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tags/tag10.xml" ContentType="application/vnd.openxmlformats-officedocument.presentationml.tags+xml"/>
  <Override PartName="/ppt/notesSlides/notesSlide23.xml" ContentType="application/vnd.openxmlformats-officedocument.presentationml.notesSlid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tags/tag11.xml" ContentType="application/vnd.openxmlformats-officedocument.presentationml.tags+xml"/>
  <Override PartName="/ppt/notesSlides/notesSlide24.xml" ContentType="application/vnd.openxmlformats-officedocument.presentationml.notesSlide+xml"/>
  <Override PartName="/ppt/charts/chart8.xml" ContentType="application/vnd.openxmlformats-officedocument.drawingml.chart+xml"/>
  <Override PartName="/ppt/notesSlides/notesSlide25.xml" ContentType="application/vnd.openxmlformats-officedocument.presentationml.notesSlide+xml"/>
  <Override PartName="/ppt/charts/chart9.xml" ContentType="application/vnd.openxmlformats-officedocument.drawingml.chart+xml"/>
  <Override PartName="/ppt/tags/tag12.xml" ContentType="application/vnd.openxmlformats-officedocument.presentationml.tags+xml"/>
  <Override PartName="/ppt/tags/tag13.xml" ContentType="application/vnd.openxmlformats-officedocument.presentationml.tags+xml"/>
  <Override PartName="/ppt/notesSlides/notesSlide26.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5.xml" ContentType="application/vnd.openxmlformats-officedocument.drawingml.chart+xml"/>
  <Override PartName="/ppt/charts/style4.xml" ContentType="application/vnd.ms-office.chartstyle+xml"/>
  <Override PartName="/ppt/charts/colors4.xml" ContentType="application/vnd.ms-office.chartcolorstyle+xml"/>
  <Override PartName="/ppt/charts/chart1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7.xml" ContentType="application/vnd.openxmlformats-officedocument.drawingml.chart+xml"/>
  <Override PartName="/ppt/charts/style6.xml" ContentType="application/vnd.ms-office.chartstyle+xml"/>
  <Override PartName="/ppt/charts/colors6.xml" ContentType="application/vnd.ms-office.chartcolorstyle+xml"/>
  <Override PartName="/ppt/charts/chart18.xml" ContentType="application/vnd.openxmlformats-officedocument.drawingml.chart+xml"/>
  <Override PartName="/ppt/charts/style7.xml" ContentType="application/vnd.ms-office.chartstyle+xml"/>
  <Override PartName="/ppt/charts/colors7.xml" ContentType="application/vnd.ms-office.chartcolorstyle+xml"/>
  <Override PartName="/ppt/charts/chart1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7.xml" ContentType="application/vnd.openxmlformats-officedocument.presentationml.notesSlide+xml"/>
  <Override PartName="/ppt/charts/chart2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charts/chart2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8.xml" ContentType="application/vnd.openxmlformats-officedocument.presentationml.notesSlide+xml"/>
  <Override PartName="/ppt/charts/chart2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9.xml" ContentType="application/vnd.openxmlformats-officedocument.presentationml.notesSlide+xml"/>
  <Override PartName="/ppt/charts/chart2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4.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50.xml" ContentType="application/vnd.openxmlformats-officedocument.presentationml.notesSlide+xml"/>
  <Override PartName="/ppt/charts/chart2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6.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51.xml" ContentType="application/vnd.openxmlformats-officedocument.presentationml.notesSlide+xml"/>
  <Override PartName="/ppt/charts/chart27.xml" ContentType="application/vnd.openxmlformats-officedocument.drawingml.chart+xml"/>
  <Override PartName="/ppt/charts/chart28.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4.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Lst>
  <p:notesMasterIdLst>
    <p:notesMasterId r:id="rId103"/>
  </p:notesMasterIdLst>
  <p:handoutMasterIdLst>
    <p:handoutMasterId r:id="rId104"/>
  </p:handoutMasterIdLst>
  <p:sldIdLst>
    <p:sldId id="1258" r:id="rId5"/>
    <p:sldId id="1201" r:id="rId6"/>
    <p:sldId id="1203" r:id="rId7"/>
    <p:sldId id="266" r:id="rId8"/>
    <p:sldId id="1209" r:id="rId9"/>
    <p:sldId id="1204" r:id="rId10"/>
    <p:sldId id="1207" r:id="rId11"/>
    <p:sldId id="1283" r:id="rId12"/>
    <p:sldId id="1202" r:id="rId13"/>
    <p:sldId id="1205" r:id="rId14"/>
    <p:sldId id="1189" r:id="rId15"/>
    <p:sldId id="1190" r:id="rId16"/>
    <p:sldId id="1263" r:id="rId17"/>
    <p:sldId id="1291" r:id="rId18"/>
    <p:sldId id="1292" r:id="rId19"/>
    <p:sldId id="1260" r:id="rId20"/>
    <p:sldId id="1287" r:id="rId21"/>
    <p:sldId id="1278" r:id="rId22"/>
    <p:sldId id="1279" r:id="rId23"/>
    <p:sldId id="1280" r:id="rId24"/>
    <p:sldId id="1281" r:id="rId25"/>
    <p:sldId id="1261" r:id="rId26"/>
    <p:sldId id="1265" r:id="rId27"/>
    <p:sldId id="1286" r:id="rId28"/>
    <p:sldId id="1290" r:id="rId29"/>
    <p:sldId id="286" r:id="rId30"/>
    <p:sldId id="285" r:id="rId31"/>
    <p:sldId id="298" r:id="rId32"/>
    <p:sldId id="290" r:id="rId33"/>
    <p:sldId id="1163" r:id="rId34"/>
    <p:sldId id="1164" r:id="rId35"/>
    <p:sldId id="1166" r:id="rId36"/>
    <p:sldId id="284" r:id="rId37"/>
    <p:sldId id="1149" r:id="rId38"/>
    <p:sldId id="291" r:id="rId39"/>
    <p:sldId id="1130" r:id="rId40"/>
    <p:sldId id="288" r:id="rId41"/>
    <p:sldId id="294" r:id="rId42"/>
    <p:sldId id="296" r:id="rId43"/>
    <p:sldId id="1289" r:id="rId44"/>
    <p:sldId id="1142" r:id="rId45"/>
    <p:sldId id="1155" r:id="rId46"/>
    <p:sldId id="1131" r:id="rId47"/>
    <p:sldId id="1152" r:id="rId48"/>
    <p:sldId id="1211" r:id="rId49"/>
    <p:sldId id="1262" r:id="rId50"/>
    <p:sldId id="1145" r:id="rId51"/>
    <p:sldId id="1214" r:id="rId52"/>
    <p:sldId id="287" r:id="rId53"/>
    <p:sldId id="1162" r:id="rId54"/>
    <p:sldId id="1156" r:id="rId55"/>
    <p:sldId id="1215" r:id="rId56"/>
    <p:sldId id="1160" r:id="rId57"/>
    <p:sldId id="1216" r:id="rId58"/>
    <p:sldId id="1168" r:id="rId59"/>
    <p:sldId id="1191" r:id="rId60"/>
    <p:sldId id="1259" r:id="rId61"/>
    <p:sldId id="1254" r:id="rId62"/>
    <p:sldId id="1253" r:id="rId63"/>
    <p:sldId id="1165" r:id="rId64"/>
    <p:sldId id="1282" r:id="rId65"/>
    <p:sldId id="1169" r:id="rId66"/>
    <p:sldId id="1172" r:id="rId67"/>
    <p:sldId id="1170" r:id="rId68"/>
    <p:sldId id="1177" r:id="rId69"/>
    <p:sldId id="1218" r:id="rId70"/>
    <p:sldId id="1219" r:id="rId71"/>
    <p:sldId id="1220" r:id="rId72"/>
    <p:sldId id="1173" r:id="rId73"/>
    <p:sldId id="1225" r:id="rId74"/>
    <p:sldId id="1224" r:id="rId75"/>
    <p:sldId id="1226" r:id="rId76"/>
    <p:sldId id="1228" r:id="rId77"/>
    <p:sldId id="1227" r:id="rId78"/>
    <p:sldId id="1223" r:id="rId79"/>
    <p:sldId id="1222" r:id="rId80"/>
    <p:sldId id="1193" r:id="rId81"/>
    <p:sldId id="1285" r:id="rId82"/>
    <p:sldId id="1247" r:id="rId83"/>
    <p:sldId id="1248" r:id="rId84"/>
    <p:sldId id="1249" r:id="rId85"/>
    <p:sldId id="1250" r:id="rId86"/>
    <p:sldId id="1251" r:id="rId87"/>
    <p:sldId id="1252" r:id="rId88"/>
    <p:sldId id="1194" r:id="rId89"/>
    <p:sldId id="1236" r:id="rId90"/>
    <p:sldId id="1237" r:id="rId91"/>
    <p:sldId id="1266" r:id="rId92"/>
    <p:sldId id="1267" r:id="rId93"/>
    <p:sldId id="1268" r:id="rId94"/>
    <p:sldId id="1269" r:id="rId95"/>
    <p:sldId id="1270" r:id="rId96"/>
    <p:sldId id="1271" r:id="rId97"/>
    <p:sldId id="1272" r:id="rId98"/>
    <p:sldId id="1273" r:id="rId99"/>
    <p:sldId id="1274" r:id="rId100"/>
    <p:sldId id="1275" r:id="rId101"/>
    <p:sldId id="1276" r:id="rId102"/>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 Hyeon-Sik (KR/Deal Adv1)" initials="CH(A" lastIdx="2" clrIdx="0">
    <p:extLst>
      <p:ext uri="{19B8F6BF-5375-455C-9EA6-DF929625EA0E}">
        <p15:presenceInfo xmlns:p15="http://schemas.microsoft.com/office/powerpoint/2012/main" userId="S::hcho10@kr.kpmg.com::9060bbdd-cb36-48e1-ac90-9b5f9643f9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3159"/>
    <a:srgbClr val="D0AD6B"/>
    <a:srgbClr val="E7DFEE"/>
    <a:srgbClr val="7E559D"/>
    <a:srgbClr val="FFFFFF"/>
    <a:srgbClr val="546090"/>
    <a:srgbClr val="A6A6A6"/>
    <a:srgbClr val="FFFFCC"/>
    <a:srgbClr val="595959"/>
    <a:srgbClr val="8960A8"/>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72" autoAdjust="0"/>
    <p:restoredTop sz="94009" autoAdjust="0"/>
  </p:normalViewPr>
  <p:slideViewPr>
    <p:cSldViewPr snapToGrid="0" showGuides="1">
      <p:cViewPr varScale="1">
        <p:scale>
          <a:sx n="103" d="100"/>
          <a:sy n="103" d="100"/>
        </p:scale>
        <p:origin x="408" y="150"/>
      </p:cViewPr>
      <p:guideLst>
        <p:guide orient="horz" pos="2160"/>
        <p:guide pos="3145"/>
      </p:guideLst>
    </p:cSldViewPr>
  </p:slideViewPr>
  <p:outlineViewPr>
    <p:cViewPr>
      <p:scale>
        <a:sx n="33" d="100"/>
        <a:sy n="33" d="100"/>
      </p:scale>
      <p:origin x="0" y="-132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rts/_rels/chart1.xml.rels><?xml version="1.0" encoding="UTF-8" standalone="yes"?>
<Relationships xmlns="http://schemas.openxmlformats.org/package/2006/relationships"><Relationship Id="rId1" Type="http://schemas.openxmlformats.org/officeDocument/2006/relationships/oleObject" Target="file:///C:\Users\yeongukkim\Downloads\&#49888;&#49457;&#51656;&#48324;%20&#49688;&#52636;&#51077;&#49892;&#51201;_202104112%20(1).xls"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ttps://onedrive-global.kpmg.com/personal/mkim85_kr_kpmg_com/Documents/Microsoft%20Teams%20&#52292;&#54021;%20&#54028;&#51068;/&#48152;&#46020;&#52404;%20&#53580;&#49828;&#53944;%20&#49884;&#51109;%20&#51204;&#47581;_210225.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https://onedrive-global.kpmg.com/personal/mkim85_kr_kpmg_com/Documents/Microsoft%20Teams%20&#52292;&#54021;%20&#54028;&#51068;/&#48152;&#46020;&#52404;%20&#53580;&#49828;&#53944;%20&#49884;&#51109;%20&#51204;&#47581;_210225.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soyeonlee\Desktop\&#49548;&#50672;&#54540;&#51229;\FY2020\7.%20Project%20W\9.%20IM\ROIC&#51221;&#47532;_0326&#50629;&#45936;&#51060;&#53944;.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soyeonlee\Desktop\&#49548;&#50672;&#54540;&#51229;\FY2020\7.%20Project%20W\9.%20IM\ROIC&#51221;&#47532;_0326&#50629;&#45936;&#51060;&#53944;.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soyeonlee\Desktop\&#49548;&#50672;&#54540;&#51229;\FY2020\7.%20Project%20W\9.%20IM\ROIC&#51221;&#47532;_0326&#50629;&#45936;&#51060;&#53944;.xlsx" TargetMode="External"/></Relationships>
</file>

<file path=ppt/charts/_rels/chart15.xml.rels><?xml version="1.0" encoding="UTF-8" standalone="yes"?>
<Relationships xmlns="http://schemas.openxmlformats.org/package/2006/relationships"><Relationship Id="rId3" Type="http://schemas.openxmlformats.org/officeDocument/2006/relationships/oleObject" Target="file:///C:\Users\hcho10\Desktop\&#50629;&#47924;\&#50952;&#54057;\KPMG\Prj.%20W.%20Databook_CHS_210303_v3.xlsx" TargetMode="External"/><Relationship Id="rId2" Type="http://schemas.microsoft.com/office/2011/relationships/chartColorStyle" Target="colors4.xml"/><Relationship Id="rId1" Type="http://schemas.microsoft.com/office/2011/relationships/chartStyle" Target="style4.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hcho10\Desktop\&#50629;&#47924;\&#50952;&#54057;\KPMG\Prj.%20W.%20Databook_CHS_210303_v3.xlsx" TargetMode="External"/><Relationship Id="rId2" Type="http://schemas.microsoft.com/office/2011/relationships/chartColorStyle" Target="colors5.xml"/><Relationship Id="rId1" Type="http://schemas.microsoft.com/office/2011/relationships/chartStyle" Target="style5.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hcho10\Desktop\&#50629;&#47924;\&#50952;&#54057;\KPMG\Prj.%20W.%20Databook_CHS_210303_v3.xlsx" TargetMode="External"/><Relationship Id="rId2" Type="http://schemas.microsoft.com/office/2011/relationships/chartColorStyle" Target="colors6.xml"/><Relationship Id="rId1" Type="http://schemas.microsoft.com/office/2011/relationships/chartStyle" Target="style6.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hcho10\Desktop\&#50629;&#47924;\&#50952;&#54057;\KPMG\Prj.%20W.%20Databook_CHS_210303_v3.xlsx" TargetMode="External"/><Relationship Id="rId2" Type="http://schemas.microsoft.com/office/2011/relationships/chartColorStyle" Target="colors7.xml"/><Relationship Id="rId1" Type="http://schemas.microsoft.com/office/2011/relationships/chartStyle" Target="style7.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hcho10\Desktop\&#50629;&#47924;\&#50952;&#54057;\KPMG\Prj.%20W.%20Databook_CHS_210303_v3.xlsx" TargetMode="External"/><Relationship Id="rId2" Type="http://schemas.microsoft.com/office/2011/relationships/chartColorStyle" Target="colors8.xml"/><Relationship Id="rId1" Type="http://schemas.microsoft.com/office/2011/relationships/chartStyle" Target="style8.xml"/></Relationships>
</file>

<file path=ppt/charts/_rels/chart2.xml.rels><?xml version="1.0" encoding="UTF-8" standalone="yes"?>
<Relationships xmlns="http://schemas.openxmlformats.org/package/2006/relationships"><Relationship Id="rId1" Type="http://schemas.openxmlformats.org/officeDocument/2006/relationships/oleObject" Target="file:///C:\Users\yeongukkim\Downloads\&#49888;&#49457;&#51656;&#48324;%20&#49688;&#52636;&#51077;&#49892;&#51201;_202104112%20(1).xls" TargetMode="External"/></Relationships>
</file>

<file path=ppt/charts/_rels/chart20.xml.rels><?xml version="1.0" encoding="UTF-8" standalone="yes"?>
<Relationships xmlns="http://schemas.openxmlformats.org/package/2006/relationships"><Relationship Id="rId3" Type="http://schemas.openxmlformats.org/officeDocument/2006/relationships/oleObject" Target="file:///C:\Users\hcho10\Desktop\&#50629;&#47924;\&#50952;&#54057;\KPMG\Prj.%20W.%20Databook_CHS_210224.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hcho10\Desktop\&#50629;&#47924;\&#50952;&#54057;\KPMG\Prj.%20W.%20Databook_CHS_210224.xlsx" TargetMode="External"/><Relationship Id="rId2" Type="http://schemas.microsoft.com/office/2011/relationships/chartColorStyle" Target="colors10.xml"/><Relationship Id="rId1" Type="http://schemas.microsoft.com/office/2011/relationships/chartStyle" Target="style10.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ykim104\Desktop\KPMG_2021\01.%20Projects\210401_&#50724;&#47492;PE%20IM%20&#51648;&#50896;\chart%20&#52628;&#44032;.xlsx" TargetMode="External"/><Relationship Id="rId2" Type="http://schemas.microsoft.com/office/2011/relationships/chartColorStyle" Target="colors11.xml"/><Relationship Id="rId1" Type="http://schemas.microsoft.com/office/2011/relationships/chartStyle" Target="style11.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hcho10\Desktop\&#50629;&#47924;\&#50952;&#54057;\KPMG\Prj.%20W.%20Databook_CHS_210224.xlsx" TargetMode="External"/><Relationship Id="rId2" Type="http://schemas.microsoft.com/office/2011/relationships/chartColorStyle" Target="colors12.xml"/><Relationship Id="rId1" Type="http://schemas.microsoft.com/office/2011/relationships/chartStyle" Target="style12.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hcho10\Desktop\&#50629;&#47924;\&#50952;&#54057;\KPMG\Prj.%20W.%20Databook_CHS_210224.xlsx" TargetMode="External"/><Relationship Id="rId2" Type="http://schemas.microsoft.com/office/2011/relationships/chartColorStyle" Target="colors13.xml"/><Relationship Id="rId1" Type="http://schemas.microsoft.com/office/2011/relationships/chartStyle" Target="style13.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hcho10\Desktop\&#50629;&#47924;\&#50952;&#54057;\KPMG\Prj.%20W.%20Databook_CHS_210224.xlsx" TargetMode="External"/><Relationship Id="rId2" Type="http://schemas.microsoft.com/office/2011/relationships/chartColorStyle" Target="colors14.xml"/><Relationship Id="rId1" Type="http://schemas.microsoft.com/office/2011/relationships/chartStyle" Target="style14.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hcho10\Desktop\&#50629;&#47924;\&#50952;&#54057;\KPMG\Prj.%20W.%20Databook_CHS_210224.xlsx" TargetMode="External"/><Relationship Id="rId2" Type="http://schemas.microsoft.com/office/2011/relationships/chartColorStyle" Target="colors15.xml"/><Relationship Id="rId1" Type="http://schemas.microsoft.com/office/2011/relationships/chartStyle" Target="style15.xml"/></Relationships>
</file>

<file path=ppt/charts/_rels/chart27.xml.rels><?xml version="1.0" encoding="UTF-8" standalone="yes"?>
<Relationships xmlns="http://schemas.openxmlformats.org/package/2006/relationships"><Relationship Id="rId1" Type="http://schemas.openxmlformats.org/officeDocument/2006/relationships/oleObject" Target="file:///C:\Users\mkim85\Desktop\Deal_1\W&#49324;%20&#47532;&#49436;&#52824;_210309.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file:///C:\Users\mkim85\Desktop\Deal_1\W&#49324;%20&#47532;&#49436;&#52824;_210309.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soyeonlee\Desktop\&#49548;&#50672;&#54540;&#51229;\FY2020\7.%20Project%20W\2.%20Valuation%20Model\Project%20W_Valuation%20Model_20210414_v3.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soyeonlee\Desktop\&#49548;&#50672;&#54540;&#51229;\FY2020\7.%20Project%20W\2.%20Valuation%20Model\Project%20W_Valuation%20Model_20210414_v3.2.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53685;&#54633;%20&#47928;&#49436;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kim85\Desktop\Deal_1\&#50952;&#54057;_&#47532;&#49436;&#52824;_210215.xlsx" TargetMode="External"/><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kim85\Desktop\Deal_1\W&#49324;%20&#47532;&#49436;&#52824;_210309.xlsx" TargetMode="External"/><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1" Type="http://schemas.openxmlformats.org/officeDocument/2006/relationships/oleObject" Target="file:///C:\Users\mkim85\Desktop\Deal_1\W&#49324;%20&#47532;&#49436;&#52824;_210309.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mkim85\Desktop\Deal_1\W&#49324;%20&#47532;&#49436;&#52824;_210309.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127412900188334"/>
          <c:y val="0.17533022533022533"/>
          <c:w val="0.32932556497175142"/>
          <c:h val="0.72466977466977467"/>
        </c:manualLayout>
      </c:layout>
      <c:pieChart>
        <c:varyColors val="1"/>
        <c:ser>
          <c:idx val="0"/>
          <c:order val="0"/>
          <c:spPr>
            <a:ln w="3175">
              <a:noFill/>
            </a:ln>
          </c:spPr>
          <c:dPt>
            <c:idx val="0"/>
            <c:bubble3D val="0"/>
            <c:spPr>
              <a:solidFill>
                <a:srgbClr val="8FA2D4"/>
              </a:solidFill>
              <a:ln w="3175">
                <a:noFill/>
                <a:prstDash val="solid"/>
              </a:ln>
            </c:spPr>
            <c:extLst>
              <c:ext xmlns:c16="http://schemas.microsoft.com/office/drawing/2014/chart" uri="{C3380CC4-5D6E-409C-BE32-E72D297353CC}">
                <c16:uniqueId val="{00000001-40C3-40C6-A116-11E4B99A90AA}"/>
              </c:ext>
            </c:extLst>
          </c:dPt>
          <c:dPt>
            <c:idx val="1"/>
            <c:bubble3D val="0"/>
            <c:spPr>
              <a:solidFill>
                <a:srgbClr val="483159"/>
              </a:solidFill>
              <a:ln w="3175">
                <a:noFill/>
                <a:prstDash val="solid"/>
              </a:ln>
            </c:spPr>
            <c:extLst>
              <c:ext xmlns:c16="http://schemas.microsoft.com/office/drawing/2014/chart" uri="{C3380CC4-5D6E-409C-BE32-E72D297353CC}">
                <c16:uniqueId val="{00000003-40C3-40C6-A116-11E4B99A90AA}"/>
              </c:ext>
            </c:extLst>
          </c:dPt>
          <c:dPt>
            <c:idx val="2"/>
            <c:bubble3D val="0"/>
            <c:spPr>
              <a:solidFill>
                <a:srgbClr val="7E559D"/>
              </a:solidFill>
              <a:ln w="3175">
                <a:noFill/>
                <a:prstDash val="solid"/>
              </a:ln>
            </c:spPr>
            <c:extLst>
              <c:ext xmlns:c16="http://schemas.microsoft.com/office/drawing/2014/chart" uri="{C3380CC4-5D6E-409C-BE32-E72D297353CC}">
                <c16:uniqueId val="{00000005-40C3-40C6-A116-11E4B99A90AA}"/>
              </c:ext>
            </c:extLst>
          </c:dPt>
          <c:dPt>
            <c:idx val="3"/>
            <c:bubble3D val="0"/>
            <c:spPr>
              <a:solidFill>
                <a:srgbClr val="A6A6A6"/>
              </a:solidFill>
              <a:ln w="3175">
                <a:noFill/>
                <a:prstDash val="solid"/>
              </a:ln>
            </c:spPr>
            <c:extLst>
              <c:ext xmlns:c16="http://schemas.microsoft.com/office/drawing/2014/chart" uri="{C3380CC4-5D6E-409C-BE32-E72D297353CC}">
                <c16:uniqueId val="{00000007-40C3-40C6-A116-11E4B99A90AA}"/>
              </c:ext>
            </c:extLst>
          </c:dPt>
          <c:dPt>
            <c:idx val="4"/>
            <c:bubble3D val="0"/>
            <c:spPr>
              <a:solidFill>
                <a:srgbClr val="D0AD6B"/>
              </a:solidFill>
              <a:ln w="3175">
                <a:noFill/>
                <a:prstDash val="solid"/>
              </a:ln>
            </c:spPr>
            <c:extLst>
              <c:ext xmlns:c16="http://schemas.microsoft.com/office/drawing/2014/chart" uri="{C3380CC4-5D6E-409C-BE32-E72D297353CC}">
                <c16:uniqueId val="{00000009-40C3-40C6-A116-11E4B99A90AA}"/>
              </c:ext>
            </c:extLst>
          </c:dPt>
          <c:dPt>
            <c:idx val="5"/>
            <c:bubble3D val="0"/>
            <c:spPr>
              <a:solidFill>
                <a:srgbClr val="5089BC"/>
              </a:solidFill>
              <a:ln w="3175">
                <a:noFill/>
                <a:prstDash val="solid"/>
              </a:ln>
            </c:spPr>
            <c:extLst>
              <c:ext xmlns:c16="http://schemas.microsoft.com/office/drawing/2014/chart" uri="{C3380CC4-5D6E-409C-BE32-E72D297353CC}">
                <c16:uniqueId val="{0000000B-40C3-40C6-A116-11E4B99A90AA}"/>
              </c:ext>
            </c:extLst>
          </c:dPt>
          <c:dPt>
            <c:idx val="6"/>
            <c:bubble3D val="0"/>
            <c:spPr>
              <a:solidFill>
                <a:srgbClr val="62993E"/>
              </a:solidFill>
              <a:ln w="0">
                <a:noFill/>
                <a:prstDash val="solid"/>
              </a:ln>
            </c:spPr>
            <c:extLst>
              <c:ext xmlns:c16="http://schemas.microsoft.com/office/drawing/2014/chart" uri="{C3380CC4-5D6E-409C-BE32-E72D297353CC}">
                <c16:uniqueId val="{0000000D-40C3-40C6-A116-11E4B99A90AA}"/>
              </c:ext>
            </c:extLst>
          </c:dPt>
          <c:dLbls>
            <c:dLbl>
              <c:idx val="0"/>
              <c:numFmt formatCode="0.0%" sourceLinked="0"/>
              <c:spPr>
                <a:noFill/>
                <a:ln>
                  <a:noFill/>
                </a:ln>
                <a:effectLst/>
              </c:spPr>
              <c:txPr>
                <a:bodyPr wrap="square" lIns="38100" tIns="19050" rIns="38100" bIns="19050" anchor="ctr">
                  <a:spAutoFit/>
                </a:bodyPr>
                <a:lstStyle/>
                <a:p>
                  <a:pPr>
                    <a:defRPr sz="700"/>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1-40C3-40C6-A116-11E4B99A90AA}"/>
                </c:ext>
              </c:extLst>
            </c:dLbl>
            <c:dLbl>
              <c:idx val="1"/>
              <c:numFmt formatCode="0.0%" sourceLinked="0"/>
              <c:spPr>
                <a:noFill/>
                <a:ln>
                  <a:noFill/>
                </a:ln>
                <a:effectLst/>
              </c:spPr>
              <c:txPr>
                <a:bodyPr wrap="square" lIns="38100" tIns="19050" rIns="38100" bIns="19050" anchor="ctr">
                  <a:spAutoFit/>
                </a:bodyPr>
                <a:lstStyle/>
                <a:p>
                  <a:pPr>
                    <a:defRPr sz="700"/>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3-40C3-40C6-A116-11E4B99A90AA}"/>
                </c:ext>
              </c:extLst>
            </c:dLbl>
            <c:dLbl>
              <c:idx val="2"/>
              <c:numFmt formatCode="0.0%" sourceLinked="0"/>
              <c:spPr>
                <a:noFill/>
                <a:ln>
                  <a:noFill/>
                </a:ln>
                <a:effectLst/>
              </c:spPr>
              <c:txPr>
                <a:bodyPr wrap="square" lIns="38100" tIns="19050" rIns="38100" bIns="19050" anchor="ctr">
                  <a:spAutoFit/>
                </a:bodyPr>
                <a:lstStyle/>
                <a:p>
                  <a:pPr>
                    <a:defRPr sz="700"/>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5-40C3-40C6-A116-11E4B99A90AA}"/>
                </c:ext>
              </c:extLst>
            </c:dLbl>
            <c:dLbl>
              <c:idx val="3"/>
              <c:numFmt formatCode="0.0%" sourceLinked="0"/>
              <c:spPr>
                <a:noFill/>
                <a:ln>
                  <a:noFill/>
                </a:ln>
                <a:effectLst/>
              </c:spPr>
              <c:txPr>
                <a:bodyPr wrap="square" lIns="38100" tIns="19050" rIns="38100" bIns="19050" anchor="ctr">
                  <a:spAutoFit/>
                </a:bodyPr>
                <a:lstStyle/>
                <a:p>
                  <a:pPr>
                    <a:defRPr sz="700"/>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7-40C3-40C6-A116-11E4B99A90AA}"/>
                </c:ext>
              </c:extLst>
            </c:dLbl>
            <c:dLbl>
              <c:idx val="4"/>
              <c:numFmt formatCode="0.0%" sourceLinked="0"/>
              <c:spPr>
                <a:noFill/>
                <a:ln>
                  <a:noFill/>
                </a:ln>
                <a:effectLst/>
              </c:spPr>
              <c:txPr>
                <a:bodyPr wrap="square" lIns="38100" tIns="19050" rIns="38100" bIns="19050" anchor="ctr">
                  <a:spAutoFit/>
                </a:bodyPr>
                <a:lstStyle/>
                <a:p>
                  <a:pPr>
                    <a:defRPr sz="700"/>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9-40C3-40C6-A116-11E4B99A90AA}"/>
                </c:ext>
              </c:extLst>
            </c:dLbl>
            <c:dLbl>
              <c:idx val="5"/>
              <c:numFmt formatCode="0.0%" sourceLinked="0"/>
              <c:spPr>
                <a:noFill/>
                <a:ln>
                  <a:noFill/>
                </a:ln>
                <a:effectLst/>
              </c:spPr>
              <c:txPr>
                <a:bodyPr wrap="square" lIns="38100" tIns="19050" rIns="38100" bIns="19050" anchor="ctr">
                  <a:spAutoFit/>
                </a:bodyPr>
                <a:lstStyle/>
                <a:p>
                  <a:pPr>
                    <a:defRPr sz="700"/>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B-40C3-40C6-A116-11E4B99A90AA}"/>
                </c:ext>
              </c:extLst>
            </c:dLbl>
            <c:dLbl>
              <c:idx val="6"/>
              <c:numFmt formatCode="0.0%" sourceLinked="0"/>
              <c:spPr>
                <a:noFill/>
                <a:ln>
                  <a:noFill/>
                </a:ln>
                <a:effectLst/>
              </c:spPr>
              <c:txPr>
                <a:bodyPr wrap="square" lIns="38100" tIns="19050" rIns="38100" bIns="19050" anchor="ctr">
                  <a:spAutoFit/>
                </a:bodyPr>
                <a:lstStyle/>
                <a:p>
                  <a:pPr>
                    <a:defRPr sz="700"/>
                  </a:pPr>
                  <a:endParaRPr lang="ko-KR"/>
                </a:p>
              </c:txPr>
              <c:dLblPos val="outEnd"/>
              <c:showLegendKey val="0"/>
              <c:showVal val="0"/>
              <c:showCatName val="1"/>
              <c:showSerName val="0"/>
              <c:showPercent val="1"/>
              <c:showBubbleSize val="0"/>
              <c:extLst>
                <c:ext xmlns:c16="http://schemas.microsoft.com/office/drawing/2014/chart" uri="{C3380CC4-5D6E-409C-BE32-E72D297353CC}">
                  <c16:uniqueId val="{0000000D-40C3-40C6-A116-11E4B99A90AA}"/>
                </c:ext>
              </c:extLst>
            </c:dLbl>
            <c:numFmt formatCode="0.0%" sourceLinked="0"/>
            <c:spPr>
              <a:noFill/>
              <a:ln>
                <a:noFill/>
              </a:ln>
              <a:effectLst/>
            </c:spPr>
            <c:dLblPos val="outEnd"/>
            <c:showLegendKey val="0"/>
            <c:showVal val="0"/>
            <c:showCatName val="1"/>
            <c:showSerName val="0"/>
            <c:showPercent val="1"/>
            <c:showBubbleSize val="0"/>
            <c:showLeaderLines val="1"/>
            <c:leaderLines>
              <c:spPr>
                <a:ln>
                  <a:solidFill>
                    <a:srgbClr val="000000"/>
                  </a:solidFill>
                  <a:prstDash val="solid"/>
                </a:ln>
              </c:spPr>
            </c:leaderLines>
            <c:extLst>
              <c:ext xmlns:c15="http://schemas.microsoft.com/office/drawing/2012/chart" uri="{CE6537A1-D6FC-4f65-9D91-7224C49458BB}"/>
            </c:extLst>
          </c:dLbls>
          <c:cat>
            <c:strRef>
              <c:f>Sheet1!$C$5:$I$5</c:f>
              <c:strCache>
                <c:ptCount val="7"/>
                <c:pt idx="0">
                  <c:v>WINPAC</c:v>
                </c:pt>
                <c:pt idx="1">
                  <c:v>Amor Korea</c:v>
                </c:pt>
                <c:pt idx="2">
                  <c:v>A사</c:v>
                </c:pt>
                <c:pt idx="3">
                  <c:v>B사</c:v>
                </c:pt>
                <c:pt idx="4">
                  <c:v>C사</c:v>
                </c:pt>
                <c:pt idx="5">
                  <c:v>D사</c:v>
                </c:pt>
                <c:pt idx="6">
                  <c:v>E사</c:v>
                </c:pt>
              </c:strCache>
            </c:strRef>
          </c:cat>
          <c:val>
            <c:numRef>
              <c:f>Sheet1!$C$7:$I$7</c:f>
              <c:numCache>
                <c:formatCode>0.0%</c:formatCode>
                <c:ptCount val="7"/>
                <c:pt idx="0">
                  <c:v>2.8977356815154655E-2</c:v>
                </c:pt>
                <c:pt idx="1">
                  <c:v>0.49989640372946575</c:v>
                </c:pt>
                <c:pt idx="2">
                  <c:v>0.13668787923634748</c:v>
                </c:pt>
                <c:pt idx="3">
                  <c:v>6.4673671747817074E-2</c:v>
                </c:pt>
                <c:pt idx="4">
                  <c:v>8.8412017167381979E-2</c:v>
                </c:pt>
                <c:pt idx="5">
                  <c:v>3.7265058457895517E-2</c:v>
                </c:pt>
                <c:pt idx="6">
                  <c:v>0.14408761284593755</c:v>
                </c:pt>
              </c:numCache>
            </c:numRef>
          </c:val>
          <c:extLst>
            <c:ext xmlns:c16="http://schemas.microsoft.com/office/drawing/2014/chart" uri="{C3380CC4-5D6E-409C-BE32-E72D297353CC}">
              <c16:uniqueId val="{0000000E-40C3-40C6-A116-11E4B99A90AA}"/>
            </c:ext>
          </c:extLst>
        </c:ser>
        <c:dLbls>
          <c:showLegendKey val="0"/>
          <c:showVal val="0"/>
          <c:showCatName val="0"/>
          <c:showSerName val="0"/>
          <c:showPercent val="0"/>
          <c:showBubbleSize val="0"/>
          <c:showLeaderLines val="1"/>
        </c:dLbls>
        <c:firstSliceAng val="0"/>
      </c:pieChart>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11024761911593E-2"/>
          <c:y val="2.7320974949329089E-2"/>
          <c:w val="0.95018647218096552"/>
          <c:h val="0.88703536204014521"/>
        </c:manualLayout>
      </c:layout>
      <c:barChart>
        <c:barDir val="col"/>
        <c:grouping val="clustered"/>
        <c:varyColors val="0"/>
        <c:ser>
          <c:idx val="0"/>
          <c:order val="0"/>
          <c:spPr>
            <a:solidFill>
              <a:srgbClr val="483159"/>
            </a:solidFill>
            <a:ln w="3175">
              <a:solidFill>
                <a:srgbClr val="FFFFFF"/>
              </a:solidFill>
              <a:prstDash val="solid"/>
            </a:ln>
          </c:spPr>
          <c:invertIfNegative val="0"/>
          <c:dLbls>
            <c:dLbl>
              <c:idx val="0"/>
              <c:tx>
                <c:rich>
                  <a:bodyPr/>
                  <a:lstStyle/>
                  <a:p>
                    <a:r>
                      <a:rPr lang="en-US" altLang="ko-KR" dirty="0">
                        <a:ea typeface="KoPubWorld돋움체 Medium" panose="00000600000000000000" pitchFamily="2" charset="-127"/>
                      </a:rP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EF6-4195-8039-8E3EBFF2B46C}"/>
                </c:ext>
              </c:extLst>
            </c:dLbl>
            <c:dLbl>
              <c:idx val="1"/>
              <c:tx>
                <c:rich>
                  <a:bodyPr/>
                  <a:lstStyle/>
                  <a:p>
                    <a:r>
                      <a:rPr lang="en-US" altLang="ko-KR" dirty="0">
                        <a:ea typeface="KoPubWorld돋움체 Medium" panose="00000600000000000000" pitchFamily="2" charset="-127"/>
                      </a:rPr>
                      <a:t>32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EF6-4195-8039-8E3EBFF2B46C}"/>
                </c:ext>
              </c:extLst>
            </c:dLbl>
            <c:dLbl>
              <c:idx val="2"/>
              <c:tx>
                <c:rich>
                  <a:bodyPr/>
                  <a:lstStyle/>
                  <a:p>
                    <a:r>
                      <a:rPr lang="en-US" altLang="ko-KR" dirty="0">
                        <a:ea typeface="KoPubWorld돋움체 Medium" panose="00000600000000000000" pitchFamily="2" charset="-127"/>
                      </a:rPr>
                      <a:t>37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EF6-4195-8039-8E3EBFF2B46C}"/>
                </c:ext>
              </c:extLst>
            </c:dLbl>
            <c:dLbl>
              <c:idx val="3"/>
              <c:tx>
                <c:rich>
                  <a:bodyPr/>
                  <a:lstStyle/>
                  <a:p>
                    <a:r>
                      <a:rPr lang="en-US" altLang="ko-KR" dirty="0">
                        <a:ea typeface="KoPubWorld돋움체 Medium" panose="00000600000000000000" pitchFamily="2" charset="-127"/>
                      </a:rPr>
                      <a:t>43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DEF6-4195-8039-8E3EBFF2B46C}"/>
                </c:ext>
              </c:extLst>
            </c:dLbl>
            <c:dLbl>
              <c:idx val="5"/>
              <c:tx>
                <c:rich>
                  <a:bodyPr/>
                  <a:lstStyle/>
                  <a:p>
                    <a:r>
                      <a:rPr lang="en-US" altLang="ko-KR" dirty="0">
                        <a:ea typeface="KoPubWorld돋움체 Medium" panose="00000600000000000000" pitchFamily="2" charset="-127"/>
                      </a:rPr>
                      <a:t>63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EF6-4195-8039-8E3EBFF2B46C}"/>
                </c:ext>
              </c:extLst>
            </c:dLbl>
            <c:dLbl>
              <c:idx val="6"/>
              <c:tx>
                <c:rich>
                  <a:bodyPr/>
                  <a:lstStyle/>
                  <a:p>
                    <a:r>
                      <a:rPr lang="en-US" altLang="ko-KR" dirty="0">
                        <a:ea typeface="KoPubWorld돋움체 Medium" panose="00000600000000000000" pitchFamily="2" charset="-127"/>
                      </a:rPr>
                      <a:t>78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EF6-4195-8039-8E3EBFF2B46C}"/>
                </c:ext>
              </c:extLst>
            </c:dLbl>
            <c:spPr>
              <a:noFill/>
              <a:ln>
                <a:noFill/>
              </a:ln>
              <a:effectLst/>
            </c:spPr>
            <c:txPr>
              <a:bodyPr wrap="square" lIns="38100" tIns="19050" rIns="38100" bIns="19050" anchor="ctr">
                <a:spAutoFit/>
              </a:bodyPr>
              <a:lstStyle/>
              <a:p>
                <a:pPr>
                  <a:defRPr baseline="0">
                    <a:ea typeface="KoPub돋움체 Medium" panose="02020603020101020101" pitchFamily="18" charset="-127"/>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Sheet1!$D$102:$J$102</c:f>
              <c:strCache>
                <c:ptCount val="7"/>
                <c:pt idx="0">
                  <c:v>2019</c:v>
                </c:pt>
                <c:pt idx="1">
                  <c:v>2020</c:v>
                </c:pt>
                <c:pt idx="2">
                  <c:v>2021F</c:v>
                </c:pt>
                <c:pt idx="3">
                  <c:v>2022F</c:v>
                </c:pt>
                <c:pt idx="4">
                  <c:v>2023F</c:v>
                </c:pt>
                <c:pt idx="5">
                  <c:v>2024F</c:v>
                </c:pt>
                <c:pt idx="6">
                  <c:v>2025F</c:v>
                </c:pt>
              </c:strCache>
            </c:strRef>
          </c:cat>
          <c:val>
            <c:numRef>
              <c:f>Sheet1!$D$103:$J$103</c:f>
              <c:numCache>
                <c:formatCode>General</c:formatCode>
                <c:ptCount val="7"/>
                <c:pt idx="0">
                  <c:v>27</c:v>
                </c:pt>
                <c:pt idx="1">
                  <c:v>35</c:v>
                </c:pt>
                <c:pt idx="2">
                  <c:v>39</c:v>
                </c:pt>
                <c:pt idx="3">
                  <c:v>43</c:v>
                </c:pt>
                <c:pt idx="4">
                  <c:v>52</c:v>
                </c:pt>
                <c:pt idx="5">
                  <c:v>61</c:v>
                </c:pt>
                <c:pt idx="6">
                  <c:v>75</c:v>
                </c:pt>
              </c:numCache>
            </c:numRef>
          </c:val>
          <c:extLst>
            <c:ext xmlns:c16="http://schemas.microsoft.com/office/drawing/2014/chart" uri="{C3380CC4-5D6E-409C-BE32-E72D297353CC}">
              <c16:uniqueId val="{00000006-DEF6-4195-8039-8E3EBFF2B46C}"/>
            </c:ext>
          </c:extLst>
        </c:ser>
        <c:dLbls>
          <c:showLegendKey val="0"/>
          <c:showVal val="0"/>
          <c:showCatName val="0"/>
          <c:showSerName val="0"/>
          <c:showPercent val="0"/>
          <c:showBubbleSize val="0"/>
        </c:dLbls>
        <c:gapWidth val="70"/>
        <c:axId val="-1458305072"/>
        <c:axId val="-1458308336"/>
      </c:barChart>
      <c:catAx>
        <c:axId val="-1458305072"/>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baseline="0">
                <a:solidFill>
                  <a:srgbClr val="000000"/>
                </a:solidFill>
                <a:ea typeface="KoPub돋움체 Medium" panose="02020603020101020101" pitchFamily="18" charset="-127"/>
              </a:defRPr>
            </a:pPr>
            <a:endParaRPr lang="ko-KR"/>
          </a:p>
        </c:txPr>
        <c:crossAx val="-1458308336"/>
        <c:crosses val="autoZero"/>
        <c:auto val="1"/>
        <c:lblAlgn val="ctr"/>
        <c:lblOffset val="100"/>
        <c:noMultiLvlLbl val="0"/>
      </c:catAx>
      <c:valAx>
        <c:axId val="-1458308336"/>
        <c:scaling>
          <c:orientation val="minMax"/>
          <c:max val="90"/>
        </c:scaling>
        <c:delete val="0"/>
        <c:axPos val="l"/>
        <c:numFmt formatCode="General" sourceLinked="1"/>
        <c:majorTickMark val="out"/>
        <c:minorTickMark val="none"/>
        <c:tickLblPos val="none"/>
        <c:spPr>
          <a:ln w="3175">
            <a:noFill/>
            <a:prstDash val="solid"/>
          </a:ln>
        </c:spPr>
        <c:txPr>
          <a:bodyPr/>
          <a:lstStyle/>
          <a:p>
            <a:pPr>
              <a:defRPr>
                <a:solidFill>
                  <a:srgbClr val="000000"/>
                </a:solidFill>
              </a:defRPr>
            </a:pPr>
            <a:endParaRPr lang="ko-KR"/>
          </a:p>
        </c:txPr>
        <c:crossAx val="-1458305072"/>
        <c:crosses val="autoZero"/>
        <c:crossBetween val="between"/>
        <c:majorUnit val="3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333178665504496E-2"/>
          <c:y val="4.8554657147709068E-2"/>
          <c:w val="0.92880835224173652"/>
          <c:h val="0.81339975750271498"/>
        </c:manualLayout>
      </c:layout>
      <c:barChart>
        <c:barDir val="col"/>
        <c:grouping val="clustered"/>
        <c:varyColors val="0"/>
        <c:ser>
          <c:idx val="0"/>
          <c:order val="0"/>
          <c:spPr>
            <a:solidFill>
              <a:srgbClr val="483159"/>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baseline="0">
                    <a:ea typeface="KoPub돋움체 Medium" panose="02020603020101020101" pitchFamily="18"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Sheet1!$D$83:$J$83</c:f>
              <c:strCache>
                <c:ptCount val="7"/>
                <c:pt idx="0">
                  <c:v>2019</c:v>
                </c:pt>
                <c:pt idx="1">
                  <c:v>2020</c:v>
                </c:pt>
                <c:pt idx="2">
                  <c:v>2021F</c:v>
                </c:pt>
                <c:pt idx="3">
                  <c:v>2022F</c:v>
                </c:pt>
                <c:pt idx="4">
                  <c:v>2023F</c:v>
                </c:pt>
                <c:pt idx="5">
                  <c:v>2024F</c:v>
                </c:pt>
                <c:pt idx="6">
                  <c:v>2025F</c:v>
                </c:pt>
              </c:strCache>
            </c:strRef>
          </c:cat>
          <c:val>
            <c:numRef>
              <c:f>Sheet1!$D$84:$J$84</c:f>
              <c:numCache>
                <c:formatCode>General</c:formatCode>
                <c:ptCount val="7"/>
                <c:pt idx="0">
                  <c:v>46</c:v>
                </c:pt>
                <c:pt idx="1">
                  <c:v>49</c:v>
                </c:pt>
                <c:pt idx="2">
                  <c:v>51</c:v>
                </c:pt>
                <c:pt idx="3">
                  <c:v>53</c:v>
                </c:pt>
                <c:pt idx="4">
                  <c:v>57</c:v>
                </c:pt>
                <c:pt idx="5">
                  <c:v>61</c:v>
                </c:pt>
                <c:pt idx="6">
                  <c:v>65</c:v>
                </c:pt>
              </c:numCache>
            </c:numRef>
          </c:val>
          <c:extLst>
            <c:ext xmlns:c16="http://schemas.microsoft.com/office/drawing/2014/chart" uri="{C3380CC4-5D6E-409C-BE32-E72D297353CC}">
              <c16:uniqueId val="{00000007-62DF-4059-B48D-C9F1DCE55CB9}"/>
            </c:ext>
          </c:extLst>
        </c:ser>
        <c:dLbls>
          <c:dLblPos val="outEnd"/>
          <c:showLegendKey val="0"/>
          <c:showVal val="1"/>
          <c:showCatName val="0"/>
          <c:showSerName val="0"/>
          <c:showPercent val="0"/>
          <c:showBubbleSize val="0"/>
        </c:dLbls>
        <c:gapWidth val="70"/>
        <c:axId val="-1458307248"/>
        <c:axId val="-1458309424"/>
      </c:barChart>
      <c:catAx>
        <c:axId val="-145830724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baseline="0">
                <a:solidFill>
                  <a:srgbClr val="000000"/>
                </a:solidFill>
                <a:ea typeface="KoPub돋움체 Medium" panose="02020603020101020101" pitchFamily="18" charset="-127"/>
              </a:defRPr>
            </a:pPr>
            <a:endParaRPr lang="ko-KR"/>
          </a:p>
        </c:txPr>
        <c:crossAx val="-1458309424"/>
        <c:crosses val="autoZero"/>
        <c:auto val="1"/>
        <c:lblAlgn val="ctr"/>
        <c:lblOffset val="100"/>
        <c:noMultiLvlLbl val="0"/>
      </c:catAx>
      <c:valAx>
        <c:axId val="-1458309424"/>
        <c:scaling>
          <c:orientation val="minMax"/>
          <c:max val="70"/>
          <c:min val="20"/>
        </c:scaling>
        <c:delete val="0"/>
        <c:axPos val="l"/>
        <c:numFmt formatCode="General" sourceLinked="1"/>
        <c:majorTickMark val="out"/>
        <c:minorTickMark val="none"/>
        <c:tickLblPos val="none"/>
        <c:spPr>
          <a:noFill/>
          <a:ln w="3175">
            <a:noFill/>
            <a:prstDash val="solid"/>
          </a:ln>
        </c:spPr>
        <c:txPr>
          <a:bodyPr/>
          <a:lstStyle/>
          <a:p>
            <a:pPr>
              <a:defRPr>
                <a:solidFill>
                  <a:srgbClr val="000000"/>
                </a:solidFill>
              </a:defRPr>
            </a:pPr>
            <a:endParaRPr lang="ko-KR"/>
          </a:p>
        </c:txPr>
        <c:crossAx val="-1458307248"/>
        <c:crosses val="autoZero"/>
        <c:crossBetween val="between"/>
        <c:majorUnit val="1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a:solidFill>
                  <a:srgbClr val="483159"/>
                </a:solidFill>
              </a:defRPr>
            </a:pPr>
            <a:r>
              <a:rPr lang="en-US" altLang="ko-KR" sz="900" b="1" dirty="0">
                <a:solidFill>
                  <a:srgbClr val="483159"/>
                </a:solidFill>
              </a:rPr>
              <a:t>2020</a:t>
            </a:r>
            <a:r>
              <a:rPr lang="en-US" altLang="ko-KR" sz="900" b="1" baseline="0" dirty="0">
                <a:solidFill>
                  <a:srgbClr val="483159"/>
                </a:solidFill>
              </a:rPr>
              <a:t> Revenue</a:t>
            </a:r>
            <a:endParaRPr lang="ko-KR" altLang="en-US" sz="900" b="1" dirty="0">
              <a:solidFill>
                <a:srgbClr val="483159"/>
              </a:solidFill>
            </a:endParaRPr>
          </a:p>
        </c:rich>
      </c:tx>
      <c:layout>
        <c:manualLayout>
          <c:xMode val="edge"/>
          <c:yMode val="edge"/>
          <c:x val="0.37124232338941038"/>
          <c:y val="4.0541073882842393E-2"/>
        </c:manualLayout>
      </c:layout>
      <c:overlay val="1"/>
    </c:title>
    <c:autoTitleDeleted val="0"/>
    <c:plotArea>
      <c:layout>
        <c:manualLayout>
          <c:layoutTarget val="inner"/>
          <c:xMode val="edge"/>
          <c:yMode val="edge"/>
          <c:x val="0.18730423271042398"/>
          <c:y val="0.13181827151665984"/>
          <c:w val="0.69755491052608176"/>
          <c:h val="0.58067702722781467"/>
        </c:manualLayout>
      </c:layout>
      <c:barChart>
        <c:barDir val="bar"/>
        <c:grouping val="clustered"/>
        <c:varyColors val="0"/>
        <c:ser>
          <c:idx val="0"/>
          <c:order val="0"/>
          <c:tx>
            <c:strRef>
              <c:f>차트!$C$17</c:f>
              <c:strCache>
                <c:ptCount val="1"/>
                <c:pt idx="0">
                  <c:v>윈팩</c:v>
                </c:pt>
              </c:strCache>
            </c:strRef>
          </c:tx>
          <c:spPr>
            <a:solidFill>
              <a:srgbClr val="483159"/>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b="1"/>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차트!$D$16</c:f>
              <c:strCache>
                <c:ptCount val="1"/>
                <c:pt idx="0">
                  <c:v>2019 매출액</c:v>
                </c:pt>
              </c:strCache>
            </c:strRef>
          </c:cat>
          <c:val>
            <c:numRef>
              <c:f>차트!$D$17</c:f>
              <c:numCache>
                <c:formatCode>#,##0;\(#,##0\);\-</c:formatCode>
                <c:ptCount val="1"/>
                <c:pt idx="0">
                  <c:v>110095</c:v>
                </c:pt>
              </c:numCache>
            </c:numRef>
          </c:val>
          <c:extLst>
            <c:ext xmlns:c16="http://schemas.microsoft.com/office/drawing/2014/chart" uri="{C3380CC4-5D6E-409C-BE32-E72D297353CC}">
              <c16:uniqueId val="{00000000-08D7-4DA8-963D-33767F3924B3}"/>
            </c:ext>
          </c:extLst>
        </c:ser>
        <c:ser>
          <c:idx val="1"/>
          <c:order val="1"/>
          <c:tx>
            <c:strRef>
              <c:f>차트!$C$18</c:f>
              <c:strCache>
                <c:ptCount val="1"/>
                <c:pt idx="0">
                  <c:v>에이티세미콘</c:v>
                </c:pt>
              </c:strCache>
            </c:strRef>
          </c:tx>
          <c:spPr>
            <a:solidFill>
              <a:schemeClr val="bg1">
                <a:lumMod val="85000"/>
              </a:schemeClr>
            </a:solidFill>
            <a:ln w="3175">
              <a:solidFill>
                <a:srgbClr val="FFFFFF"/>
              </a:solidFill>
              <a:prstDash val="solid"/>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차트!$D$16</c:f>
              <c:strCache>
                <c:ptCount val="1"/>
                <c:pt idx="0">
                  <c:v>2019 매출액</c:v>
                </c:pt>
              </c:strCache>
            </c:strRef>
          </c:cat>
          <c:val>
            <c:numRef>
              <c:f>차트!$D$18</c:f>
              <c:numCache>
                <c:formatCode>#,##0;\(#,##0\);\-</c:formatCode>
                <c:ptCount val="1"/>
                <c:pt idx="0">
                  <c:v>129472.99741700001</c:v>
                </c:pt>
              </c:numCache>
            </c:numRef>
          </c:val>
          <c:extLst>
            <c:ext xmlns:c16="http://schemas.microsoft.com/office/drawing/2014/chart" uri="{C3380CC4-5D6E-409C-BE32-E72D297353CC}">
              <c16:uniqueId val="{00000001-08D7-4DA8-963D-33767F3924B3}"/>
            </c:ext>
          </c:extLst>
        </c:ser>
        <c:ser>
          <c:idx val="2"/>
          <c:order val="2"/>
          <c:tx>
            <c:strRef>
              <c:f>차트!$C$19</c:f>
              <c:strCache>
                <c:ptCount val="1"/>
                <c:pt idx="0">
                  <c:v>시그네틱스</c:v>
                </c:pt>
              </c:strCache>
            </c:strRef>
          </c:tx>
          <c:spPr>
            <a:solidFill>
              <a:schemeClr val="bg1">
                <a:lumMod val="85000"/>
              </a:schemeClr>
            </a:solidFill>
            <a:ln w="3175">
              <a:solidFill>
                <a:srgbClr val="FFFFFF"/>
              </a:solidFill>
              <a:prstDash val="solid"/>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차트!$D$16</c:f>
              <c:strCache>
                <c:ptCount val="1"/>
                <c:pt idx="0">
                  <c:v>2019 매출액</c:v>
                </c:pt>
              </c:strCache>
            </c:strRef>
          </c:cat>
          <c:val>
            <c:numRef>
              <c:f>차트!$D$19</c:f>
              <c:numCache>
                <c:formatCode>#,##0;\(#,##0\);\-</c:formatCode>
                <c:ptCount val="1"/>
                <c:pt idx="0">
                  <c:v>201544.56062100001</c:v>
                </c:pt>
              </c:numCache>
            </c:numRef>
          </c:val>
          <c:extLst>
            <c:ext xmlns:c16="http://schemas.microsoft.com/office/drawing/2014/chart" uri="{C3380CC4-5D6E-409C-BE32-E72D297353CC}">
              <c16:uniqueId val="{00000002-08D7-4DA8-963D-33767F3924B3}"/>
            </c:ext>
          </c:extLst>
        </c:ser>
        <c:ser>
          <c:idx val="3"/>
          <c:order val="3"/>
          <c:tx>
            <c:strRef>
              <c:f>차트!$C$20</c:f>
              <c:strCache>
                <c:ptCount val="1"/>
                <c:pt idx="0">
                  <c:v>하나마이크론</c:v>
                </c:pt>
              </c:strCache>
            </c:strRef>
          </c:tx>
          <c:spPr>
            <a:solidFill>
              <a:schemeClr val="bg1">
                <a:lumMod val="85000"/>
              </a:schemeClr>
            </a:solidFill>
            <a:ln w="3175">
              <a:solidFill>
                <a:srgbClr val="FFFFFF"/>
              </a:solidFill>
              <a:prstDash val="solid"/>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차트!$D$16</c:f>
              <c:strCache>
                <c:ptCount val="1"/>
                <c:pt idx="0">
                  <c:v>2019 매출액</c:v>
                </c:pt>
              </c:strCache>
            </c:strRef>
          </c:cat>
          <c:val>
            <c:numRef>
              <c:f>차트!$D$20</c:f>
              <c:numCache>
                <c:formatCode>#,##0;\(#,##0\);\-</c:formatCode>
                <c:ptCount val="1"/>
                <c:pt idx="0">
                  <c:v>539460.193111</c:v>
                </c:pt>
              </c:numCache>
            </c:numRef>
          </c:val>
          <c:extLst>
            <c:ext xmlns:c16="http://schemas.microsoft.com/office/drawing/2014/chart" uri="{C3380CC4-5D6E-409C-BE32-E72D297353CC}">
              <c16:uniqueId val="{00000003-08D7-4DA8-963D-33767F3924B3}"/>
            </c:ext>
          </c:extLst>
        </c:ser>
        <c:ser>
          <c:idx val="4"/>
          <c:order val="4"/>
          <c:tx>
            <c:strRef>
              <c:f>차트!$C$21</c:f>
              <c:strCache>
                <c:ptCount val="1"/>
                <c:pt idx="0">
                  <c:v>SFA 반도체</c:v>
                </c:pt>
              </c:strCache>
            </c:strRef>
          </c:tx>
          <c:spPr>
            <a:solidFill>
              <a:schemeClr val="bg1">
                <a:lumMod val="85000"/>
              </a:schemeClr>
            </a:solidFill>
            <a:ln w="3175">
              <a:solidFill>
                <a:srgbClr val="FFFFFF"/>
              </a:solidFill>
              <a:prstDash val="solid"/>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차트!$D$16</c:f>
              <c:strCache>
                <c:ptCount val="1"/>
                <c:pt idx="0">
                  <c:v>2019 매출액</c:v>
                </c:pt>
              </c:strCache>
            </c:strRef>
          </c:cat>
          <c:val>
            <c:numRef>
              <c:f>차트!$D$21</c:f>
              <c:numCache>
                <c:formatCode>#,##0;\(#,##0\);\-</c:formatCode>
                <c:ptCount val="1"/>
                <c:pt idx="0">
                  <c:v>573077.54033900006</c:v>
                </c:pt>
              </c:numCache>
            </c:numRef>
          </c:val>
          <c:extLst>
            <c:ext xmlns:c16="http://schemas.microsoft.com/office/drawing/2014/chart" uri="{C3380CC4-5D6E-409C-BE32-E72D297353CC}">
              <c16:uniqueId val="{00000004-08D7-4DA8-963D-33767F3924B3}"/>
            </c:ext>
          </c:extLst>
        </c:ser>
        <c:dLbls>
          <c:dLblPos val="outEnd"/>
          <c:showLegendKey val="0"/>
          <c:showVal val="1"/>
          <c:showCatName val="0"/>
          <c:showSerName val="0"/>
          <c:showPercent val="0"/>
          <c:showBubbleSize val="0"/>
        </c:dLbls>
        <c:gapWidth val="100"/>
        <c:overlap val="-100"/>
        <c:axId val="-1458300176"/>
        <c:axId val="-1458306160"/>
      </c:barChart>
      <c:catAx>
        <c:axId val="-1458300176"/>
        <c:scaling>
          <c:orientation val="minMax"/>
        </c:scaling>
        <c:delete val="0"/>
        <c:axPos val="l"/>
        <c:numFmt formatCode="General" sourceLinked="1"/>
        <c:majorTickMark val="out"/>
        <c:minorTickMark val="none"/>
        <c:tickLblPos val="none"/>
        <c:spPr>
          <a:ln w="3175">
            <a:solidFill>
              <a:srgbClr val="000000"/>
            </a:solidFill>
            <a:prstDash val="solid"/>
          </a:ln>
        </c:spPr>
        <c:txPr>
          <a:bodyPr/>
          <a:lstStyle/>
          <a:p>
            <a:pPr>
              <a:defRPr>
                <a:solidFill>
                  <a:schemeClr val="bg1"/>
                </a:solidFill>
              </a:defRPr>
            </a:pPr>
            <a:endParaRPr lang="ko-KR"/>
          </a:p>
        </c:txPr>
        <c:crossAx val="-1458306160"/>
        <c:crosses val="autoZero"/>
        <c:auto val="1"/>
        <c:lblAlgn val="ctr"/>
        <c:lblOffset val="100"/>
        <c:noMultiLvlLbl val="0"/>
      </c:catAx>
      <c:valAx>
        <c:axId val="-1458306160"/>
        <c:scaling>
          <c:orientation val="minMax"/>
          <c:max val="750000"/>
        </c:scaling>
        <c:delete val="0"/>
        <c:axPos val="b"/>
        <c:numFmt formatCode="#,##0;\(#,##0\);\-" sourceLinked="1"/>
        <c:majorTickMark val="out"/>
        <c:minorTickMark val="none"/>
        <c:tickLblPos val="none"/>
        <c:spPr>
          <a:noFill/>
          <a:ln w="3175">
            <a:noFill/>
            <a:prstDash val="solid"/>
          </a:ln>
        </c:spPr>
        <c:txPr>
          <a:bodyPr/>
          <a:lstStyle/>
          <a:p>
            <a:pPr>
              <a:defRPr>
                <a:solidFill>
                  <a:srgbClr val="000000"/>
                </a:solidFill>
              </a:defRPr>
            </a:pPr>
            <a:endParaRPr lang="ko-KR"/>
          </a:p>
        </c:txPr>
        <c:crossAx val="-1458300176"/>
        <c:crosses val="autoZero"/>
        <c:crossBetween val="between"/>
        <c:majorUnit val="250000"/>
      </c:valAx>
      <c:spPr>
        <a:noFill/>
        <a:ln w="25400">
          <a:noFill/>
        </a:ln>
      </c:spPr>
    </c:plotArea>
    <c:legend>
      <c:legendPos val="r"/>
      <c:layout>
        <c:manualLayout>
          <c:xMode val="edge"/>
          <c:yMode val="edge"/>
          <c:x val="0.17942844770851557"/>
          <c:y val="0.74538039400630252"/>
          <c:w val="0.68233846261221176"/>
          <c:h val="0.19951041905424635"/>
        </c:manualLayout>
      </c:layout>
      <c:overlay val="0"/>
      <c:spPr>
        <a:noFill/>
        <a:ln w="25400">
          <a:noFill/>
        </a:ln>
      </c:spPr>
      <c:txPr>
        <a:bodyPr/>
        <a:lstStyle/>
        <a:p>
          <a:pPr>
            <a:defRPr>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900" b="1">
                <a:solidFill>
                  <a:srgbClr val="483159"/>
                </a:solidFill>
                <a:latin typeface="Arial"/>
                <a:ea typeface="Arial"/>
                <a:cs typeface="Arial"/>
              </a:defRPr>
            </a:pPr>
            <a:r>
              <a:rPr lang="en-US" dirty="0">
                <a:solidFill>
                  <a:srgbClr val="483159"/>
                </a:solidFill>
              </a:rPr>
              <a:t>EBITDA Margin</a:t>
            </a:r>
          </a:p>
        </c:rich>
      </c:tx>
      <c:layout>
        <c:manualLayout>
          <c:xMode val="edge"/>
          <c:yMode val="edge"/>
          <c:x val="0.18694220458054595"/>
          <c:y val="4.0404891104399182E-2"/>
        </c:manualLayout>
      </c:layout>
      <c:overlay val="0"/>
    </c:title>
    <c:autoTitleDeleted val="0"/>
    <c:plotArea>
      <c:layout>
        <c:manualLayout>
          <c:layoutTarget val="inner"/>
          <c:xMode val="edge"/>
          <c:yMode val="edge"/>
          <c:x val="1.4994863747302523E-2"/>
          <c:y val="0.11296058741952252"/>
          <c:w val="0.46310434404667206"/>
          <c:h val="0.49663551142265377"/>
        </c:manualLayout>
      </c:layout>
      <c:lineChart>
        <c:grouping val="standard"/>
        <c:varyColors val="0"/>
        <c:ser>
          <c:idx val="0"/>
          <c:order val="0"/>
          <c:tx>
            <c:strRef>
              <c:f>차트!$C$34</c:f>
              <c:strCache>
                <c:ptCount val="1"/>
                <c:pt idx="0">
                  <c:v>윈팩</c:v>
                </c:pt>
              </c:strCache>
            </c:strRef>
          </c:tx>
          <c:spPr>
            <a:ln w="38100">
              <a:solidFill>
                <a:srgbClr val="483159"/>
              </a:solidFill>
              <a:prstDash val="solid"/>
            </a:ln>
          </c:spPr>
          <c:marker>
            <c:symbol val="diamond"/>
            <c:size val="3"/>
            <c:spPr>
              <a:solidFill>
                <a:srgbClr val="483159"/>
              </a:solidFill>
              <a:ln w="38100">
                <a:solidFill>
                  <a:srgbClr val="483159"/>
                </a:solidFill>
                <a:prstDash val="solid"/>
              </a:ln>
            </c:spPr>
          </c:marker>
          <c:dLbls>
            <c:dLbl>
              <c:idx val="1"/>
              <c:layout>
                <c:manualLayout>
                  <c:x val="-6.5484997793299948E-3"/>
                  <c:y val="2.84436769157165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BA0-479F-93CD-054AA1CF65C4}"/>
                </c:ext>
              </c:extLst>
            </c:dLbl>
            <c:dLbl>
              <c:idx val="2"/>
              <c:layout>
                <c:manualLayout>
                  <c:x val="-3.9291334040729379E-3"/>
                  <c:y val="2.242598376310312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BA0-479F-93CD-054AA1CF65C4}"/>
                </c:ext>
              </c:extLst>
            </c:dLbl>
            <c:spPr>
              <a:noFill/>
              <a:ln>
                <a:noFill/>
              </a:ln>
              <a:effectLst/>
            </c:spPr>
            <c:txPr>
              <a:bodyPr wrap="square" lIns="38100" tIns="19050" rIns="38100" bIns="19050" anchor="ctr">
                <a:spAutoFit/>
              </a:bodyPr>
              <a:lstStyle/>
              <a:p>
                <a:pPr>
                  <a:defRPr sz="900" b="1">
                    <a:solidFill>
                      <a:srgbClr val="483159"/>
                    </a:solidFill>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차트!$D$33:$F$33</c:f>
              <c:numCache>
                <c:formatCode>General</c:formatCode>
                <c:ptCount val="3"/>
                <c:pt idx="0">
                  <c:v>2018</c:v>
                </c:pt>
                <c:pt idx="1">
                  <c:v>2019</c:v>
                </c:pt>
                <c:pt idx="2">
                  <c:v>2020</c:v>
                </c:pt>
              </c:numCache>
            </c:numRef>
          </c:cat>
          <c:val>
            <c:numRef>
              <c:f>차트!$D$34:$F$34</c:f>
              <c:numCache>
                <c:formatCode>0.0%</c:formatCode>
                <c:ptCount val="3"/>
                <c:pt idx="0">
                  <c:v>0.14750096649341377</c:v>
                </c:pt>
                <c:pt idx="1">
                  <c:v>0.1931126106438687</c:v>
                </c:pt>
                <c:pt idx="2">
                  <c:v>0.18484036513919797</c:v>
                </c:pt>
              </c:numCache>
            </c:numRef>
          </c:val>
          <c:smooth val="0"/>
          <c:extLst>
            <c:ext xmlns:c16="http://schemas.microsoft.com/office/drawing/2014/chart" uri="{C3380CC4-5D6E-409C-BE32-E72D297353CC}">
              <c16:uniqueId val="{00000002-4BA0-479F-93CD-054AA1CF65C4}"/>
            </c:ext>
          </c:extLst>
        </c:ser>
        <c:ser>
          <c:idx val="1"/>
          <c:order val="1"/>
          <c:tx>
            <c:strRef>
              <c:f>차트!$C$35</c:f>
              <c:strCache>
                <c:ptCount val="1"/>
                <c:pt idx="0">
                  <c:v>에이티세미콘</c:v>
                </c:pt>
              </c:strCache>
            </c:strRef>
          </c:tx>
          <c:spPr>
            <a:ln w="12700">
              <a:solidFill>
                <a:schemeClr val="bg1">
                  <a:lumMod val="75000"/>
                </a:schemeClr>
              </a:solidFill>
              <a:prstDash val="sysDot"/>
            </a:ln>
          </c:spPr>
          <c:marker>
            <c:symbol val="square"/>
            <c:size val="3"/>
            <c:spPr>
              <a:solidFill>
                <a:schemeClr val="bg1">
                  <a:lumMod val="75000"/>
                </a:schemeClr>
              </a:solidFill>
              <a:ln>
                <a:solidFill>
                  <a:schemeClr val="bg1">
                    <a:lumMod val="75000"/>
                  </a:schemeClr>
                </a:solidFill>
                <a:prstDash val="sysDot"/>
              </a:ln>
            </c:spPr>
          </c:marker>
          <c:dLbls>
            <c:dLbl>
              <c:idx val="0"/>
              <c:layout>
                <c:manualLayout>
                  <c:x val="-6.4797500057012014E-2"/>
                  <c:y val="-1.510540271469946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BA0-479F-93CD-054AA1CF65C4}"/>
                </c:ext>
              </c:extLst>
            </c:dLbl>
            <c:dLbl>
              <c:idx val="1"/>
              <c:layout>
                <c:manualLayout>
                  <c:x val="-5.8408801580775285E-2"/>
                  <c:y val="1.867098342474821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BA0-479F-93CD-054AA1CF65C4}"/>
                </c:ext>
              </c:extLst>
            </c:dLbl>
            <c:dLbl>
              <c:idx val="2"/>
              <c:layout>
                <c:manualLayout>
                  <c:x val="-9.1051529464476158E-4"/>
                  <c:y val="7.412188044932345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BA0-479F-93CD-054AA1CF65C4}"/>
                </c:ext>
              </c:extLst>
            </c:dLbl>
            <c:spPr>
              <a:noFill/>
              <a:ln>
                <a:noFill/>
              </a:ln>
              <a:effectLst/>
            </c:spPr>
            <c:txPr>
              <a:bodyPr wrap="square" lIns="38100" tIns="19050" rIns="38100" bIns="19050" anchor="ctr">
                <a:spAutoFit/>
              </a:bodyPr>
              <a:lstStyle/>
              <a:p>
                <a:pPr>
                  <a:defRPr sz="700">
                    <a:solidFill>
                      <a:schemeClr val="bg1">
                        <a:lumMod val="65000"/>
                      </a:schemeClr>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차트!$D$33:$F$33</c:f>
              <c:numCache>
                <c:formatCode>General</c:formatCode>
                <c:ptCount val="3"/>
                <c:pt idx="0">
                  <c:v>2018</c:v>
                </c:pt>
                <c:pt idx="1">
                  <c:v>2019</c:v>
                </c:pt>
                <c:pt idx="2">
                  <c:v>2020</c:v>
                </c:pt>
              </c:numCache>
            </c:numRef>
          </c:cat>
          <c:val>
            <c:numRef>
              <c:f>차트!$D$35:$F$35</c:f>
              <c:numCache>
                <c:formatCode>0.0%</c:formatCode>
                <c:ptCount val="3"/>
                <c:pt idx="0">
                  <c:v>0.17896858080565253</c:v>
                </c:pt>
                <c:pt idx="1">
                  <c:v>0.17606765935153024</c:v>
                </c:pt>
                <c:pt idx="2">
                  <c:v>0.10921422789384931</c:v>
                </c:pt>
              </c:numCache>
            </c:numRef>
          </c:val>
          <c:smooth val="0"/>
          <c:extLst>
            <c:ext xmlns:c16="http://schemas.microsoft.com/office/drawing/2014/chart" uri="{C3380CC4-5D6E-409C-BE32-E72D297353CC}">
              <c16:uniqueId val="{00000006-4BA0-479F-93CD-054AA1CF65C4}"/>
            </c:ext>
          </c:extLst>
        </c:ser>
        <c:ser>
          <c:idx val="2"/>
          <c:order val="2"/>
          <c:tx>
            <c:strRef>
              <c:f>차트!$C$36</c:f>
              <c:strCache>
                <c:ptCount val="1"/>
                <c:pt idx="0">
                  <c:v>시그네틱스</c:v>
                </c:pt>
              </c:strCache>
            </c:strRef>
          </c:tx>
          <c:spPr>
            <a:ln w="12700">
              <a:solidFill>
                <a:schemeClr val="accent4">
                  <a:lumMod val="20000"/>
                  <a:lumOff val="80000"/>
                </a:schemeClr>
              </a:solidFill>
              <a:prstDash val="sysDot"/>
            </a:ln>
          </c:spPr>
          <c:marker>
            <c:symbol val="triangle"/>
            <c:size val="3"/>
            <c:spPr>
              <a:solidFill>
                <a:schemeClr val="accent4">
                  <a:lumMod val="20000"/>
                  <a:lumOff val="80000"/>
                </a:schemeClr>
              </a:solidFill>
              <a:ln>
                <a:solidFill>
                  <a:schemeClr val="accent4">
                    <a:lumMod val="20000"/>
                    <a:lumOff val="80000"/>
                  </a:schemeClr>
                </a:solidFill>
                <a:prstDash val="sysDot"/>
              </a:ln>
            </c:spPr>
          </c:marker>
          <c:dLbls>
            <c:dLbl>
              <c:idx val="0"/>
              <c:layout>
                <c:manualLayout>
                  <c:x val="-6.2667933898266429E-2"/>
                  <c:y val="-1.13524709214275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A0-479F-93CD-054AA1CF65C4}"/>
                </c:ext>
              </c:extLst>
            </c:dLbl>
            <c:dLbl>
              <c:idx val="1"/>
              <c:layout>
                <c:manualLayout>
                  <c:x val="-2.1055875791628528E-2"/>
                  <c:y val="-2.3963503772582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BA0-479F-93CD-054AA1CF65C4}"/>
                </c:ext>
              </c:extLst>
            </c:dLbl>
            <c:dLbl>
              <c:idx val="2"/>
              <c:layout>
                <c:manualLayout>
                  <c:x val="-3.1703733700689365E-2"/>
                  <c:y val="3.12458664473157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BA0-479F-93CD-054AA1CF65C4}"/>
                </c:ext>
              </c:extLst>
            </c:dLbl>
            <c:spPr>
              <a:noFill/>
              <a:ln>
                <a:noFill/>
              </a:ln>
              <a:effectLst/>
            </c:spPr>
            <c:txPr>
              <a:bodyPr wrap="square" lIns="38100" tIns="19050" rIns="38100" bIns="19050" anchor="ctr">
                <a:spAutoFit/>
              </a:bodyPr>
              <a:lstStyle/>
              <a:p>
                <a:pPr>
                  <a:defRPr sz="700">
                    <a:solidFill>
                      <a:schemeClr val="bg1">
                        <a:lumMod val="65000"/>
                      </a:schemeClr>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차트!$D$33:$F$33</c:f>
              <c:numCache>
                <c:formatCode>General</c:formatCode>
                <c:ptCount val="3"/>
                <c:pt idx="0">
                  <c:v>2018</c:v>
                </c:pt>
                <c:pt idx="1">
                  <c:v>2019</c:v>
                </c:pt>
                <c:pt idx="2">
                  <c:v>2020</c:v>
                </c:pt>
              </c:numCache>
            </c:numRef>
          </c:cat>
          <c:val>
            <c:numRef>
              <c:f>차트!$D$36:$F$36</c:f>
              <c:numCache>
                <c:formatCode>0.0%</c:formatCode>
                <c:ptCount val="3"/>
                <c:pt idx="0">
                  <c:v>7.6724215789629333E-2</c:v>
                </c:pt>
                <c:pt idx="1">
                  <c:v>2.180729643277992E-2</c:v>
                </c:pt>
                <c:pt idx="2">
                  <c:v>2.43232198273934E-2</c:v>
                </c:pt>
              </c:numCache>
            </c:numRef>
          </c:val>
          <c:smooth val="0"/>
          <c:extLst>
            <c:ext xmlns:c16="http://schemas.microsoft.com/office/drawing/2014/chart" uri="{C3380CC4-5D6E-409C-BE32-E72D297353CC}">
              <c16:uniqueId val="{0000000A-4BA0-479F-93CD-054AA1CF65C4}"/>
            </c:ext>
          </c:extLst>
        </c:ser>
        <c:ser>
          <c:idx val="3"/>
          <c:order val="3"/>
          <c:tx>
            <c:strRef>
              <c:f>차트!$C$37</c:f>
              <c:strCache>
                <c:ptCount val="1"/>
                <c:pt idx="0">
                  <c:v>하나마이크론</c:v>
                </c:pt>
              </c:strCache>
            </c:strRef>
          </c:tx>
          <c:spPr>
            <a:ln w="12700">
              <a:solidFill>
                <a:schemeClr val="accent4">
                  <a:lumMod val="40000"/>
                  <a:lumOff val="60000"/>
                </a:schemeClr>
              </a:solidFill>
              <a:prstDash val="sysDot"/>
            </a:ln>
          </c:spPr>
          <c:marker>
            <c:symbol val="circle"/>
            <c:size val="3"/>
            <c:spPr>
              <a:solidFill>
                <a:schemeClr val="accent4">
                  <a:lumMod val="40000"/>
                  <a:lumOff val="60000"/>
                </a:schemeClr>
              </a:solidFill>
              <a:ln>
                <a:solidFill>
                  <a:schemeClr val="accent4">
                    <a:lumMod val="40000"/>
                    <a:lumOff val="60000"/>
                  </a:schemeClr>
                </a:solidFill>
                <a:prstDash val="sysDot"/>
              </a:ln>
            </c:spPr>
          </c:marker>
          <c:dLbls>
            <c:dLbl>
              <c:idx val="2"/>
              <c:layout>
                <c:manualLayout>
                  <c:x val="-5.1696476121359108E-3"/>
                  <c:y val="-1.510540271469946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BA0-479F-93CD-054AA1CF65C4}"/>
                </c:ext>
              </c:extLst>
            </c:dLbl>
            <c:spPr>
              <a:noFill/>
              <a:ln>
                <a:noFill/>
              </a:ln>
              <a:effectLst/>
            </c:spPr>
            <c:txPr>
              <a:bodyPr wrap="square" lIns="38100" tIns="19050" rIns="38100" bIns="19050" anchor="ctr">
                <a:spAutoFit/>
              </a:bodyPr>
              <a:lstStyle/>
              <a:p>
                <a:pPr>
                  <a:defRPr sz="700">
                    <a:solidFill>
                      <a:schemeClr val="bg1">
                        <a:lumMod val="65000"/>
                      </a:schemeClr>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차트!$D$33:$F$33</c:f>
              <c:numCache>
                <c:formatCode>General</c:formatCode>
                <c:ptCount val="3"/>
                <c:pt idx="0">
                  <c:v>2018</c:v>
                </c:pt>
                <c:pt idx="1">
                  <c:v>2019</c:v>
                </c:pt>
                <c:pt idx="2">
                  <c:v>2020</c:v>
                </c:pt>
              </c:numCache>
            </c:numRef>
          </c:cat>
          <c:val>
            <c:numRef>
              <c:f>차트!$D$37:$F$37</c:f>
              <c:numCache>
                <c:formatCode>0.0%</c:formatCode>
                <c:ptCount val="3"/>
                <c:pt idx="0">
                  <c:v>0.19696763551286395</c:v>
                </c:pt>
                <c:pt idx="1">
                  <c:v>0.19147547762134734</c:v>
                </c:pt>
                <c:pt idx="2">
                  <c:v>0.20367377423785596</c:v>
                </c:pt>
              </c:numCache>
            </c:numRef>
          </c:val>
          <c:smooth val="0"/>
          <c:extLst>
            <c:ext xmlns:c16="http://schemas.microsoft.com/office/drawing/2014/chart" uri="{C3380CC4-5D6E-409C-BE32-E72D297353CC}">
              <c16:uniqueId val="{0000000C-4BA0-479F-93CD-054AA1CF65C4}"/>
            </c:ext>
          </c:extLst>
        </c:ser>
        <c:ser>
          <c:idx val="4"/>
          <c:order val="4"/>
          <c:tx>
            <c:strRef>
              <c:f>차트!$C$38</c:f>
              <c:strCache>
                <c:ptCount val="1"/>
                <c:pt idx="0">
                  <c:v>SFA 반도체</c:v>
                </c:pt>
              </c:strCache>
            </c:strRef>
          </c:tx>
          <c:spPr>
            <a:ln w="12700">
              <a:solidFill>
                <a:schemeClr val="accent4"/>
              </a:solidFill>
              <a:prstDash val="sysDot"/>
            </a:ln>
          </c:spPr>
          <c:marker>
            <c:symbol val="diamond"/>
            <c:size val="3"/>
            <c:spPr>
              <a:solidFill>
                <a:schemeClr val="accent4"/>
              </a:solidFill>
              <a:ln>
                <a:solidFill>
                  <a:schemeClr val="accent4"/>
                </a:solidFill>
                <a:prstDash val="sysDot"/>
              </a:ln>
            </c:spPr>
          </c:marker>
          <c:dLbls>
            <c:dLbl>
              <c:idx val="0"/>
              <c:layout>
                <c:manualLayout>
                  <c:x val="-5.4149669263284135E-2"/>
                  <c:y val="2.63644936009557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BA0-479F-93CD-054AA1CF65C4}"/>
                </c:ext>
              </c:extLst>
            </c:dLbl>
            <c:dLbl>
              <c:idx val="2"/>
              <c:layout>
                <c:manualLayout>
                  <c:x val="-4.0852456949227118E-3"/>
                  <c:y val="3.984313336117003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BA0-479F-93CD-054AA1CF65C4}"/>
                </c:ext>
              </c:extLst>
            </c:dLbl>
            <c:spPr>
              <a:noFill/>
              <a:ln>
                <a:noFill/>
              </a:ln>
              <a:effectLst/>
            </c:spPr>
            <c:txPr>
              <a:bodyPr wrap="square" lIns="38100" tIns="19050" rIns="38100" bIns="19050" anchor="ctr">
                <a:spAutoFit/>
              </a:bodyPr>
              <a:lstStyle/>
              <a:p>
                <a:pPr>
                  <a:defRPr sz="700">
                    <a:solidFill>
                      <a:schemeClr val="bg1">
                        <a:lumMod val="65000"/>
                      </a:schemeClr>
                    </a:solidFill>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차트!$D$33:$F$33</c:f>
              <c:numCache>
                <c:formatCode>General</c:formatCode>
                <c:ptCount val="3"/>
                <c:pt idx="0">
                  <c:v>2018</c:v>
                </c:pt>
                <c:pt idx="1">
                  <c:v>2019</c:v>
                </c:pt>
                <c:pt idx="2">
                  <c:v>2020</c:v>
                </c:pt>
              </c:numCache>
            </c:numRef>
          </c:cat>
          <c:val>
            <c:numRef>
              <c:f>차트!$D$38:$F$38</c:f>
              <c:numCache>
                <c:formatCode>0.0%</c:formatCode>
                <c:ptCount val="3"/>
                <c:pt idx="0">
                  <c:v>0.16994140697092583</c:v>
                </c:pt>
                <c:pt idx="1">
                  <c:v>0.14744161611523926</c:v>
                </c:pt>
                <c:pt idx="2">
                  <c:v>0.14090066254426004</c:v>
                </c:pt>
              </c:numCache>
            </c:numRef>
          </c:val>
          <c:smooth val="0"/>
          <c:extLst>
            <c:ext xmlns:c16="http://schemas.microsoft.com/office/drawing/2014/chart" uri="{C3380CC4-5D6E-409C-BE32-E72D297353CC}">
              <c16:uniqueId val="{0000000F-4BA0-479F-93CD-054AA1CF65C4}"/>
            </c:ext>
          </c:extLst>
        </c:ser>
        <c:dLbls>
          <c:dLblPos val="t"/>
          <c:showLegendKey val="0"/>
          <c:showVal val="1"/>
          <c:showCatName val="0"/>
          <c:showSerName val="0"/>
          <c:showPercent val="0"/>
          <c:showBubbleSize val="0"/>
        </c:dLbls>
        <c:marker val="1"/>
        <c:smooth val="0"/>
        <c:axId val="-1458303440"/>
        <c:axId val="-1458297456"/>
      </c:lineChart>
      <c:catAx>
        <c:axId val="-1458303440"/>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a:solidFill>
                  <a:srgbClr val="000000"/>
                </a:solidFill>
              </a:defRPr>
            </a:pPr>
            <a:endParaRPr lang="ko-KR"/>
          </a:p>
        </c:txPr>
        <c:crossAx val="-1458297456"/>
        <c:crosses val="autoZero"/>
        <c:auto val="1"/>
        <c:lblAlgn val="ctr"/>
        <c:lblOffset val="100"/>
        <c:noMultiLvlLbl val="0"/>
      </c:catAx>
      <c:valAx>
        <c:axId val="-1458297456"/>
        <c:scaling>
          <c:orientation val="minMax"/>
        </c:scaling>
        <c:delete val="1"/>
        <c:axPos val="l"/>
        <c:numFmt formatCode="0.0%" sourceLinked="1"/>
        <c:majorTickMark val="out"/>
        <c:minorTickMark val="none"/>
        <c:tickLblPos val="nextTo"/>
        <c:crossAx val="-1458303440"/>
        <c:crosses val="autoZero"/>
        <c:crossBetween val="between"/>
      </c:valAx>
      <c:spPr>
        <a:noFill/>
        <a:ln w="25400">
          <a:noFill/>
        </a:ln>
      </c:spPr>
    </c:plotArea>
    <c:legend>
      <c:legendPos val="b"/>
      <c:layout>
        <c:manualLayout>
          <c:xMode val="edge"/>
          <c:yMode val="edge"/>
          <c:x val="0.15925801219922811"/>
          <c:y val="0.70401543016429269"/>
          <c:w val="0.72964522539208121"/>
          <c:h val="9.8195017111300451E-2"/>
        </c:manualLayout>
      </c:layout>
      <c:overlay val="0"/>
      <c:spPr>
        <a:noFill/>
        <a:ln w="25400">
          <a:noFill/>
        </a:ln>
      </c:spPr>
      <c:txPr>
        <a:bodyPr/>
        <a:lstStyle/>
        <a:p>
          <a:pPr>
            <a:defRPr>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900" b="1">
                <a:solidFill>
                  <a:srgbClr val="483159"/>
                </a:solidFill>
                <a:latin typeface="Arial"/>
                <a:ea typeface="Arial"/>
                <a:cs typeface="Arial"/>
              </a:defRPr>
            </a:pPr>
            <a:r>
              <a:rPr lang="en-US" dirty="0">
                <a:solidFill>
                  <a:srgbClr val="483159"/>
                </a:solidFill>
              </a:rPr>
              <a:t>ROIC</a:t>
            </a:r>
          </a:p>
        </c:rich>
      </c:tx>
      <c:layout>
        <c:manualLayout>
          <c:xMode val="edge"/>
          <c:yMode val="edge"/>
          <c:x val="0.42539422880305999"/>
          <c:y val="4.2345833642881026E-2"/>
        </c:manualLayout>
      </c:layout>
      <c:overlay val="0"/>
    </c:title>
    <c:autoTitleDeleted val="0"/>
    <c:plotArea>
      <c:layout>
        <c:manualLayout>
          <c:layoutTarget val="inner"/>
          <c:xMode val="edge"/>
          <c:yMode val="edge"/>
          <c:x val="2.8310076866687222E-2"/>
          <c:y val="8.6950301344675157E-2"/>
          <c:w val="0.95437766720266193"/>
          <c:h val="0.62720030366628288"/>
        </c:manualLayout>
      </c:layout>
      <c:lineChart>
        <c:grouping val="standard"/>
        <c:varyColors val="0"/>
        <c:ser>
          <c:idx val="0"/>
          <c:order val="0"/>
          <c:tx>
            <c:strRef>
              <c:f>차트!$C$44</c:f>
              <c:strCache>
                <c:ptCount val="1"/>
                <c:pt idx="0">
                  <c:v>윈팩</c:v>
                </c:pt>
              </c:strCache>
            </c:strRef>
          </c:tx>
          <c:spPr>
            <a:ln w="38100">
              <a:solidFill>
                <a:srgbClr val="483159"/>
              </a:solidFill>
              <a:prstDash val="solid"/>
            </a:ln>
          </c:spPr>
          <c:marker>
            <c:symbol val="diamond"/>
            <c:size val="3"/>
            <c:spPr>
              <a:solidFill>
                <a:srgbClr val="483159"/>
              </a:solidFill>
              <a:ln w="38100">
                <a:solidFill>
                  <a:srgbClr val="483159"/>
                </a:solidFill>
                <a:prstDash val="solid"/>
              </a:ln>
            </c:spPr>
          </c:marker>
          <c:dLbls>
            <c:dLbl>
              <c:idx val="0"/>
              <c:layout>
                <c:manualLayout>
                  <c:x val="-0.13346301028079297"/>
                  <c:y val="1.39873959919765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C85-449D-AC8F-392D152C808B}"/>
                </c:ext>
              </c:extLst>
            </c:dLbl>
            <c:dLbl>
              <c:idx val="1"/>
              <c:layout>
                <c:manualLayout>
                  <c:x val="1.5363281605748859E-2"/>
                  <c:y val="-2.95764110731399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C85-449D-AC8F-392D152C808B}"/>
                </c:ext>
              </c:extLst>
            </c:dLbl>
            <c:dLbl>
              <c:idx val="2"/>
              <c:layout>
                <c:manualLayout>
                  <c:x val="-5.4469816602200502E-2"/>
                  <c:y val="4.1646515239499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C85-449D-AC8F-392D152C808B}"/>
                </c:ext>
              </c:extLst>
            </c:dLbl>
            <c:spPr>
              <a:noFill/>
              <a:ln>
                <a:noFill/>
              </a:ln>
              <a:effectLst/>
            </c:spPr>
            <c:txPr>
              <a:bodyPr wrap="square" lIns="38100" tIns="19050" rIns="38100" bIns="19050" anchor="ctr">
                <a:spAutoFit/>
              </a:bodyPr>
              <a:lstStyle/>
              <a:p>
                <a:pPr>
                  <a:defRPr sz="900" b="1">
                    <a:solidFill>
                      <a:srgbClr val="483159"/>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차트!$D$43:$F$43</c:f>
              <c:numCache>
                <c:formatCode>General</c:formatCode>
                <c:ptCount val="3"/>
                <c:pt idx="0">
                  <c:v>2018</c:v>
                </c:pt>
                <c:pt idx="1">
                  <c:v>2019</c:v>
                </c:pt>
                <c:pt idx="2">
                  <c:v>2020</c:v>
                </c:pt>
              </c:numCache>
            </c:numRef>
          </c:cat>
          <c:val>
            <c:numRef>
              <c:f>차트!$D$44:$F$44</c:f>
              <c:numCache>
                <c:formatCode>0.0%</c:formatCode>
                <c:ptCount val="3"/>
                <c:pt idx="0">
                  <c:v>3.9E-2</c:v>
                </c:pt>
                <c:pt idx="1">
                  <c:v>8.4000000000000005E-2</c:v>
                </c:pt>
                <c:pt idx="2">
                  <c:v>0.05</c:v>
                </c:pt>
              </c:numCache>
            </c:numRef>
          </c:val>
          <c:smooth val="0"/>
          <c:extLst>
            <c:ext xmlns:c16="http://schemas.microsoft.com/office/drawing/2014/chart" uri="{C3380CC4-5D6E-409C-BE32-E72D297353CC}">
              <c16:uniqueId val="{00000003-CC85-449D-AC8F-392D152C808B}"/>
            </c:ext>
          </c:extLst>
        </c:ser>
        <c:ser>
          <c:idx val="1"/>
          <c:order val="1"/>
          <c:tx>
            <c:strRef>
              <c:f>차트!$C$45</c:f>
              <c:strCache>
                <c:ptCount val="1"/>
                <c:pt idx="0">
                  <c:v>에이티세미콘</c:v>
                </c:pt>
              </c:strCache>
            </c:strRef>
          </c:tx>
          <c:spPr>
            <a:ln w="12700">
              <a:solidFill>
                <a:schemeClr val="bg1">
                  <a:lumMod val="85000"/>
                </a:schemeClr>
              </a:solidFill>
              <a:prstDash val="sysDot"/>
            </a:ln>
          </c:spPr>
          <c:marker>
            <c:symbol val="circle"/>
            <c:size val="3"/>
            <c:spPr>
              <a:solidFill>
                <a:schemeClr val="bg1">
                  <a:lumMod val="85000"/>
                </a:schemeClr>
              </a:solidFill>
              <a:ln>
                <a:solidFill>
                  <a:schemeClr val="bg1">
                    <a:lumMod val="85000"/>
                  </a:schemeClr>
                </a:solidFill>
                <a:prstDash val="sysDot"/>
              </a:ln>
            </c:spPr>
          </c:marker>
          <c:dLbls>
            <c:dLbl>
              <c:idx val="0"/>
              <c:layout>
                <c:manualLayout>
                  <c:x val="-0.13013940844629948"/>
                  <c:y val="-5.115372293005460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C85-449D-AC8F-392D152C808B}"/>
                </c:ext>
              </c:extLst>
            </c:dLbl>
            <c:dLbl>
              <c:idx val="1"/>
              <c:layout>
                <c:manualLayout>
                  <c:x val="-7.6292659792184678E-2"/>
                  <c:y val="-2.58908589019724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C85-449D-AC8F-392D152C808B}"/>
                </c:ext>
              </c:extLst>
            </c:dLbl>
            <c:dLbl>
              <c:idx val="2"/>
              <c:layout>
                <c:manualLayout>
                  <c:x val="-5.8022987873716188E-2"/>
                  <c:y val="2.85749275658407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C85-449D-AC8F-392D152C808B}"/>
                </c:ext>
              </c:extLst>
            </c:dLbl>
            <c:spPr>
              <a:noFill/>
              <a:ln>
                <a:noFill/>
              </a:ln>
              <a:effectLst/>
            </c:spPr>
            <c:txPr>
              <a:bodyPr wrap="square" lIns="38100" tIns="19050" rIns="38100" bIns="19050" anchor="ctr">
                <a:spAutoFit/>
              </a:bodyPr>
              <a:lstStyle/>
              <a:p>
                <a:pPr>
                  <a:defRPr sz="700">
                    <a:solidFill>
                      <a:schemeClr val="bg1">
                        <a:lumMod val="65000"/>
                      </a:schemeClr>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차트!$D$43:$F$43</c:f>
              <c:numCache>
                <c:formatCode>General</c:formatCode>
                <c:ptCount val="3"/>
                <c:pt idx="0">
                  <c:v>2018</c:v>
                </c:pt>
                <c:pt idx="1">
                  <c:v>2019</c:v>
                </c:pt>
                <c:pt idx="2">
                  <c:v>2020</c:v>
                </c:pt>
              </c:numCache>
            </c:numRef>
          </c:cat>
          <c:val>
            <c:numRef>
              <c:f>차트!$D$45:$F$45</c:f>
              <c:numCache>
                <c:formatCode>0.0%</c:formatCode>
                <c:ptCount val="3"/>
                <c:pt idx="0">
                  <c:v>7.7776192370066111E-2</c:v>
                </c:pt>
                <c:pt idx="1">
                  <c:v>1.7701342481364592E-2</c:v>
                </c:pt>
                <c:pt idx="2">
                  <c:v>-6.4989378486598859E-2</c:v>
                </c:pt>
              </c:numCache>
            </c:numRef>
          </c:val>
          <c:smooth val="0"/>
          <c:extLst>
            <c:ext xmlns:c16="http://schemas.microsoft.com/office/drawing/2014/chart" uri="{C3380CC4-5D6E-409C-BE32-E72D297353CC}">
              <c16:uniqueId val="{00000007-CC85-449D-AC8F-392D152C808B}"/>
            </c:ext>
          </c:extLst>
        </c:ser>
        <c:ser>
          <c:idx val="2"/>
          <c:order val="2"/>
          <c:tx>
            <c:strRef>
              <c:f>차트!$C$46</c:f>
              <c:strCache>
                <c:ptCount val="1"/>
                <c:pt idx="0">
                  <c:v>시그네틱스</c:v>
                </c:pt>
              </c:strCache>
            </c:strRef>
          </c:tx>
          <c:spPr>
            <a:ln w="12700">
              <a:solidFill>
                <a:schemeClr val="accent4">
                  <a:lumMod val="20000"/>
                  <a:lumOff val="80000"/>
                </a:schemeClr>
              </a:solidFill>
              <a:prstDash val="sysDot"/>
            </a:ln>
          </c:spPr>
          <c:marker>
            <c:symbol val="x"/>
            <c:size val="3"/>
            <c:spPr>
              <a:solidFill>
                <a:schemeClr val="accent4">
                  <a:lumMod val="20000"/>
                  <a:lumOff val="80000"/>
                </a:schemeClr>
              </a:solidFill>
              <a:ln>
                <a:solidFill>
                  <a:schemeClr val="accent4">
                    <a:lumMod val="20000"/>
                    <a:lumOff val="80000"/>
                  </a:schemeClr>
                </a:solidFill>
                <a:prstDash val="sysDot"/>
              </a:ln>
            </c:spPr>
          </c:marker>
          <c:dLbls>
            <c:dLbl>
              <c:idx val="0"/>
              <c:layout>
                <c:manualLayout>
                  <c:x val="-0.13138176400743007"/>
                  <c:y val="7.619806563649195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C85-449D-AC8F-392D152C808B}"/>
                </c:ext>
              </c:extLst>
            </c:dLbl>
            <c:dLbl>
              <c:idx val="1"/>
              <c:layout>
                <c:manualLayout>
                  <c:x val="-9.2966342989798251E-2"/>
                  <c:y val="3.216152121020764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C85-449D-AC8F-392D152C808B}"/>
                </c:ext>
              </c:extLst>
            </c:dLbl>
            <c:dLbl>
              <c:idx val="2"/>
              <c:layout>
                <c:manualLayout>
                  <c:x val="-1.5188698860228986E-2"/>
                  <c:y val="-9.1993703800007434E-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C85-449D-AC8F-392D152C808B}"/>
                </c:ext>
              </c:extLst>
            </c:dLbl>
            <c:spPr>
              <a:noFill/>
              <a:ln>
                <a:noFill/>
              </a:ln>
              <a:effectLst/>
            </c:spPr>
            <c:txPr>
              <a:bodyPr wrap="square" lIns="38100" tIns="19050" rIns="38100" bIns="19050" anchor="ctr">
                <a:spAutoFit/>
              </a:bodyPr>
              <a:lstStyle/>
              <a:p>
                <a:pPr>
                  <a:defRPr sz="700">
                    <a:solidFill>
                      <a:schemeClr val="bg1">
                        <a:lumMod val="65000"/>
                      </a:schemeClr>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차트!$D$43:$F$43</c:f>
              <c:numCache>
                <c:formatCode>General</c:formatCode>
                <c:ptCount val="3"/>
                <c:pt idx="0">
                  <c:v>2018</c:v>
                </c:pt>
                <c:pt idx="1">
                  <c:v>2019</c:v>
                </c:pt>
                <c:pt idx="2">
                  <c:v>2020</c:v>
                </c:pt>
              </c:numCache>
            </c:numRef>
          </c:cat>
          <c:val>
            <c:numRef>
              <c:f>차트!$D$46:$F$46</c:f>
              <c:numCache>
                <c:formatCode>0.0%</c:formatCode>
                <c:ptCount val="3"/>
                <c:pt idx="0">
                  <c:v>-4.6334243205958019E-2</c:v>
                </c:pt>
                <c:pt idx="1">
                  <c:v>-0.15740099384978459</c:v>
                </c:pt>
                <c:pt idx="2">
                  <c:v>-0.1816751471171488</c:v>
                </c:pt>
              </c:numCache>
            </c:numRef>
          </c:val>
          <c:smooth val="0"/>
          <c:extLst>
            <c:ext xmlns:c16="http://schemas.microsoft.com/office/drawing/2014/chart" uri="{C3380CC4-5D6E-409C-BE32-E72D297353CC}">
              <c16:uniqueId val="{0000000B-CC85-449D-AC8F-392D152C808B}"/>
            </c:ext>
          </c:extLst>
        </c:ser>
        <c:ser>
          <c:idx val="3"/>
          <c:order val="3"/>
          <c:tx>
            <c:strRef>
              <c:f>차트!$C$47</c:f>
              <c:strCache>
                <c:ptCount val="1"/>
                <c:pt idx="0">
                  <c:v>하나마이크론</c:v>
                </c:pt>
              </c:strCache>
            </c:strRef>
          </c:tx>
          <c:spPr>
            <a:ln w="12700">
              <a:solidFill>
                <a:schemeClr val="accent4">
                  <a:lumMod val="40000"/>
                  <a:lumOff val="60000"/>
                </a:schemeClr>
              </a:solidFill>
              <a:prstDash val="sysDot"/>
            </a:ln>
          </c:spPr>
          <c:marker>
            <c:symbol val="triangle"/>
            <c:size val="3"/>
            <c:spPr>
              <a:solidFill>
                <a:schemeClr val="accent4">
                  <a:lumMod val="40000"/>
                  <a:lumOff val="60000"/>
                </a:schemeClr>
              </a:solidFill>
              <a:ln>
                <a:solidFill>
                  <a:schemeClr val="accent4">
                    <a:lumMod val="40000"/>
                    <a:lumOff val="60000"/>
                  </a:schemeClr>
                </a:solidFill>
                <a:prstDash val="sysDot"/>
              </a:ln>
            </c:spPr>
          </c:marker>
          <c:dLbls>
            <c:dLbl>
              <c:idx val="0"/>
              <c:layout>
                <c:manualLayout>
                  <c:x val="-0.12866748344814669"/>
                  <c:y val="-9.1993703800041207E-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C85-449D-AC8F-392D152C808B}"/>
                </c:ext>
              </c:extLst>
            </c:dLbl>
            <c:dLbl>
              <c:idx val="1"/>
              <c:layout>
                <c:manualLayout>
                  <c:x val="-7.6292659792184678E-2"/>
                  <c:y val="2.57068714943723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C85-449D-AC8F-392D152C808B}"/>
                </c:ext>
              </c:extLst>
            </c:dLbl>
            <c:dLbl>
              <c:idx val="2"/>
              <c:layout>
                <c:manualLayout>
                  <c:x val="-6.7563522516191007E-2"/>
                  <c:y val="-2.95764110731399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C85-449D-AC8F-392D152C808B}"/>
                </c:ext>
              </c:extLst>
            </c:dLbl>
            <c:spPr>
              <a:noFill/>
              <a:ln>
                <a:noFill/>
              </a:ln>
              <a:effectLst/>
            </c:spPr>
            <c:txPr>
              <a:bodyPr wrap="square" lIns="38100" tIns="19050" rIns="38100" bIns="19050" anchor="ctr">
                <a:spAutoFit/>
              </a:bodyPr>
              <a:lstStyle/>
              <a:p>
                <a:pPr>
                  <a:defRPr sz="700">
                    <a:solidFill>
                      <a:schemeClr val="bg1">
                        <a:lumMod val="65000"/>
                      </a:schemeClr>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차트!$D$43:$F$43</c:f>
              <c:numCache>
                <c:formatCode>General</c:formatCode>
                <c:ptCount val="3"/>
                <c:pt idx="0">
                  <c:v>2018</c:v>
                </c:pt>
                <c:pt idx="1">
                  <c:v>2019</c:v>
                </c:pt>
                <c:pt idx="2">
                  <c:v>2020</c:v>
                </c:pt>
              </c:numCache>
            </c:numRef>
          </c:cat>
          <c:val>
            <c:numRef>
              <c:f>차트!$D$47:$F$47</c:f>
              <c:numCache>
                <c:formatCode>0.0%</c:formatCode>
                <c:ptCount val="3"/>
                <c:pt idx="0">
                  <c:v>0.10139834940198222</c:v>
                </c:pt>
                <c:pt idx="1">
                  <c:v>7.6314676642907114E-2</c:v>
                </c:pt>
                <c:pt idx="2">
                  <c:v>8.2159039139184611E-2</c:v>
                </c:pt>
              </c:numCache>
            </c:numRef>
          </c:val>
          <c:smooth val="0"/>
          <c:extLst>
            <c:ext xmlns:c16="http://schemas.microsoft.com/office/drawing/2014/chart" uri="{C3380CC4-5D6E-409C-BE32-E72D297353CC}">
              <c16:uniqueId val="{0000000F-CC85-449D-AC8F-392D152C808B}"/>
            </c:ext>
          </c:extLst>
        </c:ser>
        <c:ser>
          <c:idx val="4"/>
          <c:order val="4"/>
          <c:tx>
            <c:strRef>
              <c:f>차트!$C$48</c:f>
              <c:strCache>
                <c:ptCount val="1"/>
                <c:pt idx="0">
                  <c:v>SFA 반도체</c:v>
                </c:pt>
              </c:strCache>
            </c:strRef>
          </c:tx>
          <c:spPr>
            <a:ln w="12700">
              <a:solidFill>
                <a:schemeClr val="accent4"/>
              </a:solidFill>
              <a:prstDash val="sysDot"/>
            </a:ln>
          </c:spPr>
          <c:marker>
            <c:symbol val="diamond"/>
            <c:size val="3"/>
            <c:spPr>
              <a:solidFill>
                <a:schemeClr val="accent4"/>
              </a:solidFill>
              <a:ln w="12700">
                <a:solidFill>
                  <a:schemeClr val="accent4"/>
                </a:solidFill>
                <a:prstDash val="sysDot"/>
              </a:ln>
            </c:spPr>
          </c:marker>
          <c:dLbls>
            <c:dLbl>
              <c:idx val="0"/>
              <c:layout>
                <c:manualLayout>
                  <c:x val="-0.10745567986748207"/>
                  <c:y val="2.72823724973069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C85-449D-AC8F-392D152C808B}"/>
                </c:ext>
              </c:extLst>
            </c:dLbl>
            <c:dLbl>
              <c:idx val="1"/>
              <c:layout>
                <c:manualLayout>
                  <c:x val="-8.0657228430181513E-2"/>
                  <c:y val="-2.95764110731399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C85-449D-AC8F-392D152C808B}"/>
                </c:ext>
              </c:extLst>
            </c:dLbl>
            <c:dLbl>
              <c:idx val="2"/>
              <c:layout>
                <c:manualLayout>
                  <c:x val="-1.3093705913990504E-2"/>
                  <c:y val="3.685552171167490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C85-449D-AC8F-392D152C808B}"/>
                </c:ext>
              </c:extLst>
            </c:dLbl>
            <c:spPr>
              <a:noFill/>
              <a:ln>
                <a:noFill/>
              </a:ln>
              <a:effectLst/>
            </c:spPr>
            <c:txPr>
              <a:bodyPr wrap="square" lIns="38100" tIns="19050" rIns="38100" bIns="19050" anchor="ctr">
                <a:spAutoFit/>
              </a:bodyPr>
              <a:lstStyle/>
              <a:p>
                <a:pPr>
                  <a:defRPr sz="700" b="1">
                    <a:solidFill>
                      <a:schemeClr val="bg1">
                        <a:lumMod val="65000"/>
                      </a:schemeClr>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차트!$D$43:$F$43</c:f>
              <c:numCache>
                <c:formatCode>General</c:formatCode>
                <c:ptCount val="3"/>
                <c:pt idx="0">
                  <c:v>2018</c:v>
                </c:pt>
                <c:pt idx="1">
                  <c:v>2019</c:v>
                </c:pt>
                <c:pt idx="2">
                  <c:v>2020</c:v>
                </c:pt>
              </c:numCache>
            </c:numRef>
          </c:cat>
          <c:val>
            <c:numRef>
              <c:f>차트!$D$48:$F$48</c:f>
              <c:numCache>
                <c:formatCode>0.0%</c:formatCode>
                <c:ptCount val="3"/>
                <c:pt idx="0">
                  <c:v>7.8427450961449346E-2</c:v>
                </c:pt>
                <c:pt idx="1">
                  <c:v>8.8793127341189812E-2</c:v>
                </c:pt>
                <c:pt idx="2">
                  <c:v>7.8036127326222754E-2</c:v>
                </c:pt>
              </c:numCache>
            </c:numRef>
          </c:val>
          <c:smooth val="0"/>
          <c:extLst>
            <c:ext xmlns:c16="http://schemas.microsoft.com/office/drawing/2014/chart" uri="{C3380CC4-5D6E-409C-BE32-E72D297353CC}">
              <c16:uniqueId val="{00000013-CC85-449D-AC8F-392D152C808B}"/>
            </c:ext>
          </c:extLst>
        </c:ser>
        <c:dLbls>
          <c:dLblPos val="t"/>
          <c:showLegendKey val="0"/>
          <c:showVal val="1"/>
          <c:showCatName val="0"/>
          <c:showSerName val="0"/>
          <c:showPercent val="0"/>
          <c:showBubbleSize val="0"/>
        </c:dLbls>
        <c:marker val="1"/>
        <c:smooth val="0"/>
        <c:axId val="-1458302352"/>
        <c:axId val="-1458298000"/>
      </c:lineChart>
      <c:catAx>
        <c:axId val="-1458302352"/>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a:solidFill>
                  <a:srgbClr val="000000"/>
                </a:solidFill>
              </a:defRPr>
            </a:pPr>
            <a:endParaRPr lang="ko-KR"/>
          </a:p>
        </c:txPr>
        <c:crossAx val="-1458298000"/>
        <c:crossesAt val="-0.2"/>
        <c:auto val="1"/>
        <c:lblAlgn val="ctr"/>
        <c:lblOffset val="100"/>
        <c:noMultiLvlLbl val="0"/>
      </c:catAx>
      <c:valAx>
        <c:axId val="-1458298000"/>
        <c:scaling>
          <c:orientation val="minMax"/>
        </c:scaling>
        <c:delete val="1"/>
        <c:axPos val="l"/>
        <c:numFmt formatCode="0.0%" sourceLinked="1"/>
        <c:majorTickMark val="out"/>
        <c:minorTickMark val="none"/>
        <c:tickLblPos val="nextTo"/>
        <c:crossAx val="-1458302352"/>
        <c:crosses val="autoZero"/>
        <c:crossBetween val="between"/>
      </c:valAx>
      <c:spPr>
        <a:noFill/>
        <a:ln w="25400">
          <a:noFill/>
        </a:ln>
        <a:effectLst>
          <a:glow rad="50800">
            <a:schemeClr val="accent1">
              <a:alpha val="40000"/>
            </a:schemeClr>
          </a:glo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295487349169595E-2"/>
          <c:y val="0.31589580665164235"/>
          <c:w val="0.9528778677462888"/>
          <c:h val="0.60172677106140526"/>
        </c:manualLayout>
      </c:layout>
      <c:barChart>
        <c:barDir val="col"/>
        <c:grouping val="clustered"/>
        <c:varyColors val="0"/>
        <c:ser>
          <c:idx val="0"/>
          <c:order val="0"/>
          <c:tx>
            <c:strRef>
              <c:f>'Revenue_#1'!$B$141</c:f>
              <c:strCache>
                <c:ptCount val="1"/>
                <c:pt idx="0">
                  <c:v>SK하이닉스 외주가공비</c:v>
                </c:pt>
              </c:strCache>
            </c:strRef>
          </c:tx>
          <c:spPr>
            <a:solidFill>
              <a:srgbClr val="D6CDC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'Revenue_#1'!$F$142:$H$142</c:f>
              <c:numCache>
                <c:formatCode>General</c:formatCode>
                <c:ptCount val="3"/>
                <c:pt idx="0">
                  <c:v>2018</c:v>
                </c:pt>
                <c:pt idx="1">
                  <c:v>2019</c:v>
                </c:pt>
                <c:pt idx="2">
                  <c:v>2020</c:v>
                </c:pt>
              </c:numCache>
            </c:numRef>
          </c:cat>
          <c:val>
            <c:numRef>
              <c:f>'Revenue_#1'!$F$143:$H$143</c:f>
              <c:numCache>
                <c:formatCode>_(* #,##0_);_(* \(#,##0\);_(* "-"_);_(@_)</c:formatCode>
                <c:ptCount val="3"/>
                <c:pt idx="0">
                  <c:v>10722.41</c:v>
                </c:pt>
                <c:pt idx="1">
                  <c:v>12019.38</c:v>
                </c:pt>
                <c:pt idx="2">
                  <c:v>11885.89</c:v>
                </c:pt>
              </c:numCache>
            </c:numRef>
          </c:val>
          <c:extLst>
            <c:ext xmlns:c16="http://schemas.microsoft.com/office/drawing/2014/chart" uri="{C3380CC4-5D6E-409C-BE32-E72D297353CC}">
              <c16:uniqueId val="{00000000-BF90-41DA-A668-2C57F473CE22}"/>
            </c:ext>
          </c:extLst>
        </c:ser>
        <c:ser>
          <c:idx val="1"/>
          <c:order val="1"/>
          <c:tx>
            <c:strRef>
              <c:f>'Revenue_#1'!$C$141</c:f>
              <c:strCache>
                <c:ptCount val="1"/>
                <c:pt idx="0">
                  <c:v>윈팩 - SKH향 매출</c:v>
                </c:pt>
              </c:strCache>
            </c:strRef>
          </c:tx>
          <c:spPr>
            <a:solidFill>
              <a:srgbClr val="B3B6C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'Revenue_#1'!$F$142:$H$142</c:f>
              <c:numCache>
                <c:formatCode>General</c:formatCode>
                <c:ptCount val="3"/>
                <c:pt idx="0">
                  <c:v>2018</c:v>
                </c:pt>
                <c:pt idx="1">
                  <c:v>2019</c:v>
                </c:pt>
                <c:pt idx="2">
                  <c:v>2020</c:v>
                </c:pt>
              </c:numCache>
            </c:numRef>
          </c:cat>
          <c:val>
            <c:numRef>
              <c:f>'Revenue_#1'!$F$144:$H$144</c:f>
              <c:numCache>
                <c:formatCode>_(* #,##0_);_(* \(#,##0\);_(* "-"_);_(@_)</c:formatCode>
                <c:ptCount val="3"/>
                <c:pt idx="0">
                  <c:v>417.71866956000008</c:v>
                </c:pt>
                <c:pt idx="1">
                  <c:v>731.50253406999991</c:v>
                </c:pt>
                <c:pt idx="2">
                  <c:v>833.66814859999999</c:v>
                </c:pt>
              </c:numCache>
            </c:numRef>
          </c:val>
          <c:extLst>
            <c:ext xmlns:c16="http://schemas.microsoft.com/office/drawing/2014/chart" uri="{C3380CC4-5D6E-409C-BE32-E72D297353CC}">
              <c16:uniqueId val="{00000001-BF90-41DA-A668-2C57F473CE22}"/>
            </c:ext>
          </c:extLst>
        </c:ser>
        <c:dLbls>
          <c:dLblPos val="outEnd"/>
          <c:showLegendKey val="0"/>
          <c:showVal val="1"/>
          <c:showCatName val="0"/>
          <c:showSerName val="0"/>
          <c:showPercent val="0"/>
          <c:showBubbleSize val="0"/>
        </c:dLbls>
        <c:gapWidth val="70"/>
        <c:axId val="-1458296368"/>
        <c:axId val="-1458300720"/>
      </c:barChart>
      <c:lineChart>
        <c:grouping val="standard"/>
        <c:varyColors val="0"/>
        <c:ser>
          <c:idx val="2"/>
          <c:order val="2"/>
          <c:tx>
            <c:strRef>
              <c:f>'Revenue_#1'!$B$146</c:f>
              <c:strCache>
                <c:ptCount val="1"/>
                <c:pt idx="0">
                  <c:v>SK 하이닉스 외주가공비 내 윈팩 점유율</c:v>
                </c:pt>
              </c:strCache>
            </c:strRef>
          </c:tx>
          <c:spPr>
            <a:ln w="28575" cap="rnd">
              <a:solidFill>
                <a:srgbClr val="483159"/>
              </a:solidFill>
              <a:round/>
            </a:ln>
            <a:effectLst/>
          </c:spPr>
          <c:marker>
            <c:symbol val="circle"/>
            <c:size val="5"/>
            <c:spPr>
              <a:solidFill>
                <a:schemeClr val="bg1"/>
              </a:solidFill>
              <a:ln w="9525">
                <a:solidFill>
                  <a:srgbClr val="483159"/>
                </a:solidFill>
              </a:ln>
              <a:effectLst/>
            </c:spPr>
          </c:marker>
          <c:dLbls>
            <c:dLbl>
              <c:idx val="1"/>
              <c:layout>
                <c:manualLayout>
                  <c:x val="-9.7834955554081643E-2"/>
                  <c:y val="-2.54354050843362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494-43DB-A4F4-A7B27A1D131B}"/>
                </c:ext>
              </c:extLst>
            </c:dLbl>
            <c:dLbl>
              <c:idx val="2"/>
              <c:layout>
                <c:manualLayout>
                  <c:x val="-0.10074974300525602"/>
                  <c:y val="-3.269751730112462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494-43DB-A4F4-A7B27A1D131B}"/>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lumMod val="75000"/>
                        <a:lumOff val="2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'Revenue_#1'!$F$142:$H$142</c:f>
              <c:numCache>
                <c:formatCode>General</c:formatCode>
                <c:ptCount val="3"/>
                <c:pt idx="0">
                  <c:v>2018</c:v>
                </c:pt>
                <c:pt idx="1">
                  <c:v>2019</c:v>
                </c:pt>
                <c:pt idx="2">
                  <c:v>2020</c:v>
                </c:pt>
              </c:numCache>
            </c:numRef>
          </c:cat>
          <c:val>
            <c:numRef>
              <c:f>'Revenue_#1'!$F$145:$H$145</c:f>
              <c:numCache>
                <c:formatCode>0.0%</c:formatCode>
                <c:ptCount val="3"/>
                <c:pt idx="0">
                  <c:v>3.8957535624920152E-2</c:v>
                </c:pt>
                <c:pt idx="1">
                  <c:v>6.0860255193695513E-2</c:v>
                </c:pt>
                <c:pt idx="2">
                  <c:v>7.013931212555391E-2</c:v>
                </c:pt>
              </c:numCache>
            </c:numRef>
          </c:val>
          <c:smooth val="1"/>
          <c:extLst>
            <c:ext xmlns:c16="http://schemas.microsoft.com/office/drawing/2014/chart" uri="{C3380CC4-5D6E-409C-BE32-E72D297353CC}">
              <c16:uniqueId val="{00000002-BF90-41DA-A668-2C57F473CE22}"/>
            </c:ext>
          </c:extLst>
        </c:ser>
        <c:dLbls>
          <c:showLegendKey val="0"/>
          <c:showVal val="1"/>
          <c:showCatName val="0"/>
          <c:showSerName val="0"/>
          <c:showPercent val="0"/>
          <c:showBubbleSize val="0"/>
        </c:dLbls>
        <c:marker val="1"/>
        <c:smooth val="0"/>
        <c:axId val="-1455992768"/>
        <c:axId val="-1455988960"/>
      </c:lineChart>
      <c:catAx>
        <c:axId val="-145829636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700" b="1" i="0" u="none" strike="noStrike" kern="1200" baseline="0">
                <a:solidFill>
                  <a:schemeClr val="tx1">
                    <a:lumMod val="65000"/>
                    <a:lumOff val="3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crossAx val="-1458300720"/>
        <c:crosses val="autoZero"/>
        <c:auto val="1"/>
        <c:lblAlgn val="ctr"/>
        <c:lblOffset val="100"/>
        <c:noMultiLvlLbl val="0"/>
      </c:catAx>
      <c:valAx>
        <c:axId val="-1458300720"/>
        <c:scaling>
          <c:orientation val="minMax"/>
          <c:max val="30000"/>
        </c:scaling>
        <c:delete val="0"/>
        <c:axPos val="l"/>
        <c:numFmt formatCode="_(* #,##0_);_(* \(#,##0\);_(*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458296368"/>
        <c:crosses val="autoZero"/>
        <c:crossBetween val="between"/>
      </c:valAx>
      <c:valAx>
        <c:axId val="-1455988960"/>
        <c:scaling>
          <c:orientation val="minMax"/>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455992768"/>
        <c:crosses val="max"/>
        <c:crossBetween val="between"/>
        <c:majorUnit val="2.0000000000000004E-2"/>
      </c:valAx>
      <c:catAx>
        <c:axId val="-1455992768"/>
        <c:scaling>
          <c:orientation val="minMax"/>
        </c:scaling>
        <c:delete val="1"/>
        <c:axPos val="b"/>
        <c:numFmt formatCode="General" sourceLinked="1"/>
        <c:majorTickMark val="out"/>
        <c:minorTickMark val="none"/>
        <c:tickLblPos val="nextTo"/>
        <c:crossAx val="-1455988960"/>
        <c:crosses val="autoZero"/>
        <c:auto val="1"/>
        <c:lblAlgn val="ctr"/>
        <c:lblOffset val="100"/>
        <c:noMultiLvlLbl val="0"/>
      </c:catAx>
      <c:spPr>
        <a:noFill/>
        <a:ln>
          <a:noFill/>
        </a:ln>
        <a:effectLst/>
      </c:spPr>
    </c:plotArea>
    <c:legend>
      <c:legendPos val="b"/>
      <c:layout>
        <c:manualLayout>
          <c:xMode val="edge"/>
          <c:yMode val="edge"/>
          <c:x val="2.9147874511744414E-3"/>
          <c:y val="0.25064722860357302"/>
          <c:w val="0.60144406334002165"/>
          <c:h val="0.162201744860229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822448323766193E-2"/>
          <c:y val="1.7948430051462873E-2"/>
          <c:w val="0.93835495543200076"/>
          <c:h val="0.77978922928156247"/>
        </c:manualLayout>
      </c:layout>
      <c:barChart>
        <c:barDir val="col"/>
        <c:grouping val="clustered"/>
        <c:varyColors val="0"/>
        <c:ser>
          <c:idx val="1"/>
          <c:order val="0"/>
          <c:tx>
            <c:strRef>
              <c:f>'Margin Structure_#PKG'!$U$55</c:f>
              <c:strCache>
                <c:ptCount val="1"/>
                <c:pt idx="0">
                  <c:v>FC</c:v>
                </c:pt>
              </c:strCache>
            </c:strRef>
          </c:tx>
          <c:spPr>
            <a:solidFill>
              <a:srgbClr val="483159"/>
            </a:solidFill>
            <a:ln>
              <a:solidFill>
                <a:srgbClr val="483159"/>
              </a:solidFill>
            </a:ln>
            <a:effectLst/>
          </c:spPr>
          <c:invertIfNegative val="0"/>
          <c:dLbls>
            <c:dLbl>
              <c:idx val="1"/>
              <c:layout>
                <c:manualLayout>
                  <c:x val="-1.4010237401818072E-2"/>
                  <c:y val="0"/>
                </c:manualLayout>
              </c:layout>
              <c:tx>
                <c:rich>
                  <a:bodyPr/>
                  <a:lstStyle/>
                  <a:p>
                    <a:fld id="{35095A05-4BC0-4762-96D8-BEBCCF92D53D}"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4122-4266-BF3D-22BABA77003F}"/>
                </c:ext>
              </c:extLst>
            </c:dLbl>
            <c:dLbl>
              <c:idx val="2"/>
              <c:layout>
                <c:manualLayout>
                  <c:x val="-1.1208189921454521E-2"/>
                  <c:y val="-1.3209799590020745E-17"/>
                </c:manualLayout>
              </c:layout>
              <c:tx>
                <c:rich>
                  <a:bodyPr/>
                  <a:lstStyle/>
                  <a:p>
                    <a:fld id="{EA7D1923-25E6-4566-8A2E-7BEB1FA10E22}"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122-4266-BF3D-22BABA77003F}"/>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'Margin Structure_#PKG'!$G$45:$I$45</c:f>
              <c:strCache>
                <c:ptCount val="3"/>
                <c:pt idx="0">
                  <c:v>2018년</c:v>
                </c:pt>
                <c:pt idx="1">
                  <c:v>2019년</c:v>
                </c:pt>
                <c:pt idx="2">
                  <c:v>2020년</c:v>
                </c:pt>
              </c:strCache>
            </c:strRef>
          </c:cat>
          <c:val>
            <c:numRef>
              <c:f>'Margin Structure_#PKG'!$V$55:$X$55</c:f>
              <c:numCache>
                <c:formatCode>_(* #,##0_);_(* \(#,##0\);_(* "-"_);_(@_)</c:formatCode>
                <c:ptCount val="3"/>
                <c:pt idx="0">
                  <c:v>0</c:v>
                </c:pt>
                <c:pt idx="1">
                  <c:v>24005.843440000001</c:v>
                </c:pt>
                <c:pt idx="2">
                  <c:v>39857.923799999997</c:v>
                </c:pt>
              </c:numCache>
            </c:numRef>
          </c:val>
          <c:extLst>
            <c:ext xmlns:c16="http://schemas.microsoft.com/office/drawing/2014/chart" uri="{C3380CC4-5D6E-409C-BE32-E72D297353CC}">
              <c16:uniqueId val="{00000002-4122-4266-BF3D-22BABA77003F}"/>
            </c:ext>
          </c:extLst>
        </c:ser>
        <c:ser>
          <c:idx val="2"/>
          <c:order val="1"/>
          <c:tx>
            <c:strRef>
              <c:f>'Margin Structure_#PKG'!$U$56</c:f>
              <c:strCache>
                <c:ptCount val="1"/>
                <c:pt idx="0">
                  <c:v>POP</c:v>
                </c:pt>
              </c:strCache>
            </c:strRef>
          </c:tx>
          <c:spPr>
            <a:solidFill>
              <a:srgbClr val="D6CDCC"/>
            </a:solidFill>
            <a:ln>
              <a:solidFill>
                <a:srgbClr val="D6CDCC"/>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'Margin Structure_#PKG'!$V$54:$X$54</c:f>
              <c:strCache>
                <c:ptCount val="3"/>
                <c:pt idx="0">
                  <c:v>2018년</c:v>
                </c:pt>
                <c:pt idx="1">
                  <c:v>2019년</c:v>
                </c:pt>
                <c:pt idx="2">
                  <c:v>2020년</c:v>
                </c:pt>
              </c:strCache>
            </c:strRef>
          </c:cat>
          <c:val>
            <c:numRef>
              <c:f>'Margin Structure_#PKG'!$V$56:$X$56</c:f>
              <c:numCache>
                <c:formatCode>_(* #,##0_);_(* \(#,##0\);_(* "-"_);_(@_)</c:formatCode>
                <c:ptCount val="3"/>
                <c:pt idx="0">
                  <c:v>18043.604660000001</c:v>
                </c:pt>
                <c:pt idx="1">
                  <c:v>27571.031709000003</c:v>
                </c:pt>
                <c:pt idx="2">
                  <c:v>24140.893756999998</c:v>
                </c:pt>
              </c:numCache>
            </c:numRef>
          </c:val>
          <c:extLst>
            <c:ext xmlns:c16="http://schemas.microsoft.com/office/drawing/2014/chart" uri="{C3380CC4-5D6E-409C-BE32-E72D297353CC}">
              <c16:uniqueId val="{00000003-4122-4266-BF3D-22BABA77003F}"/>
            </c:ext>
          </c:extLst>
        </c:ser>
        <c:ser>
          <c:idx val="0"/>
          <c:order val="2"/>
          <c:tx>
            <c:strRef>
              <c:f>'Margin Structure_#PKG'!$U$57</c:f>
              <c:strCache>
                <c:ptCount val="1"/>
                <c:pt idx="0">
                  <c:v>MCP</c:v>
                </c:pt>
              </c:strCache>
            </c:strRef>
          </c:tx>
          <c:spPr>
            <a:solidFill>
              <a:srgbClr val="B3B6C9"/>
            </a:solidFill>
            <a:ln>
              <a:solidFill>
                <a:srgbClr val="B3B6C9"/>
              </a:solidFill>
            </a:ln>
            <a:effectLst/>
          </c:spPr>
          <c:invertIfNegative val="0"/>
          <c:dLbls>
            <c:dLbl>
              <c:idx val="1"/>
              <c:layout>
                <c:manualLayout>
                  <c:x val="5.7441280424937778E-3"/>
                  <c:y val="-2.83302338619908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EE-40C7-A828-F10BD090DB2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'Margin Structure_#PKG'!$G$45:$I$45</c:f>
              <c:strCache>
                <c:ptCount val="3"/>
                <c:pt idx="0">
                  <c:v>2018년</c:v>
                </c:pt>
                <c:pt idx="1">
                  <c:v>2019년</c:v>
                </c:pt>
                <c:pt idx="2">
                  <c:v>2020년</c:v>
                </c:pt>
              </c:strCache>
            </c:strRef>
          </c:cat>
          <c:val>
            <c:numRef>
              <c:f>'Margin Structure_#PKG'!$V$57:$X$57</c:f>
              <c:numCache>
                <c:formatCode>_(* #,##0_);_(* \(#,##0\);_(* "-"_);_(@_)</c:formatCode>
                <c:ptCount val="3"/>
                <c:pt idx="0">
                  <c:v>10445.899525000001</c:v>
                </c:pt>
                <c:pt idx="1">
                  <c:v>11722.336719999999</c:v>
                </c:pt>
                <c:pt idx="2">
                  <c:v>11314.169661</c:v>
                </c:pt>
              </c:numCache>
            </c:numRef>
          </c:val>
          <c:extLst>
            <c:ext xmlns:c16="http://schemas.microsoft.com/office/drawing/2014/chart" uri="{C3380CC4-5D6E-409C-BE32-E72D297353CC}">
              <c16:uniqueId val="{00000004-4122-4266-BF3D-22BABA77003F}"/>
            </c:ext>
          </c:extLst>
        </c:ser>
        <c:ser>
          <c:idx val="3"/>
          <c:order val="3"/>
          <c:tx>
            <c:strRef>
              <c:f>'Margin Structure_#PKG'!$U$58</c:f>
              <c:strCache>
                <c:ptCount val="1"/>
                <c:pt idx="0">
                  <c:v>기타</c:v>
                </c:pt>
              </c:strCache>
            </c:strRef>
          </c:tx>
          <c:spPr>
            <a:solidFill>
              <a:srgbClr val="D0AD6B"/>
            </a:solidFill>
            <a:ln>
              <a:solidFill>
                <a:srgbClr val="D0AD6B"/>
              </a:solidFill>
            </a:ln>
            <a:effectLst/>
          </c:spPr>
          <c:invertIfNegative val="0"/>
          <c:dLbls>
            <c:dLbl>
              <c:idx val="0"/>
              <c:layout>
                <c:manualLayout>
                  <c:x val="0"/>
                  <c:y val="5.764342774146643E-3"/>
                </c:manualLayout>
              </c:layout>
              <c:tx>
                <c:rich>
                  <a:bodyPr/>
                  <a:lstStyle/>
                  <a:p>
                    <a:fld id="{BBF27505-E1D9-42B4-98AA-B326169FFB33}"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122-4266-BF3D-22BABA77003F}"/>
                </c:ext>
              </c:extLst>
            </c:dLbl>
            <c:dLbl>
              <c:idx val="1"/>
              <c:layout>
                <c:manualLayout>
                  <c:x val="8.6161920637408251E-3"/>
                  <c:y val="4.4520850977764773E-2"/>
                </c:manualLayout>
              </c:layout>
              <c:tx>
                <c:rich>
                  <a:bodyPr/>
                  <a:lstStyle/>
                  <a:p>
                    <a:fld id="{699C2864-AB29-4B7B-AC46-C03F3805F875}"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4122-4266-BF3D-22BABA77003F}"/>
                </c:ext>
              </c:extLst>
            </c:dLbl>
            <c:dLbl>
              <c:idx val="2"/>
              <c:layout>
                <c:manualLayout>
                  <c:x val="-2.0548110815803514E-16"/>
                  <c:y val="2.8821713870733477E-2"/>
                </c:manualLayout>
              </c:layout>
              <c:tx>
                <c:rich>
                  <a:bodyPr/>
                  <a:lstStyle/>
                  <a:p>
                    <a:fld id="{246209C3-06C9-4C85-8199-C5F71D083A65}"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4122-4266-BF3D-22BABA77003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'Margin Structure_#PKG'!$V$54:$X$54</c:f>
              <c:strCache>
                <c:ptCount val="3"/>
                <c:pt idx="0">
                  <c:v>2018년</c:v>
                </c:pt>
                <c:pt idx="1">
                  <c:v>2019년</c:v>
                </c:pt>
                <c:pt idx="2">
                  <c:v>2020년</c:v>
                </c:pt>
              </c:strCache>
            </c:strRef>
          </c:cat>
          <c:val>
            <c:numRef>
              <c:f>'Margin Structure_#PKG'!$V$58:$X$58</c:f>
              <c:numCache>
                <c:formatCode>_(* #,##0_);_(* \(#,##0\);_(* "-"_);_(@_)</c:formatCode>
                <c:ptCount val="3"/>
                <c:pt idx="0">
                  <c:v>18238.709375999999</c:v>
                </c:pt>
                <c:pt idx="1">
                  <c:v>11939.941952000001</c:v>
                </c:pt>
                <c:pt idx="2">
                  <c:v>9148.6583319999991</c:v>
                </c:pt>
              </c:numCache>
            </c:numRef>
          </c:val>
          <c:extLst>
            <c:ext xmlns:c16="http://schemas.microsoft.com/office/drawing/2014/chart" uri="{C3380CC4-5D6E-409C-BE32-E72D297353CC}">
              <c16:uniqueId val="{00000008-4122-4266-BF3D-22BABA77003F}"/>
            </c:ext>
          </c:extLst>
        </c:ser>
        <c:dLbls>
          <c:showLegendKey val="0"/>
          <c:showVal val="0"/>
          <c:showCatName val="0"/>
          <c:showSerName val="0"/>
          <c:showPercent val="0"/>
          <c:showBubbleSize val="0"/>
        </c:dLbls>
        <c:gapWidth val="150"/>
        <c:axId val="-1455988416"/>
        <c:axId val="-1455997120"/>
      </c:barChart>
      <c:catAx>
        <c:axId val="-1455988416"/>
        <c:scaling>
          <c:orientation val="minMax"/>
        </c:scaling>
        <c:delete val="0"/>
        <c:axPos val="b"/>
        <c:numFmt formatCode="General" sourceLinked="1"/>
        <c:majorTickMark val="out"/>
        <c:minorTickMark val="none"/>
        <c:tickLblPos val="low"/>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crossAx val="-1455997120"/>
        <c:crosses val="autoZero"/>
        <c:auto val="1"/>
        <c:lblAlgn val="ctr"/>
        <c:lblOffset val="100"/>
        <c:noMultiLvlLbl val="0"/>
      </c:catAx>
      <c:valAx>
        <c:axId val="-1455997120"/>
        <c:scaling>
          <c:orientation val="minMax"/>
          <c:max val="50000"/>
          <c:min val="0"/>
        </c:scaling>
        <c:delete val="0"/>
        <c:axPos val="l"/>
        <c:numFmt formatCode="_(* #,##0_);_(* \(#,##0\);_(* &quot;-&quot;_);_(@_)"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455988416"/>
        <c:crosses val="autoZero"/>
        <c:crossBetween val="between"/>
        <c:majorUnit val="20000"/>
      </c:valAx>
      <c:spPr>
        <a:noFill/>
        <a:ln>
          <a:noFill/>
        </a:ln>
        <a:effectLst/>
      </c:spPr>
    </c:plotArea>
    <c:legend>
      <c:legendPos val="b"/>
      <c:legendEntry>
        <c:idx val="0"/>
        <c:txPr>
          <a:bodyPr rot="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ko-KR"/>
          </a:p>
        </c:txPr>
      </c:legendEntry>
      <c:layout>
        <c:manualLayout>
          <c:xMode val="edge"/>
          <c:yMode val="edge"/>
          <c:x val="3.0430083672044656E-2"/>
          <c:y val="9.5179919292294399E-2"/>
          <c:w val="0.3370921659484683"/>
          <c:h val="0.1184857406229679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ko-K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595861657134863E-2"/>
          <c:y val="8.8716381286114462E-2"/>
          <c:w val="0.89080827668573026"/>
          <c:h val="0.51463787288242147"/>
        </c:manualLayout>
      </c:layout>
      <c:barChart>
        <c:barDir val="col"/>
        <c:grouping val="clustered"/>
        <c:varyColors val="0"/>
        <c:ser>
          <c:idx val="0"/>
          <c:order val="0"/>
          <c:tx>
            <c:strRef>
              <c:f>IM!$B$7</c:f>
              <c:strCache>
                <c:ptCount val="1"/>
                <c:pt idx="0">
                  <c:v>매출액</c:v>
                </c:pt>
              </c:strCache>
            </c:strRef>
          </c:tx>
          <c:spPr>
            <a:solidFill>
              <a:srgbClr val="48315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IM!$C$5:$E$5</c:f>
              <c:strCache>
                <c:ptCount val="3"/>
                <c:pt idx="0">
                  <c:v>2018년</c:v>
                </c:pt>
                <c:pt idx="1">
                  <c:v>2019년</c:v>
                </c:pt>
                <c:pt idx="2">
                  <c:v>2020년</c:v>
                </c:pt>
              </c:strCache>
            </c:strRef>
          </c:cat>
          <c:val>
            <c:numRef>
              <c:f>IM!$C$7:$E$7</c:f>
              <c:numCache>
                <c:formatCode>#,##0_);\(#,##0\);\ \-\ </c:formatCode>
                <c:ptCount val="3"/>
                <c:pt idx="0">
                  <c:v>47507.137560000003</c:v>
                </c:pt>
                <c:pt idx="1">
                  <c:v>75818.907972999994</c:v>
                </c:pt>
                <c:pt idx="2">
                  <c:v>85510.998261999994</c:v>
                </c:pt>
              </c:numCache>
            </c:numRef>
          </c:val>
          <c:extLst>
            <c:ext xmlns:c16="http://schemas.microsoft.com/office/drawing/2014/chart" uri="{C3380CC4-5D6E-409C-BE32-E72D297353CC}">
              <c16:uniqueId val="{00000000-75F0-44A4-9808-4971840F1513}"/>
            </c:ext>
          </c:extLst>
        </c:ser>
        <c:ser>
          <c:idx val="1"/>
          <c:order val="1"/>
          <c:tx>
            <c:strRef>
              <c:f>IM!$B$24</c:f>
              <c:strCache>
                <c:ptCount val="1"/>
                <c:pt idx="0">
                  <c:v>EBITDA</c:v>
                </c:pt>
              </c:strCache>
            </c:strRef>
          </c:tx>
          <c:spPr>
            <a:solidFill>
              <a:srgbClr val="D6CDCC"/>
            </a:solidFill>
            <a:ln>
              <a:noFill/>
            </a:ln>
            <a:effectLst/>
          </c:spPr>
          <c:invertIfNegative val="0"/>
          <c:dLbls>
            <c:dLbl>
              <c:idx val="0"/>
              <c:layout>
                <c:manualLayout>
                  <c:x val="1.4889780451945849E-2"/>
                  <c:y val="0"/>
                </c:manualLayout>
              </c:layout>
              <c:tx>
                <c:rich>
                  <a:bodyPr/>
                  <a:lstStyle/>
                  <a:p>
                    <a:fld id="{72020562-1C52-4CBF-82B3-67158A7CCBE1}"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5F0-44A4-9808-4971840F1513}"/>
                </c:ext>
              </c:extLst>
            </c:dLbl>
            <c:dLbl>
              <c:idx val="1"/>
              <c:layout>
                <c:manualLayout>
                  <c:x val="2.9779560903891743E-2"/>
                  <c:y val="0"/>
                </c:manualLayout>
              </c:layout>
              <c:tx>
                <c:rich>
                  <a:bodyPr/>
                  <a:lstStyle/>
                  <a:p>
                    <a:fld id="{3CE71A88-95E5-4D54-9197-E46A121BF25E}"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5F0-44A4-9808-4971840F1513}"/>
                </c:ext>
              </c:extLst>
            </c:dLbl>
            <c:dLbl>
              <c:idx val="2"/>
              <c:layout>
                <c:manualLayout>
                  <c:x val="2.9779560903891743E-2"/>
                  <c:y val="0"/>
                </c:manualLayout>
              </c:layout>
              <c:tx>
                <c:rich>
                  <a:bodyPr/>
                  <a:lstStyle/>
                  <a:p>
                    <a:fld id="{00839503-26FD-424B-A0FD-94583A149D78}"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5F0-44A4-9808-4971840F1513}"/>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IM!$C$5:$E$5</c:f>
              <c:strCache>
                <c:ptCount val="3"/>
                <c:pt idx="0">
                  <c:v>2018년</c:v>
                </c:pt>
                <c:pt idx="1">
                  <c:v>2019년</c:v>
                </c:pt>
                <c:pt idx="2">
                  <c:v>2020년</c:v>
                </c:pt>
              </c:strCache>
            </c:strRef>
          </c:cat>
          <c:val>
            <c:numRef>
              <c:f>IM!$C$24:$E$24</c:f>
              <c:numCache>
                <c:formatCode>#,##0_);\(#,##0\);\ \-\ </c:formatCode>
                <c:ptCount val="3"/>
                <c:pt idx="0">
                  <c:v>3941.5786685964149</c:v>
                </c:pt>
                <c:pt idx="1">
                  <c:v>12618.828729995865</c:v>
                </c:pt>
                <c:pt idx="2">
                  <c:v>11651.683712869524</c:v>
                </c:pt>
              </c:numCache>
            </c:numRef>
          </c:val>
          <c:extLst>
            <c:ext xmlns:c16="http://schemas.microsoft.com/office/drawing/2014/chart" uri="{C3380CC4-5D6E-409C-BE32-E72D297353CC}">
              <c16:uniqueId val="{00000004-75F0-44A4-9808-4971840F1513}"/>
            </c:ext>
          </c:extLst>
        </c:ser>
        <c:dLbls>
          <c:dLblPos val="outEnd"/>
          <c:showLegendKey val="0"/>
          <c:showVal val="1"/>
          <c:showCatName val="0"/>
          <c:showSerName val="0"/>
          <c:showPercent val="0"/>
          <c:showBubbleSize val="0"/>
        </c:dLbls>
        <c:gapWidth val="150"/>
        <c:axId val="-1455996032"/>
        <c:axId val="-1455994944"/>
      </c:barChart>
      <c:lineChart>
        <c:grouping val="standard"/>
        <c:varyColors val="0"/>
        <c:ser>
          <c:idx val="2"/>
          <c:order val="2"/>
          <c:tx>
            <c:strRef>
              <c:f>IM!$B$25</c:f>
              <c:strCache>
                <c:ptCount val="1"/>
                <c:pt idx="0">
                  <c:v>EBITDA%</c:v>
                </c:pt>
              </c:strCache>
            </c:strRef>
          </c:tx>
          <c:spPr>
            <a:ln w="28575" cap="rnd">
              <a:solidFill>
                <a:srgbClr val="B3B6C9"/>
              </a:solidFill>
              <a:round/>
            </a:ln>
            <a:effectLst/>
          </c:spPr>
          <c:marker>
            <c:symbol val="circle"/>
            <c:size val="5"/>
            <c:spPr>
              <a:solidFill>
                <a:schemeClr val="bg1"/>
              </a:solidFill>
              <a:ln w="9525">
                <a:solidFill>
                  <a:srgbClr val="B3B6C9"/>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IM!$C$5:$E$5</c:f>
              <c:strCache>
                <c:ptCount val="3"/>
                <c:pt idx="0">
                  <c:v>2018년</c:v>
                </c:pt>
                <c:pt idx="1">
                  <c:v>2019년</c:v>
                </c:pt>
                <c:pt idx="2">
                  <c:v>2020년</c:v>
                </c:pt>
              </c:strCache>
            </c:strRef>
          </c:cat>
          <c:val>
            <c:numRef>
              <c:f>IM!$C$25:$E$25</c:f>
              <c:numCache>
                <c:formatCode>0.0%</c:formatCode>
                <c:ptCount val="3"/>
                <c:pt idx="0">
                  <c:v>8.2968136390417682E-2</c:v>
                </c:pt>
                <c:pt idx="1">
                  <c:v>0.166433796889947</c:v>
                </c:pt>
                <c:pt idx="2">
                  <c:v>0.13625947480076822</c:v>
                </c:pt>
              </c:numCache>
            </c:numRef>
          </c:val>
          <c:smooth val="1"/>
          <c:extLst>
            <c:ext xmlns:c16="http://schemas.microsoft.com/office/drawing/2014/chart" uri="{C3380CC4-5D6E-409C-BE32-E72D297353CC}">
              <c16:uniqueId val="{00000005-75F0-44A4-9808-4971840F1513}"/>
            </c:ext>
          </c:extLst>
        </c:ser>
        <c:dLbls>
          <c:showLegendKey val="0"/>
          <c:showVal val="1"/>
          <c:showCatName val="0"/>
          <c:showSerName val="0"/>
          <c:showPercent val="0"/>
          <c:showBubbleSize val="0"/>
        </c:dLbls>
        <c:marker val="1"/>
        <c:smooth val="0"/>
        <c:axId val="-1456000384"/>
        <c:axId val="-1455992224"/>
      </c:lineChart>
      <c:catAx>
        <c:axId val="-1455996032"/>
        <c:scaling>
          <c:orientation val="minMax"/>
        </c:scaling>
        <c:delete val="0"/>
        <c:axPos val="b"/>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crossAx val="-1455994944"/>
        <c:crosses val="autoZero"/>
        <c:auto val="1"/>
        <c:lblAlgn val="ctr"/>
        <c:lblOffset val="100"/>
        <c:noMultiLvlLbl val="0"/>
      </c:catAx>
      <c:valAx>
        <c:axId val="-1455994944"/>
        <c:scaling>
          <c:orientation val="minMax"/>
          <c:max val="150000"/>
          <c:min val="0"/>
        </c:scaling>
        <c:delete val="0"/>
        <c:axPos val="l"/>
        <c:numFmt formatCode="#,##0_);\(#,##0\);\ \-\ "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455996032"/>
        <c:crosses val="autoZero"/>
        <c:crossBetween val="between"/>
      </c:valAx>
      <c:valAx>
        <c:axId val="-1455992224"/>
        <c:scaling>
          <c:orientation val="minMax"/>
          <c:max val="0.18000000000000002"/>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456000384"/>
        <c:crosses val="max"/>
        <c:crossBetween val="between"/>
      </c:valAx>
      <c:catAx>
        <c:axId val="-1456000384"/>
        <c:scaling>
          <c:orientation val="minMax"/>
        </c:scaling>
        <c:delete val="1"/>
        <c:axPos val="b"/>
        <c:numFmt formatCode="General" sourceLinked="1"/>
        <c:majorTickMark val="out"/>
        <c:minorTickMark val="none"/>
        <c:tickLblPos val="nextTo"/>
        <c:crossAx val="-145599222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ko-K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31202770102387E-2"/>
          <c:y val="8.9782933530423048E-2"/>
          <c:w val="0.90737594459795223"/>
          <c:h val="0.55048120953100144"/>
        </c:manualLayout>
      </c:layout>
      <c:barChart>
        <c:barDir val="col"/>
        <c:grouping val="clustered"/>
        <c:varyColors val="0"/>
        <c:ser>
          <c:idx val="0"/>
          <c:order val="0"/>
          <c:tx>
            <c:strRef>
              <c:f>IM!$B$7</c:f>
              <c:strCache>
                <c:ptCount val="1"/>
                <c:pt idx="0">
                  <c:v>매출액</c:v>
                </c:pt>
              </c:strCache>
            </c:strRef>
          </c:tx>
          <c:spPr>
            <a:solidFill>
              <a:srgbClr val="48315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IM!$C$5:$E$5</c:f>
              <c:strCache>
                <c:ptCount val="3"/>
                <c:pt idx="0">
                  <c:v>2018년</c:v>
                </c:pt>
                <c:pt idx="1">
                  <c:v>2019년</c:v>
                </c:pt>
                <c:pt idx="2">
                  <c:v>2020년</c:v>
                </c:pt>
              </c:strCache>
            </c:strRef>
          </c:cat>
          <c:val>
            <c:numRef>
              <c:f>IM!$H$7:$J$7</c:f>
              <c:numCache>
                <c:formatCode>#,##0_);\(#,##0\);\ \-\ </c:formatCode>
                <c:ptCount val="3"/>
                <c:pt idx="0">
                  <c:v>17656.704897</c:v>
                </c:pt>
                <c:pt idx="1">
                  <c:v>21414.342011000001</c:v>
                </c:pt>
                <c:pt idx="2">
                  <c:v>23577.368160999999</c:v>
                </c:pt>
              </c:numCache>
            </c:numRef>
          </c:val>
          <c:extLst>
            <c:ext xmlns:c16="http://schemas.microsoft.com/office/drawing/2014/chart" uri="{C3380CC4-5D6E-409C-BE32-E72D297353CC}">
              <c16:uniqueId val="{00000000-3285-4976-BCA4-FA7EEC4671C0}"/>
            </c:ext>
          </c:extLst>
        </c:ser>
        <c:ser>
          <c:idx val="1"/>
          <c:order val="1"/>
          <c:tx>
            <c:strRef>
              <c:f>IM!$B$24</c:f>
              <c:strCache>
                <c:ptCount val="1"/>
                <c:pt idx="0">
                  <c:v>EBITDA</c:v>
                </c:pt>
              </c:strCache>
            </c:strRef>
          </c:tx>
          <c:spPr>
            <a:solidFill>
              <a:srgbClr val="D6CDCC"/>
            </a:solidFill>
            <a:ln>
              <a:noFill/>
            </a:ln>
            <a:effectLst/>
          </c:spPr>
          <c:invertIfNegative val="0"/>
          <c:dLbls>
            <c:dLbl>
              <c:idx val="0"/>
              <c:layout>
                <c:manualLayout>
                  <c:x val="1.4885138302859799E-2"/>
                  <c:y val="0"/>
                </c:manualLayout>
              </c:layout>
              <c:tx>
                <c:rich>
                  <a:bodyPr/>
                  <a:lstStyle/>
                  <a:p>
                    <a:fld id="{2C2D7A05-DE85-49C8-A8FE-C7330343E8BC}"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285-4976-BCA4-FA7EEC4671C0}"/>
                </c:ext>
              </c:extLst>
            </c:dLbl>
            <c:dLbl>
              <c:idx val="1"/>
              <c:layout>
                <c:manualLayout>
                  <c:x val="9.9234255352398815E-3"/>
                  <c:y val="0"/>
                </c:manualLayout>
              </c:layout>
              <c:tx>
                <c:rich>
                  <a:bodyPr/>
                  <a:lstStyle/>
                  <a:p>
                    <a:fld id="{26748504-2CF5-4245-BF63-2B5F80284BEE}"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285-4976-BCA4-FA7EEC4671C0}"/>
                </c:ext>
              </c:extLst>
            </c:dLbl>
            <c:dLbl>
              <c:idx val="2"/>
              <c:layout>
                <c:manualLayout>
                  <c:x val="9.9234255352397896E-3"/>
                  <c:y val="0"/>
                </c:manualLayout>
              </c:layout>
              <c:tx>
                <c:rich>
                  <a:bodyPr/>
                  <a:lstStyle/>
                  <a:p>
                    <a:fld id="{F1BA9B97-43C6-4AAE-A0B0-E9A49196A74E}"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285-4976-BCA4-FA7EEC4671C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IM!$C$5:$E$5</c:f>
              <c:strCache>
                <c:ptCount val="3"/>
                <c:pt idx="0">
                  <c:v>2018년</c:v>
                </c:pt>
                <c:pt idx="1">
                  <c:v>2019년</c:v>
                </c:pt>
                <c:pt idx="2">
                  <c:v>2020년</c:v>
                </c:pt>
              </c:strCache>
            </c:strRef>
          </c:cat>
          <c:val>
            <c:numRef>
              <c:f>IM!$H$24:$J$24</c:f>
              <c:numCache>
                <c:formatCode>#,##0_);\(#,##0\);\ \-\ </c:formatCode>
                <c:ptCount val="3"/>
                <c:pt idx="0">
                  <c:v>5915.8596515555382</c:v>
                </c:pt>
                <c:pt idx="1">
                  <c:v>7412.1855218328628</c:v>
                </c:pt>
                <c:pt idx="2">
                  <c:v>9520.7687590476671</c:v>
                </c:pt>
              </c:numCache>
            </c:numRef>
          </c:val>
          <c:extLst>
            <c:ext xmlns:c16="http://schemas.microsoft.com/office/drawing/2014/chart" uri="{C3380CC4-5D6E-409C-BE32-E72D297353CC}">
              <c16:uniqueId val="{00000004-3285-4976-BCA4-FA7EEC4671C0}"/>
            </c:ext>
          </c:extLst>
        </c:ser>
        <c:dLbls>
          <c:dLblPos val="outEnd"/>
          <c:showLegendKey val="0"/>
          <c:showVal val="1"/>
          <c:showCatName val="0"/>
          <c:showSerName val="0"/>
          <c:showPercent val="0"/>
          <c:showBubbleSize val="0"/>
        </c:dLbls>
        <c:gapWidth val="150"/>
        <c:axId val="-1455999296"/>
        <c:axId val="-1455993312"/>
      </c:barChart>
      <c:lineChart>
        <c:grouping val="standard"/>
        <c:varyColors val="0"/>
        <c:ser>
          <c:idx val="2"/>
          <c:order val="2"/>
          <c:tx>
            <c:strRef>
              <c:f>IM!$B$25</c:f>
              <c:strCache>
                <c:ptCount val="1"/>
                <c:pt idx="0">
                  <c:v>EBITDA%</c:v>
                </c:pt>
              </c:strCache>
            </c:strRef>
          </c:tx>
          <c:spPr>
            <a:ln w="28575" cap="rnd">
              <a:solidFill>
                <a:srgbClr val="B3B6C9"/>
              </a:solidFill>
              <a:round/>
            </a:ln>
            <a:effectLst/>
          </c:spPr>
          <c:marker>
            <c:symbol val="circle"/>
            <c:size val="5"/>
            <c:spPr>
              <a:solidFill>
                <a:schemeClr val="bg1"/>
              </a:solidFill>
              <a:ln w="9525">
                <a:solidFill>
                  <a:srgbClr val="B3B6C9"/>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IM!$C$5:$E$5</c:f>
              <c:strCache>
                <c:ptCount val="3"/>
                <c:pt idx="0">
                  <c:v>2018년</c:v>
                </c:pt>
                <c:pt idx="1">
                  <c:v>2019년</c:v>
                </c:pt>
                <c:pt idx="2">
                  <c:v>2020년</c:v>
                </c:pt>
              </c:strCache>
            </c:strRef>
          </c:cat>
          <c:val>
            <c:numRef>
              <c:f>IM!$H$25:$J$25</c:f>
              <c:numCache>
                <c:formatCode>0.0%</c:formatCode>
                <c:ptCount val="3"/>
                <c:pt idx="0">
                  <c:v>0.33504890556112116</c:v>
                </c:pt>
                <c:pt idx="1">
                  <c:v>0.34613183622571325</c:v>
                </c:pt>
                <c:pt idx="2">
                  <c:v>0.40380964889865206</c:v>
                </c:pt>
              </c:numCache>
            </c:numRef>
          </c:val>
          <c:smooth val="1"/>
          <c:extLst>
            <c:ext xmlns:c16="http://schemas.microsoft.com/office/drawing/2014/chart" uri="{C3380CC4-5D6E-409C-BE32-E72D297353CC}">
              <c16:uniqueId val="{00000005-3285-4976-BCA4-FA7EEC4671C0}"/>
            </c:ext>
          </c:extLst>
        </c:ser>
        <c:dLbls>
          <c:showLegendKey val="0"/>
          <c:showVal val="1"/>
          <c:showCatName val="0"/>
          <c:showSerName val="0"/>
          <c:showPercent val="0"/>
          <c:showBubbleSize val="0"/>
        </c:dLbls>
        <c:marker val="1"/>
        <c:smooth val="0"/>
        <c:axId val="-1455990048"/>
        <c:axId val="-1455989504"/>
      </c:lineChart>
      <c:catAx>
        <c:axId val="-1455999296"/>
        <c:scaling>
          <c:orientation val="minMax"/>
        </c:scaling>
        <c:delete val="0"/>
        <c:axPos val="b"/>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crossAx val="-1455993312"/>
        <c:crosses val="autoZero"/>
        <c:auto val="1"/>
        <c:lblAlgn val="ctr"/>
        <c:lblOffset val="100"/>
        <c:noMultiLvlLbl val="0"/>
      </c:catAx>
      <c:valAx>
        <c:axId val="-1455993312"/>
        <c:scaling>
          <c:orientation val="minMax"/>
          <c:max val="50000"/>
          <c:min val="0"/>
        </c:scaling>
        <c:delete val="0"/>
        <c:axPos val="l"/>
        <c:numFmt formatCode="#,##0_);\(#,##0\);\ \-\ "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455999296"/>
        <c:crosses val="autoZero"/>
        <c:crossBetween val="between"/>
      </c:valAx>
      <c:valAx>
        <c:axId val="-1455989504"/>
        <c:scaling>
          <c:orientation val="minMax"/>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455990048"/>
        <c:crosses val="max"/>
        <c:crossBetween val="between"/>
      </c:valAx>
      <c:catAx>
        <c:axId val="-1455990048"/>
        <c:scaling>
          <c:orientation val="minMax"/>
        </c:scaling>
        <c:delete val="1"/>
        <c:axPos val="b"/>
        <c:numFmt formatCode="General" sourceLinked="1"/>
        <c:majorTickMark val="out"/>
        <c:minorTickMark val="none"/>
        <c:tickLblPos val="nextTo"/>
        <c:crossAx val="-14559895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578840443819346E-2"/>
          <c:y val="8.8799898296465798E-2"/>
          <c:w val="0.89084231911236134"/>
          <c:h val="0.56347571828121024"/>
        </c:manualLayout>
      </c:layout>
      <c:barChart>
        <c:barDir val="col"/>
        <c:grouping val="clustered"/>
        <c:varyColors val="0"/>
        <c:ser>
          <c:idx val="0"/>
          <c:order val="0"/>
          <c:tx>
            <c:strRef>
              <c:f>IM!$B$7</c:f>
              <c:strCache>
                <c:ptCount val="1"/>
                <c:pt idx="0">
                  <c:v>매출액</c:v>
                </c:pt>
              </c:strCache>
            </c:strRef>
          </c:tx>
          <c:spPr>
            <a:solidFill>
              <a:srgbClr val="48315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IM!$C$5:$E$5</c:f>
              <c:strCache>
                <c:ptCount val="3"/>
                <c:pt idx="0">
                  <c:v>2018년</c:v>
                </c:pt>
                <c:pt idx="1">
                  <c:v>2019년</c:v>
                </c:pt>
                <c:pt idx="2">
                  <c:v>2020년</c:v>
                </c:pt>
              </c:strCache>
            </c:strRef>
          </c:cat>
          <c:val>
            <c:numRef>
              <c:f>IM!$M$7:$O$7</c:f>
              <c:numCache>
                <c:formatCode>#,##0_);\(#,##0\);\ \-\ </c:formatCode>
                <c:ptCount val="3"/>
                <c:pt idx="0">
                  <c:v>2348.2207250000001</c:v>
                </c:pt>
                <c:pt idx="1">
                  <c:v>693.55021099999999</c:v>
                </c:pt>
                <c:pt idx="2">
                  <c:v>1006.475086</c:v>
                </c:pt>
              </c:numCache>
            </c:numRef>
          </c:val>
          <c:extLst>
            <c:ext xmlns:c16="http://schemas.microsoft.com/office/drawing/2014/chart" uri="{C3380CC4-5D6E-409C-BE32-E72D297353CC}">
              <c16:uniqueId val="{00000000-C842-43F8-B1EE-8A830C55F37B}"/>
            </c:ext>
          </c:extLst>
        </c:ser>
        <c:ser>
          <c:idx val="1"/>
          <c:order val="1"/>
          <c:tx>
            <c:strRef>
              <c:f>IM!$B$24</c:f>
              <c:strCache>
                <c:ptCount val="1"/>
                <c:pt idx="0">
                  <c:v>EBITDA</c:v>
                </c:pt>
              </c:strCache>
            </c:strRef>
          </c:tx>
          <c:spPr>
            <a:solidFill>
              <a:srgbClr val="D6CDCC"/>
            </a:solidFill>
            <a:ln>
              <a:noFill/>
            </a:ln>
            <a:effectLst/>
          </c:spPr>
          <c:invertIfNegative val="0"/>
          <c:dLbls>
            <c:dLbl>
              <c:idx val="1"/>
              <c:layout>
                <c:manualLayout>
                  <c:x val="4.2101829407365371E-3"/>
                  <c:y val="0.19182881651679207"/>
                </c:manualLayout>
              </c:layout>
              <c:tx>
                <c:rich>
                  <a:bodyPr/>
                  <a:lstStyle/>
                  <a:p>
                    <a:fld id="{D80B6F6A-1AD2-486A-A160-45ADDD1888D5}"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842-43F8-B1EE-8A830C55F37B}"/>
                </c:ext>
              </c:extLst>
            </c:dLbl>
            <c:dLbl>
              <c:idx val="2"/>
              <c:layout>
                <c:manualLayout>
                  <c:x val="1.6840731762946148E-2"/>
                  <c:y val="0.18995519193651875"/>
                </c:manualLayout>
              </c:layout>
              <c:tx>
                <c:rich>
                  <a:bodyPr/>
                  <a:lstStyle/>
                  <a:p>
                    <a:fld id="{A3D9F6B6-0F82-4FAF-B907-56D29A45BE44}"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842-43F8-B1EE-8A830C55F37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IM!$C$5:$E$5</c:f>
              <c:strCache>
                <c:ptCount val="3"/>
                <c:pt idx="0">
                  <c:v>2018년</c:v>
                </c:pt>
                <c:pt idx="1">
                  <c:v>2019년</c:v>
                </c:pt>
                <c:pt idx="2">
                  <c:v>2020년</c:v>
                </c:pt>
              </c:strCache>
            </c:strRef>
          </c:cat>
          <c:val>
            <c:numRef>
              <c:f>IM!$M$24:$O$24</c:f>
              <c:numCache>
                <c:formatCode>#,##0_);\(#,##0\);\ \-\ </c:formatCode>
                <c:ptCount val="3"/>
                <c:pt idx="0">
                  <c:v>100.93382379092188</c:v>
                </c:pt>
                <c:pt idx="1">
                  <c:v>-1120.4001116862803</c:v>
                </c:pt>
                <c:pt idx="2">
                  <c:v>-822.24281157786015</c:v>
                </c:pt>
              </c:numCache>
            </c:numRef>
          </c:val>
          <c:extLst>
            <c:ext xmlns:c16="http://schemas.microsoft.com/office/drawing/2014/chart" uri="{C3380CC4-5D6E-409C-BE32-E72D297353CC}">
              <c16:uniqueId val="{00000002-C842-43F8-B1EE-8A830C55F37B}"/>
            </c:ext>
          </c:extLst>
        </c:ser>
        <c:dLbls>
          <c:dLblPos val="outEnd"/>
          <c:showLegendKey val="0"/>
          <c:showVal val="1"/>
          <c:showCatName val="0"/>
          <c:showSerName val="0"/>
          <c:showPercent val="0"/>
          <c:showBubbleSize val="0"/>
        </c:dLbls>
        <c:gapWidth val="150"/>
        <c:axId val="-1455996576"/>
        <c:axId val="-1455987328"/>
      </c:barChart>
      <c:lineChart>
        <c:grouping val="standard"/>
        <c:varyColors val="0"/>
        <c:ser>
          <c:idx val="2"/>
          <c:order val="2"/>
          <c:tx>
            <c:strRef>
              <c:f>IM!$B$25</c:f>
              <c:strCache>
                <c:ptCount val="1"/>
                <c:pt idx="0">
                  <c:v>EBITDA%</c:v>
                </c:pt>
              </c:strCache>
            </c:strRef>
          </c:tx>
          <c:spPr>
            <a:ln w="28575" cap="rnd">
              <a:solidFill>
                <a:srgbClr val="B3B6C9"/>
              </a:solidFill>
              <a:round/>
            </a:ln>
            <a:effectLst/>
          </c:spPr>
          <c:marker>
            <c:symbol val="circle"/>
            <c:size val="5"/>
            <c:spPr>
              <a:solidFill>
                <a:schemeClr val="bg1"/>
              </a:solidFill>
              <a:ln w="9525">
                <a:solidFill>
                  <a:srgbClr val="B3B6C9"/>
                </a:solidFill>
              </a:ln>
              <a:effectLst/>
            </c:spPr>
          </c:marker>
          <c:dLbls>
            <c:dLbl>
              <c:idx val="1"/>
              <c:layout>
                <c:manualLayout>
                  <c:x val="-0.10769417096421316"/>
                  <c:y val="5.7457411645054593E-2"/>
                </c:manualLayout>
              </c:layout>
              <c:tx>
                <c:rich>
                  <a:bodyPr/>
                  <a:lstStyle/>
                  <a:p>
                    <a:fld id="{FAB189A1-3106-4F6B-92ED-CDFFF848AE0C}" type="VALUE">
                      <a:rPr lang="en-US" altLang="ko-KR">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42-43F8-B1EE-8A830C55F37B}"/>
                </c:ext>
              </c:extLst>
            </c:dLbl>
            <c:dLbl>
              <c:idx val="2"/>
              <c:layout>
                <c:manualLayout>
                  <c:x val="-9.342395945494375E-2"/>
                  <c:y val="8.6804048289997424E-2"/>
                </c:manualLayout>
              </c:layout>
              <c:tx>
                <c:rich>
                  <a:bodyPr/>
                  <a:lstStyle/>
                  <a:p>
                    <a:fld id="{2BA738F4-8F8F-4A50-8DD5-EDAD5665AE65}" type="VALUE">
                      <a:rPr lang="en-US" altLang="ko-KR">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842-43F8-B1EE-8A830C55F37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IM!$C$5:$E$5</c:f>
              <c:strCache>
                <c:ptCount val="3"/>
                <c:pt idx="0">
                  <c:v>2018년</c:v>
                </c:pt>
                <c:pt idx="1">
                  <c:v>2019년</c:v>
                </c:pt>
                <c:pt idx="2">
                  <c:v>2020년</c:v>
                </c:pt>
              </c:strCache>
            </c:strRef>
          </c:cat>
          <c:val>
            <c:numRef>
              <c:f>IM!$M$25:$O$25</c:f>
              <c:numCache>
                <c:formatCode>0.0%</c:formatCode>
                <c:ptCount val="3"/>
                <c:pt idx="0">
                  <c:v>4.2983107472114604E-2</c:v>
                </c:pt>
                <c:pt idx="1">
                  <c:v>-1.6154563778025877</c:v>
                </c:pt>
                <c:pt idx="2">
                  <c:v>-0.81695297083375606</c:v>
                </c:pt>
              </c:numCache>
            </c:numRef>
          </c:val>
          <c:smooth val="1"/>
          <c:extLst>
            <c:ext xmlns:c16="http://schemas.microsoft.com/office/drawing/2014/chart" uri="{C3380CC4-5D6E-409C-BE32-E72D297353CC}">
              <c16:uniqueId val="{00000005-C842-43F8-B1EE-8A830C55F37B}"/>
            </c:ext>
          </c:extLst>
        </c:ser>
        <c:dLbls>
          <c:showLegendKey val="0"/>
          <c:showVal val="1"/>
          <c:showCatName val="0"/>
          <c:showSerName val="0"/>
          <c:showPercent val="0"/>
          <c:showBubbleSize val="0"/>
        </c:dLbls>
        <c:marker val="1"/>
        <c:smooth val="0"/>
        <c:axId val="-1455985696"/>
        <c:axId val="-1455986240"/>
      </c:lineChart>
      <c:catAx>
        <c:axId val="-1455996576"/>
        <c:scaling>
          <c:orientation val="minMax"/>
        </c:scaling>
        <c:delete val="0"/>
        <c:axPos val="b"/>
        <c:numFmt formatCode="General" sourceLinked="1"/>
        <c:majorTickMark val="out"/>
        <c:minorTickMark val="none"/>
        <c:tickLblPos val="low"/>
        <c:spPr>
          <a:noFill/>
          <a:ln w="9525" cap="flat" cmpd="sng" algn="ctr">
            <a:solidFill>
              <a:sysClr val="windowText" lastClr="000000"/>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crossAx val="-1455987328"/>
        <c:crosses val="autoZero"/>
        <c:auto val="1"/>
        <c:lblAlgn val="ctr"/>
        <c:lblOffset val="100"/>
        <c:noMultiLvlLbl val="0"/>
      </c:catAx>
      <c:valAx>
        <c:axId val="-1455987328"/>
        <c:scaling>
          <c:orientation val="minMax"/>
          <c:max val="5000"/>
          <c:min val="-5000"/>
        </c:scaling>
        <c:delete val="0"/>
        <c:axPos val="l"/>
        <c:numFmt formatCode="#,##0_);\(#,##0\);\ \-\ "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455996576"/>
        <c:crosses val="autoZero"/>
        <c:crossBetween val="between"/>
      </c:valAx>
      <c:valAx>
        <c:axId val="-1455986240"/>
        <c:scaling>
          <c:orientation val="minMax"/>
          <c:max val="0.1"/>
          <c:min val="-1.8"/>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455985696"/>
        <c:crosses val="max"/>
        <c:crossBetween val="between"/>
      </c:valAx>
      <c:catAx>
        <c:axId val="-1455985696"/>
        <c:scaling>
          <c:orientation val="minMax"/>
        </c:scaling>
        <c:delete val="1"/>
        <c:axPos val="b"/>
        <c:numFmt formatCode="General" sourceLinked="1"/>
        <c:majorTickMark val="out"/>
        <c:minorTickMark val="none"/>
        <c:tickLblPos val="nextTo"/>
        <c:crossAx val="-145598624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69494467984934"/>
          <c:y val="9.766770266770268E-2"/>
          <c:w val="0.3216516596045198"/>
          <c:h val="0.70778360528360529"/>
        </c:manualLayout>
      </c:layout>
      <c:pieChart>
        <c:varyColors val="1"/>
        <c:ser>
          <c:idx val="8"/>
          <c:order val="0"/>
          <c:spPr>
            <a:ln>
              <a:noFill/>
            </a:ln>
          </c:spPr>
          <c:dPt>
            <c:idx val="0"/>
            <c:bubble3D val="0"/>
            <c:spPr>
              <a:solidFill>
                <a:srgbClr val="8FA2D4"/>
              </a:solidFill>
              <a:ln w="3175">
                <a:noFill/>
                <a:prstDash val="solid"/>
              </a:ln>
            </c:spPr>
            <c:extLst>
              <c:ext xmlns:c16="http://schemas.microsoft.com/office/drawing/2014/chart" uri="{C3380CC4-5D6E-409C-BE32-E72D297353CC}">
                <c16:uniqueId val="{00000001-DECC-451E-BDAA-A4569D132EA9}"/>
              </c:ext>
            </c:extLst>
          </c:dPt>
          <c:dPt>
            <c:idx val="1"/>
            <c:bubble3D val="0"/>
            <c:spPr>
              <a:solidFill>
                <a:srgbClr val="7E559D"/>
              </a:solidFill>
              <a:ln w="3175">
                <a:noFill/>
                <a:prstDash val="solid"/>
              </a:ln>
            </c:spPr>
            <c:extLst>
              <c:ext xmlns:c16="http://schemas.microsoft.com/office/drawing/2014/chart" uri="{C3380CC4-5D6E-409C-BE32-E72D297353CC}">
                <c16:uniqueId val="{00000003-DECC-451E-BDAA-A4569D132EA9}"/>
              </c:ext>
            </c:extLst>
          </c:dPt>
          <c:dPt>
            <c:idx val="2"/>
            <c:bubble3D val="0"/>
            <c:spPr>
              <a:solidFill>
                <a:srgbClr val="A6A6A6"/>
              </a:solidFill>
              <a:ln w="3175">
                <a:noFill/>
                <a:prstDash val="solid"/>
              </a:ln>
            </c:spPr>
            <c:extLst>
              <c:ext xmlns:c16="http://schemas.microsoft.com/office/drawing/2014/chart" uri="{C3380CC4-5D6E-409C-BE32-E72D297353CC}">
                <c16:uniqueId val="{00000005-DECC-451E-BDAA-A4569D132EA9}"/>
              </c:ext>
            </c:extLst>
          </c:dPt>
          <c:dPt>
            <c:idx val="3"/>
            <c:bubble3D val="0"/>
            <c:spPr>
              <a:solidFill>
                <a:srgbClr val="D0AD6B"/>
              </a:solidFill>
              <a:ln w="3175">
                <a:noFill/>
                <a:prstDash val="solid"/>
              </a:ln>
            </c:spPr>
            <c:extLst>
              <c:ext xmlns:c16="http://schemas.microsoft.com/office/drawing/2014/chart" uri="{C3380CC4-5D6E-409C-BE32-E72D297353CC}">
                <c16:uniqueId val="{00000007-DECC-451E-BDAA-A4569D132EA9}"/>
              </c:ext>
            </c:extLst>
          </c:dPt>
          <c:dPt>
            <c:idx val="4"/>
            <c:bubble3D val="0"/>
            <c:spPr>
              <a:solidFill>
                <a:srgbClr val="5089BC"/>
              </a:solidFill>
              <a:ln w="3175">
                <a:noFill/>
                <a:prstDash val="solid"/>
              </a:ln>
            </c:spPr>
            <c:extLst>
              <c:ext xmlns:c16="http://schemas.microsoft.com/office/drawing/2014/chart" uri="{C3380CC4-5D6E-409C-BE32-E72D297353CC}">
                <c16:uniqueId val="{00000009-DECC-451E-BDAA-A4569D132EA9}"/>
              </c:ext>
            </c:extLst>
          </c:dPt>
          <c:dLbls>
            <c:dLbl>
              <c:idx val="0"/>
              <c:layout>
                <c:manualLayout>
                  <c:x val="-7.4741054613935969E-3"/>
                  <c:y val="4.1116291116291094E-2"/>
                </c:manualLayout>
              </c:layout>
              <c:spPr>
                <a:noFill/>
                <a:ln>
                  <a:noFill/>
                </a:ln>
                <a:effectLst/>
              </c:spPr>
              <c:txPr>
                <a:bodyPr wrap="square" lIns="38100" tIns="19050" rIns="38100" bIns="19050" anchor="ctr">
                  <a:noAutofit/>
                </a:bodyPr>
                <a:lstStyle/>
                <a:p>
                  <a:pPr>
                    <a:defRPr sz="700"/>
                  </a:pPr>
                  <a:endParaRPr lang="ko-K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2705979284369115"/>
                      <c:h val="0.17351074851074846"/>
                    </c:manualLayout>
                  </c15:layout>
                </c:ext>
                <c:ext xmlns:c16="http://schemas.microsoft.com/office/drawing/2014/chart" uri="{C3380CC4-5D6E-409C-BE32-E72D297353CC}">
                  <c16:uniqueId val="{00000001-DECC-451E-BDAA-A4569D132EA9}"/>
                </c:ext>
              </c:extLst>
            </c:dLbl>
            <c:spPr>
              <a:noFill/>
              <a:ln>
                <a:noFill/>
              </a:ln>
              <a:effectLst/>
            </c:spPr>
            <c:txPr>
              <a:bodyPr wrap="square" lIns="38100" tIns="19050" rIns="38100" bIns="19050" anchor="ctr">
                <a:spAutoFit/>
              </a:bodyPr>
              <a:lstStyle/>
              <a:p>
                <a:pPr>
                  <a:defRPr sz="700"/>
                </a:pPr>
                <a:endParaRPr lang="ko-KR"/>
              </a:p>
            </c:txPr>
            <c:dLblPos val="out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Sheet1!$D$8:$H$8</c:f>
              <c:strCache>
                <c:ptCount val="5"/>
                <c:pt idx="0">
                  <c:v>WINPAC</c:v>
                </c:pt>
                <c:pt idx="1">
                  <c:v>A사</c:v>
                </c:pt>
                <c:pt idx="2">
                  <c:v>B사</c:v>
                </c:pt>
                <c:pt idx="3">
                  <c:v>C사</c:v>
                </c:pt>
                <c:pt idx="4">
                  <c:v>D사</c:v>
                </c:pt>
              </c:strCache>
            </c:strRef>
          </c:cat>
          <c:val>
            <c:numRef>
              <c:f>Sheet1!$D$10:$H$10</c:f>
              <c:numCache>
                <c:formatCode>0.0%</c:formatCode>
                <c:ptCount val="5"/>
                <c:pt idx="0">
                  <c:v>0.26105845181674564</c:v>
                </c:pt>
                <c:pt idx="1">
                  <c:v>0.20497630331753555</c:v>
                </c:pt>
                <c:pt idx="2">
                  <c:v>7.7804107424960509E-2</c:v>
                </c:pt>
                <c:pt idx="3">
                  <c:v>8.2543443917851497E-2</c:v>
                </c:pt>
                <c:pt idx="4">
                  <c:v>0.3736176935229068</c:v>
                </c:pt>
              </c:numCache>
            </c:numRef>
          </c:val>
          <c:extLst>
            <c:ext xmlns:c16="http://schemas.microsoft.com/office/drawing/2014/chart" uri="{C3380CC4-5D6E-409C-BE32-E72D297353CC}">
              <c16:uniqueId val="{0000000A-DECC-451E-BDAA-A4569D132EA9}"/>
            </c:ext>
          </c:extLst>
        </c:ser>
        <c:dLbls>
          <c:dLblPos val="outEnd"/>
          <c:showLegendKey val="0"/>
          <c:showVal val="1"/>
          <c:showCatName val="0"/>
          <c:showSerName val="0"/>
          <c:showPercent val="0"/>
          <c:showBubbleSize val="0"/>
          <c:showLeaderLines val="1"/>
        </c:dLbls>
        <c:firstSliceAng val="0"/>
      </c:pieChart>
      <c:spPr>
        <a:noFill/>
        <a:ln w="25400">
          <a:noFill/>
        </a:ln>
      </c:spPr>
    </c:plotArea>
    <c:plotVisOnly val="1"/>
    <c:dispBlanksAs val="gap"/>
    <c:showDLblsOverMax val="0"/>
    <c:extLst/>
  </c:chart>
  <c:spPr>
    <a:noFill/>
    <a:ln w="6350">
      <a:noFill/>
    </a:ln>
  </c:spPr>
  <c:txPr>
    <a:bodyPr/>
    <a:lstStyle/>
    <a:p>
      <a:pPr>
        <a:defRPr sz="1000" b="0" i="0">
          <a:solidFill>
            <a:srgbClr val="000000"/>
          </a:solidFill>
          <a:latin typeface="Arial"/>
          <a:ea typeface="Arial"/>
          <a:cs typeface="Arial"/>
        </a:defRPr>
      </a:pPr>
      <a:endParaRPr lang="ko-K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900" b="1" i="0" u="none" strike="noStrike" kern="1200" spc="0" baseline="0">
                <a:solidFill>
                  <a:srgbClr val="483159"/>
                </a:solidFill>
                <a:latin typeface="Arial" panose="020B0604020202020204" pitchFamily="34" charset="0"/>
                <a:ea typeface="KoPub돋움체 Medium" panose="02020603020101020101" pitchFamily="18" charset="-127"/>
                <a:cs typeface="+mn-cs"/>
              </a:defRPr>
            </a:pPr>
            <a:r>
              <a:rPr lang="ko-KR" altLang="en-US" sz="900" b="1" baseline="0" dirty="0">
                <a:solidFill>
                  <a:srgbClr val="483159"/>
                </a:solidFill>
                <a:latin typeface="Arial" panose="020B0604020202020204" pitchFamily="34" charset="0"/>
                <a:ea typeface="KoPubWorld돋움체 Medium" panose="00000600000000000000" pitchFamily="2" charset="-127"/>
              </a:rPr>
              <a:t>제품 품목별 패키징 매출</a:t>
            </a:r>
          </a:p>
        </c:rich>
      </c:tx>
      <c:layout>
        <c:manualLayout>
          <c:xMode val="edge"/>
          <c:yMode val="edge"/>
          <c:x val="1.5599077245053272E-2"/>
          <c:y val="1.7151941097724232E-2"/>
        </c:manualLayout>
      </c:layout>
      <c:overlay val="0"/>
      <c:spPr>
        <a:noFill/>
        <a:ln>
          <a:noFill/>
        </a:ln>
        <a:effectLst/>
      </c:spPr>
      <c:txPr>
        <a:bodyPr rot="0" spcFirstLastPara="1" vertOverflow="ellipsis" vert="horz" wrap="square" anchor="ctr" anchorCtr="1"/>
        <a:lstStyle/>
        <a:p>
          <a:pPr algn="l">
            <a:defRPr sz="900" b="1" i="0" u="none" strike="noStrike" kern="1200" spc="0" baseline="0">
              <a:solidFill>
                <a:srgbClr val="483159"/>
              </a:solidFill>
              <a:latin typeface="Arial" panose="020B0604020202020204" pitchFamily="34" charset="0"/>
              <a:ea typeface="KoPub돋움체 Medium" panose="02020603020101020101" pitchFamily="18" charset="-127"/>
              <a:cs typeface="+mn-cs"/>
            </a:defRPr>
          </a:pPr>
          <a:endParaRPr lang="ko-KR"/>
        </a:p>
      </c:txPr>
    </c:title>
    <c:autoTitleDeleted val="0"/>
    <c:plotArea>
      <c:layout/>
      <c:barChart>
        <c:barDir val="col"/>
        <c:grouping val="stacked"/>
        <c:varyColors val="0"/>
        <c:ser>
          <c:idx val="0"/>
          <c:order val="0"/>
          <c:tx>
            <c:strRef>
              <c:f>'패키징 매출_#1'!$B$8</c:f>
              <c:strCache>
                <c:ptCount val="1"/>
                <c:pt idx="0">
                  <c:v>FC</c:v>
                </c:pt>
              </c:strCache>
            </c:strRef>
          </c:tx>
          <c:spPr>
            <a:solidFill>
              <a:srgbClr val="48315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매출_#1'!$D$5:$F$5</c:f>
              <c:strCache>
                <c:ptCount val="3"/>
                <c:pt idx="0">
                  <c:v>2018년</c:v>
                </c:pt>
                <c:pt idx="1">
                  <c:v>2019년</c:v>
                </c:pt>
                <c:pt idx="2">
                  <c:v>2020년</c:v>
                </c:pt>
              </c:strCache>
            </c:strRef>
          </c:cat>
          <c:val>
            <c:numRef>
              <c:f>'패키징 매출_#1'!$D$8:$F$8</c:f>
              <c:numCache>
                <c:formatCode>_(* #,##0_);_(* \(#,##0\);_(* "-"_);_(@_)</c:formatCode>
                <c:ptCount val="3"/>
                <c:pt idx="0">
                  <c:v>0</c:v>
                </c:pt>
                <c:pt idx="1">
                  <c:v>24005.843439999997</c:v>
                </c:pt>
                <c:pt idx="2">
                  <c:v>39857.923799999997</c:v>
                </c:pt>
              </c:numCache>
            </c:numRef>
          </c:val>
          <c:extLst>
            <c:ext xmlns:c16="http://schemas.microsoft.com/office/drawing/2014/chart" uri="{C3380CC4-5D6E-409C-BE32-E72D297353CC}">
              <c16:uniqueId val="{00000000-271D-40AD-BA29-2A100DD3438C}"/>
            </c:ext>
          </c:extLst>
        </c:ser>
        <c:ser>
          <c:idx val="1"/>
          <c:order val="1"/>
          <c:tx>
            <c:strRef>
              <c:f>'패키징 매출_#1'!$B$9</c:f>
              <c:strCache>
                <c:ptCount val="1"/>
                <c:pt idx="0">
                  <c:v>POP</c:v>
                </c:pt>
              </c:strCache>
            </c:strRef>
          </c:tx>
          <c:spPr>
            <a:solidFill>
              <a:srgbClr val="D6CDCC"/>
            </a:solidFill>
            <a:ln>
              <a:noFill/>
            </a:ln>
            <a:effectLst/>
          </c:spPr>
          <c:invertIfNegative val="0"/>
          <c:dLbls>
            <c:dLbl>
              <c:idx val="0"/>
              <c:tx>
                <c:rich>
                  <a:bodyPr/>
                  <a:lstStyle/>
                  <a:p>
                    <a:r>
                      <a:rPr lang="en-US" altLang="ko-KR" dirty="0">
                        <a:ea typeface="KoPubWorld돋움체 Medium" panose="00000600000000000000" pitchFamily="2" charset="-127"/>
                      </a:rPr>
                      <a:t>18,044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335-4DF3-9770-9D64530F8372}"/>
                </c:ext>
              </c:extLst>
            </c:dLbl>
            <c:dLbl>
              <c:idx val="1"/>
              <c:tx>
                <c:rich>
                  <a:bodyPr/>
                  <a:lstStyle/>
                  <a:p>
                    <a:r>
                      <a:rPr lang="en-US" altLang="ko-KR" dirty="0">
                        <a:ea typeface="KoPubWorld돋움체 Medium" panose="00000600000000000000" pitchFamily="2" charset="-127"/>
                      </a:rPr>
                      <a:t>27,571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335-4DF3-9770-9D64530F8372}"/>
                </c:ext>
              </c:extLst>
            </c:dLbl>
            <c:dLbl>
              <c:idx val="2"/>
              <c:tx>
                <c:rich>
                  <a:bodyPr/>
                  <a:lstStyle/>
                  <a:p>
                    <a:r>
                      <a:rPr lang="en-US" altLang="ko-KR" dirty="0">
                        <a:ea typeface="KoPubWorld돋움체 Medium" panose="00000600000000000000" pitchFamily="2" charset="-127"/>
                      </a:rPr>
                      <a:t>24,141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335-4DF3-9770-9D64530F837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매출_#1'!$D$5:$F$5</c:f>
              <c:strCache>
                <c:ptCount val="3"/>
                <c:pt idx="0">
                  <c:v>2018년</c:v>
                </c:pt>
                <c:pt idx="1">
                  <c:v>2019년</c:v>
                </c:pt>
                <c:pt idx="2">
                  <c:v>2020년</c:v>
                </c:pt>
              </c:strCache>
            </c:strRef>
          </c:cat>
          <c:val>
            <c:numRef>
              <c:f>'패키징 매출_#1'!$D$9:$F$9</c:f>
              <c:numCache>
                <c:formatCode>_(* #,##0_);_(* \(#,##0\);_(* "-"_);_(@_)</c:formatCode>
                <c:ptCount val="3"/>
                <c:pt idx="0">
                  <c:v>18064.15241000001</c:v>
                </c:pt>
                <c:pt idx="1">
                  <c:v>27610.043823000004</c:v>
                </c:pt>
                <c:pt idx="2">
                  <c:v>24178.551022000003</c:v>
                </c:pt>
              </c:numCache>
            </c:numRef>
          </c:val>
          <c:extLst>
            <c:ext xmlns:c16="http://schemas.microsoft.com/office/drawing/2014/chart" uri="{C3380CC4-5D6E-409C-BE32-E72D297353CC}">
              <c16:uniqueId val="{00000001-271D-40AD-BA29-2A100DD3438C}"/>
            </c:ext>
          </c:extLst>
        </c:ser>
        <c:ser>
          <c:idx val="2"/>
          <c:order val="2"/>
          <c:tx>
            <c:strRef>
              <c:f>'패키징 매출_#1'!$B$10</c:f>
              <c:strCache>
                <c:ptCount val="1"/>
                <c:pt idx="0">
                  <c:v>MCP</c:v>
                </c:pt>
              </c:strCache>
            </c:strRef>
          </c:tx>
          <c:spPr>
            <a:solidFill>
              <a:srgbClr val="B3B6C9"/>
            </a:solidFill>
            <a:ln>
              <a:noFill/>
            </a:ln>
            <a:effectLst/>
          </c:spPr>
          <c:invertIfNegative val="0"/>
          <c:dLbls>
            <c:dLbl>
              <c:idx val="0"/>
              <c:tx>
                <c:rich>
                  <a:bodyPr/>
                  <a:lstStyle/>
                  <a:p>
                    <a:r>
                      <a:rPr lang="en-US" altLang="ko-KR" dirty="0">
                        <a:ea typeface="KoPubWorld돋움체 Medium" panose="00000600000000000000" pitchFamily="2" charset="-127"/>
                      </a:rPr>
                      <a:t>10,446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335-4DF3-9770-9D64530F8372}"/>
                </c:ext>
              </c:extLst>
            </c:dLbl>
            <c:dLbl>
              <c:idx val="1"/>
              <c:tx>
                <c:rich>
                  <a:bodyPr/>
                  <a:lstStyle/>
                  <a:p>
                    <a:r>
                      <a:rPr lang="en-US" altLang="ko-KR" dirty="0">
                        <a:ea typeface="KoPubWorld돋움체 Medium" panose="00000600000000000000" pitchFamily="2" charset="-127"/>
                      </a:rPr>
                      <a:t>11,722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335-4DF3-9770-9D64530F8372}"/>
                </c:ext>
              </c:extLst>
            </c:dLbl>
            <c:dLbl>
              <c:idx val="2"/>
              <c:tx>
                <c:rich>
                  <a:bodyPr/>
                  <a:lstStyle/>
                  <a:p>
                    <a:r>
                      <a:rPr lang="en-US" altLang="ko-KR" dirty="0">
                        <a:ea typeface="KoPubWorld돋움체 Medium" panose="00000600000000000000" pitchFamily="2" charset="-127"/>
                      </a:rPr>
                      <a:t>11,314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335-4DF3-9770-9D64530F837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매출_#1'!$D$5:$F$5</c:f>
              <c:strCache>
                <c:ptCount val="3"/>
                <c:pt idx="0">
                  <c:v>2018년</c:v>
                </c:pt>
                <c:pt idx="1">
                  <c:v>2019년</c:v>
                </c:pt>
                <c:pt idx="2">
                  <c:v>2020년</c:v>
                </c:pt>
              </c:strCache>
            </c:strRef>
          </c:cat>
          <c:val>
            <c:numRef>
              <c:f>'패키징 매출_#1'!$D$10:$F$10</c:f>
              <c:numCache>
                <c:formatCode>_(* #,##0_);_(* \(#,##0\);_(* "-"_);_(@_)</c:formatCode>
                <c:ptCount val="3"/>
                <c:pt idx="0">
                  <c:v>15755.751196000001</c:v>
                </c:pt>
                <c:pt idx="1">
                  <c:v>15004.585261999999</c:v>
                </c:pt>
                <c:pt idx="2">
                  <c:v>15021.397160999999</c:v>
                </c:pt>
              </c:numCache>
            </c:numRef>
          </c:val>
          <c:extLst>
            <c:ext xmlns:c16="http://schemas.microsoft.com/office/drawing/2014/chart" uri="{C3380CC4-5D6E-409C-BE32-E72D297353CC}">
              <c16:uniqueId val="{00000002-271D-40AD-BA29-2A100DD3438C}"/>
            </c:ext>
          </c:extLst>
        </c:ser>
        <c:ser>
          <c:idx val="3"/>
          <c:order val="3"/>
          <c:tx>
            <c:strRef>
              <c:f>'패키징 매출_#1'!$B$12</c:f>
              <c:strCache>
                <c:ptCount val="1"/>
                <c:pt idx="0">
                  <c:v>기타(FD, FU, Others)</c:v>
                </c:pt>
              </c:strCache>
            </c:strRef>
          </c:tx>
          <c:spPr>
            <a:solidFill>
              <a:srgbClr val="D0AD6B"/>
            </a:solidFill>
            <a:ln>
              <a:noFill/>
            </a:ln>
            <a:effectLst/>
          </c:spPr>
          <c:invertIfNegative val="0"/>
          <c:dLbls>
            <c:dLbl>
              <c:idx val="0"/>
              <c:tx>
                <c:rich>
                  <a:bodyPr/>
                  <a:lstStyle/>
                  <a:p>
                    <a:r>
                      <a:rPr lang="en-US" altLang="ko-KR" dirty="0">
                        <a:ea typeface="KoPubWorld돋움체 Medium" panose="00000600000000000000" pitchFamily="2" charset="-127"/>
                      </a:rPr>
                      <a:t>18,239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271D-40AD-BA29-2A100DD3438C}"/>
                </c:ext>
              </c:extLst>
            </c:dLbl>
            <c:dLbl>
              <c:idx val="1"/>
              <c:tx>
                <c:rich>
                  <a:bodyPr/>
                  <a:lstStyle/>
                  <a:p>
                    <a:r>
                      <a:rPr lang="en-US" altLang="ko-KR" dirty="0">
                        <a:ea typeface="KoPubWorld돋움체 Medium" panose="00000600000000000000" pitchFamily="2" charset="-127"/>
                      </a:rPr>
                      <a:t>11,940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71D-40AD-BA29-2A100DD3438C}"/>
                </c:ext>
              </c:extLst>
            </c:dLbl>
            <c:dLbl>
              <c:idx val="2"/>
              <c:tx>
                <c:rich>
                  <a:bodyPr/>
                  <a:lstStyle/>
                  <a:p>
                    <a:r>
                      <a:rPr lang="en-US" altLang="ko-KR" dirty="0">
                        <a:ea typeface="KoPubWorld돋움체 Medium" panose="00000600000000000000" pitchFamily="2" charset="-127"/>
                      </a:rPr>
                      <a:t>9,149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B335-4DF3-9770-9D64530F837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'패키징 매출_#1'!$D$12:$F$12</c:f>
              <c:numCache>
                <c:formatCode>_(* #,##0_);_(* \(#,##0\);_(* "-"_);_(@_)</c:formatCode>
                <c:ptCount val="3"/>
                <c:pt idx="0">
                  <c:v>13784.66885464</c:v>
                </c:pt>
                <c:pt idx="1">
                  <c:v>9230.886348</c:v>
                </c:pt>
                <c:pt idx="2">
                  <c:v>6453.126279000001</c:v>
                </c:pt>
              </c:numCache>
            </c:numRef>
          </c:val>
          <c:extLst>
            <c:ext xmlns:c16="http://schemas.microsoft.com/office/drawing/2014/chart" uri="{C3380CC4-5D6E-409C-BE32-E72D297353CC}">
              <c16:uniqueId val="{00000005-271D-40AD-BA29-2A100DD3438C}"/>
            </c:ext>
          </c:extLst>
        </c:ser>
        <c:dLbls>
          <c:dLblPos val="ctr"/>
          <c:showLegendKey val="0"/>
          <c:showVal val="1"/>
          <c:showCatName val="0"/>
          <c:showSerName val="0"/>
          <c:showPercent val="0"/>
          <c:showBubbleSize val="0"/>
        </c:dLbls>
        <c:gapWidth val="70"/>
        <c:overlap val="100"/>
        <c:axId val="-1455985152"/>
        <c:axId val="-1455994400"/>
      </c:barChart>
      <c:catAx>
        <c:axId val="-1455985152"/>
        <c:scaling>
          <c:orientation val="minMax"/>
        </c:scaling>
        <c:delete val="0"/>
        <c:axPos val="b"/>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crossAx val="-1455994400"/>
        <c:crosses val="autoZero"/>
        <c:auto val="1"/>
        <c:lblAlgn val="ctr"/>
        <c:lblOffset val="100"/>
        <c:noMultiLvlLbl val="0"/>
      </c:catAx>
      <c:valAx>
        <c:axId val="-1455994400"/>
        <c:scaling>
          <c:orientation val="minMax"/>
          <c:max val="100000"/>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r>
                  <a:rPr lang="ko-KR" altLang="en-US" sz="800" baseline="0" dirty="0">
                    <a:latin typeface="Arial" panose="020B0604020202020204" pitchFamily="34" charset="0"/>
                    <a:ea typeface="KoPubWorld돋움체 Medium" panose="00000600000000000000" pitchFamily="2" charset="-127"/>
                  </a:rPr>
                  <a:t>백만원</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title>
        <c:numFmt formatCode="_(* #,##0_);_(* \(#,##0\);_(* &quot;-&quot;_);_(@_)"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crossAx val="-1455985152"/>
        <c:crosses val="autoZero"/>
        <c:crossBetween val="between"/>
        <c:majorUnit val="2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extLst>
      <a:ext uri="{909E8E84-426E-40DD-AFC4-6F175D3DCCD1}">
        <a14:hiddenFill xmlns:a14="http://schemas.microsoft.com/office/drawing/2010/main">
          <a:solidFill>
            <a:srgbClr val="005EB8"/>
          </a:solidFill>
        </a14:hiddenFill>
      </a:ext>
    </a:extLst>
  </c:spPr>
  <c:txPr>
    <a:bodyPr/>
    <a:lstStyle/>
    <a:p>
      <a:pPr>
        <a:defRPr/>
      </a:pPr>
      <a:endParaRPr lang="ko-KR"/>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900" b="1" i="0" u="none" strike="noStrike" kern="1200" spc="0" baseline="0">
                <a:solidFill>
                  <a:srgbClr val="483159"/>
                </a:solidFill>
                <a:latin typeface="Arial" panose="020B0604020202020204" pitchFamily="34" charset="0"/>
                <a:ea typeface="KoPub돋움체 Medium" panose="02020603020101020101" pitchFamily="18" charset="-127"/>
                <a:cs typeface="+mn-cs"/>
              </a:defRPr>
            </a:pPr>
            <a:r>
              <a:rPr lang="ko-KR" altLang="en-US" sz="900" b="1" baseline="0" dirty="0">
                <a:solidFill>
                  <a:srgbClr val="483159"/>
                </a:solidFill>
                <a:latin typeface="Arial" panose="020B0604020202020204" pitchFamily="34" charset="0"/>
                <a:ea typeface="KoPubWorld돋움체 Medium" panose="00000600000000000000" pitchFamily="2" charset="-127"/>
              </a:rPr>
              <a:t>제품 품목별 패키징 매출비중</a:t>
            </a:r>
          </a:p>
        </c:rich>
      </c:tx>
      <c:layout>
        <c:manualLayout>
          <c:xMode val="edge"/>
          <c:yMode val="edge"/>
          <c:x val="2.7680446194225692E-2"/>
          <c:y val="2.7777777777777776E-2"/>
        </c:manualLayout>
      </c:layout>
      <c:overlay val="0"/>
      <c:spPr>
        <a:noFill/>
        <a:ln>
          <a:noFill/>
        </a:ln>
        <a:effectLst/>
      </c:spPr>
      <c:txPr>
        <a:bodyPr rot="0" spcFirstLastPara="1" vertOverflow="ellipsis" vert="horz" wrap="square" anchor="ctr" anchorCtr="1"/>
        <a:lstStyle/>
        <a:p>
          <a:pPr algn="l">
            <a:defRPr sz="900" b="1" i="0" u="none" strike="noStrike" kern="1200" spc="0" baseline="0">
              <a:solidFill>
                <a:srgbClr val="483159"/>
              </a:solidFill>
              <a:latin typeface="Arial" panose="020B0604020202020204" pitchFamily="34" charset="0"/>
              <a:ea typeface="KoPub돋움체 Medium" panose="02020603020101020101" pitchFamily="18" charset="-127"/>
              <a:cs typeface="+mn-cs"/>
            </a:defRPr>
          </a:pPr>
          <a:endParaRPr lang="ko-KR"/>
        </a:p>
      </c:txPr>
    </c:title>
    <c:autoTitleDeleted val="0"/>
    <c:plotArea>
      <c:layout/>
      <c:barChart>
        <c:barDir val="col"/>
        <c:grouping val="stacked"/>
        <c:varyColors val="0"/>
        <c:ser>
          <c:idx val="0"/>
          <c:order val="0"/>
          <c:tx>
            <c:strRef>
              <c:f>'패키징 매출_#1'!$B$17</c:f>
              <c:strCache>
                <c:ptCount val="1"/>
                <c:pt idx="0">
                  <c:v>FC</c:v>
                </c:pt>
              </c:strCache>
            </c:strRef>
          </c:tx>
          <c:spPr>
            <a:solidFill>
              <a:srgbClr val="483159"/>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3F88-4844-BCBC-4925A85394B8}"/>
                </c:ext>
              </c:extLst>
            </c:dLbl>
            <c:dLbl>
              <c:idx val="1"/>
              <c:tx>
                <c:rich>
                  <a:bodyPr/>
                  <a:lstStyle/>
                  <a:p>
                    <a:r>
                      <a:rPr lang="en-US" altLang="ko-KR" dirty="0">
                        <a:ea typeface="KoPubWorld돋움체 Medium" panose="00000600000000000000" pitchFamily="2" charset="-127"/>
                      </a:rPr>
                      <a:t>31.9%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3F88-4844-BCBC-4925A85394B8}"/>
                </c:ext>
              </c:extLst>
            </c:dLbl>
            <c:dLbl>
              <c:idx val="2"/>
              <c:tx>
                <c:rich>
                  <a:bodyPr/>
                  <a:lstStyle/>
                  <a:p>
                    <a:r>
                      <a:rPr lang="en-US" altLang="ko-KR" dirty="0">
                        <a:ea typeface="KoPubWorld돋움체 Medium" panose="00000600000000000000" pitchFamily="2" charset="-127"/>
                      </a:rPr>
                      <a:t>47.2%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F88-4844-BCBC-4925A85394B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매출_#1'!$D$5:$F$5</c:f>
              <c:strCache>
                <c:ptCount val="3"/>
                <c:pt idx="0">
                  <c:v>2018년</c:v>
                </c:pt>
                <c:pt idx="1">
                  <c:v>2019년</c:v>
                </c:pt>
                <c:pt idx="2">
                  <c:v>2020년</c:v>
                </c:pt>
              </c:strCache>
            </c:strRef>
          </c:cat>
          <c:val>
            <c:numRef>
              <c:f>'패키징 매출_#1'!$D$17:$F$17</c:f>
              <c:numCache>
                <c:formatCode>0.00%</c:formatCode>
                <c:ptCount val="3"/>
                <c:pt idx="0">
                  <c:v>0</c:v>
                </c:pt>
                <c:pt idx="1">
                  <c:v>0.31648534445102872</c:v>
                </c:pt>
                <c:pt idx="2">
                  <c:v>0.46611458888455459</c:v>
                </c:pt>
              </c:numCache>
            </c:numRef>
          </c:val>
          <c:extLst>
            <c:ext xmlns:c16="http://schemas.microsoft.com/office/drawing/2014/chart" uri="{C3380CC4-5D6E-409C-BE32-E72D297353CC}">
              <c16:uniqueId val="{00000003-3F88-4844-BCBC-4925A85394B8}"/>
            </c:ext>
          </c:extLst>
        </c:ser>
        <c:ser>
          <c:idx val="1"/>
          <c:order val="1"/>
          <c:tx>
            <c:strRef>
              <c:f>'패키징 매출_#1'!$B$18</c:f>
              <c:strCache>
                <c:ptCount val="1"/>
                <c:pt idx="0">
                  <c:v>POP</c:v>
                </c:pt>
              </c:strCache>
            </c:strRef>
          </c:tx>
          <c:spPr>
            <a:solidFill>
              <a:srgbClr val="D6CDCC"/>
            </a:solidFill>
            <a:ln>
              <a:noFill/>
            </a:ln>
            <a:effectLst/>
          </c:spPr>
          <c:invertIfNegative val="0"/>
          <c:dLbls>
            <c:dLbl>
              <c:idx val="0"/>
              <c:tx>
                <c:rich>
                  <a:bodyPr/>
                  <a:lstStyle/>
                  <a:p>
                    <a:r>
                      <a:rPr lang="en-US" altLang="ko-KR" dirty="0">
                        <a:ea typeface="KoPubWorld돋움체 Medium" panose="00000600000000000000" pitchFamily="2" charset="-127"/>
                      </a:rPr>
                      <a:t>38.6%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3F88-4844-BCBC-4925A85394B8}"/>
                </c:ext>
              </c:extLst>
            </c:dLbl>
            <c:dLbl>
              <c:idx val="1"/>
              <c:tx>
                <c:rich>
                  <a:bodyPr/>
                  <a:lstStyle/>
                  <a:p>
                    <a:r>
                      <a:rPr lang="en-US" altLang="ko-KR" dirty="0">
                        <a:ea typeface="KoPubWorld돋움체 Medium" panose="00000600000000000000" pitchFamily="2" charset="-127"/>
                      </a:rPr>
                      <a:t>36.6%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3F88-4844-BCBC-4925A85394B8}"/>
                </c:ext>
              </c:extLst>
            </c:dLbl>
            <c:dLbl>
              <c:idx val="2"/>
              <c:tx>
                <c:rich>
                  <a:bodyPr/>
                  <a:lstStyle/>
                  <a:p>
                    <a:r>
                      <a:rPr lang="en-US" altLang="ko-KR" dirty="0">
                        <a:ea typeface="KoPubWorld돋움체 Medium" panose="00000600000000000000" pitchFamily="2" charset="-127"/>
                      </a:rPr>
                      <a:t>28.6%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3F88-4844-BCBC-4925A85394B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매출_#1'!$D$5:$F$5</c:f>
              <c:strCache>
                <c:ptCount val="3"/>
                <c:pt idx="0">
                  <c:v>2018년</c:v>
                </c:pt>
                <c:pt idx="1">
                  <c:v>2019년</c:v>
                </c:pt>
                <c:pt idx="2">
                  <c:v>2020년</c:v>
                </c:pt>
              </c:strCache>
            </c:strRef>
          </c:cat>
          <c:val>
            <c:numRef>
              <c:f>'패키징 매출_#1'!$D$18:$F$18</c:f>
              <c:numCache>
                <c:formatCode>0.00%</c:formatCode>
                <c:ptCount val="3"/>
                <c:pt idx="0">
                  <c:v>0.37946254900063758</c:v>
                </c:pt>
                <c:pt idx="1">
                  <c:v>0.36400196691569175</c:v>
                </c:pt>
                <c:pt idx="2">
                  <c:v>0.28275369851160587</c:v>
                </c:pt>
              </c:numCache>
            </c:numRef>
          </c:val>
          <c:extLst>
            <c:ext xmlns:c16="http://schemas.microsoft.com/office/drawing/2014/chart" uri="{C3380CC4-5D6E-409C-BE32-E72D297353CC}">
              <c16:uniqueId val="{00000007-3F88-4844-BCBC-4925A85394B8}"/>
            </c:ext>
          </c:extLst>
        </c:ser>
        <c:ser>
          <c:idx val="2"/>
          <c:order val="2"/>
          <c:tx>
            <c:strRef>
              <c:f>'패키징 매출_#1'!$B$19</c:f>
              <c:strCache>
                <c:ptCount val="1"/>
                <c:pt idx="0">
                  <c:v>MCP</c:v>
                </c:pt>
              </c:strCache>
            </c:strRef>
          </c:tx>
          <c:spPr>
            <a:solidFill>
              <a:srgbClr val="B3B6C9"/>
            </a:solidFill>
            <a:ln>
              <a:noFill/>
            </a:ln>
            <a:effectLst/>
          </c:spPr>
          <c:invertIfNegative val="0"/>
          <c:dLbls>
            <c:dLbl>
              <c:idx val="0"/>
              <c:tx>
                <c:rich>
                  <a:bodyPr/>
                  <a:lstStyle/>
                  <a:p>
                    <a:r>
                      <a:rPr lang="en-US" altLang="ko-KR" dirty="0">
                        <a:ea typeface="KoPubWorld돋움체 Medium" panose="00000600000000000000" pitchFamily="2" charset="-127"/>
                      </a:rPr>
                      <a:t>22.4%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3F88-4844-BCBC-4925A85394B8}"/>
                </c:ext>
              </c:extLst>
            </c:dLbl>
            <c:dLbl>
              <c:idx val="1"/>
              <c:tx>
                <c:rich>
                  <a:bodyPr/>
                  <a:lstStyle/>
                  <a:p>
                    <a:r>
                      <a:rPr lang="en-US" altLang="ko-KR" dirty="0">
                        <a:ea typeface="KoPubWorld돋움체 Medium" panose="00000600000000000000" pitchFamily="2" charset="-127"/>
                      </a:rPr>
                      <a:t>15.6%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3F88-4844-BCBC-4925A85394B8}"/>
                </c:ext>
              </c:extLst>
            </c:dLbl>
            <c:dLbl>
              <c:idx val="2"/>
              <c:tx>
                <c:rich>
                  <a:bodyPr/>
                  <a:lstStyle/>
                  <a:p>
                    <a:r>
                      <a:rPr lang="en-US" altLang="ko-KR" dirty="0">
                        <a:ea typeface="KoPubWorld돋움체 Medium" panose="00000600000000000000" pitchFamily="2" charset="-127"/>
                      </a:rPr>
                      <a:t>13.4%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3F88-4844-BCBC-4925A85394B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매출_#1'!$D$5:$F$5</c:f>
              <c:strCache>
                <c:ptCount val="3"/>
                <c:pt idx="0">
                  <c:v>2018년</c:v>
                </c:pt>
                <c:pt idx="1">
                  <c:v>2019년</c:v>
                </c:pt>
                <c:pt idx="2">
                  <c:v>2020년</c:v>
                </c:pt>
              </c:strCache>
            </c:strRef>
          </c:cat>
          <c:val>
            <c:numRef>
              <c:f>'패키징 매출_#1'!$D$19:$F$19</c:f>
              <c:numCache>
                <c:formatCode>0.00%</c:formatCode>
                <c:ptCount val="3"/>
                <c:pt idx="0">
                  <c:v>0.33097138324321751</c:v>
                </c:pt>
                <c:pt idx="1">
                  <c:v>0.19781564213137681</c:v>
                </c:pt>
                <c:pt idx="2">
                  <c:v>0.17566625891765919</c:v>
                </c:pt>
              </c:numCache>
            </c:numRef>
          </c:val>
          <c:extLst>
            <c:ext xmlns:c16="http://schemas.microsoft.com/office/drawing/2014/chart" uri="{C3380CC4-5D6E-409C-BE32-E72D297353CC}">
              <c16:uniqueId val="{0000000B-3F88-4844-BCBC-4925A85394B8}"/>
            </c:ext>
          </c:extLst>
        </c:ser>
        <c:ser>
          <c:idx val="3"/>
          <c:order val="3"/>
          <c:tx>
            <c:strRef>
              <c:f>'패키징 매출_#1'!$B$20</c:f>
              <c:strCache>
                <c:ptCount val="1"/>
                <c:pt idx="0">
                  <c:v>기타(FD, FU, Others)</c:v>
                </c:pt>
              </c:strCache>
            </c:strRef>
          </c:tx>
          <c:spPr>
            <a:solidFill>
              <a:srgbClr val="D0AD6B"/>
            </a:solidFill>
            <a:ln>
              <a:noFill/>
            </a:ln>
            <a:effectLst/>
          </c:spPr>
          <c:invertIfNegative val="0"/>
          <c:dLbls>
            <c:dLbl>
              <c:idx val="0"/>
              <c:tx>
                <c:rich>
                  <a:bodyPr/>
                  <a:lstStyle/>
                  <a:p>
                    <a:r>
                      <a:rPr lang="en-US" altLang="ko-KR" dirty="0">
                        <a:ea typeface="KoPubWorld돋움체 Medium" panose="00000600000000000000" pitchFamily="2" charset="-127"/>
                      </a:rPr>
                      <a:t>39.0%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3F88-4844-BCBC-4925A85394B8}"/>
                </c:ext>
              </c:extLst>
            </c:dLbl>
            <c:dLbl>
              <c:idx val="1"/>
              <c:tx>
                <c:rich>
                  <a:bodyPr/>
                  <a:lstStyle/>
                  <a:p>
                    <a:r>
                      <a:rPr lang="en-US" altLang="ko-KR" dirty="0">
                        <a:ea typeface="KoPubWorld돋움체 Medium" panose="00000600000000000000" pitchFamily="2" charset="-127"/>
                      </a:rPr>
                      <a:t>15.9%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3F88-4844-BCBC-4925A85394B8}"/>
                </c:ext>
              </c:extLst>
            </c:dLbl>
            <c:dLbl>
              <c:idx val="2"/>
              <c:tx>
                <c:rich>
                  <a:bodyPr/>
                  <a:lstStyle/>
                  <a:p>
                    <a:r>
                      <a:rPr lang="en-US" altLang="ko-KR" dirty="0">
                        <a:ea typeface="KoPubWorld돋움체 Medium" panose="00000600000000000000" pitchFamily="2" charset="-127"/>
                      </a:rPr>
                      <a:t>10.8%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3F88-4844-BCBC-4925A85394B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'패키징 매출_#1'!$D$20:$F$20</c:f>
              <c:numCache>
                <c:formatCode>0.00%</c:formatCode>
                <c:ptCount val="3"/>
                <c:pt idx="0">
                  <c:v>0.28956606775614507</c:v>
                </c:pt>
                <c:pt idx="1">
                  <c:v>0.12169704650190283</c:v>
                </c:pt>
                <c:pt idx="2">
                  <c:v>7.5465453686180239E-2</c:v>
                </c:pt>
              </c:numCache>
            </c:numRef>
          </c:val>
          <c:extLst>
            <c:ext xmlns:c16="http://schemas.microsoft.com/office/drawing/2014/chart" uri="{C3380CC4-5D6E-409C-BE32-E72D297353CC}">
              <c16:uniqueId val="{0000000F-3F88-4844-BCBC-4925A85394B8}"/>
            </c:ext>
          </c:extLst>
        </c:ser>
        <c:dLbls>
          <c:dLblPos val="ctr"/>
          <c:showLegendKey val="0"/>
          <c:showVal val="1"/>
          <c:showCatName val="0"/>
          <c:showSerName val="0"/>
          <c:showPercent val="0"/>
          <c:showBubbleSize val="0"/>
        </c:dLbls>
        <c:gapWidth val="70"/>
        <c:overlap val="100"/>
        <c:axId val="-1492692096"/>
        <c:axId val="-1492695904"/>
      </c:barChart>
      <c:catAx>
        <c:axId val="-1492692096"/>
        <c:scaling>
          <c:orientation val="minMax"/>
        </c:scaling>
        <c:delete val="0"/>
        <c:axPos val="b"/>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crossAx val="-1492695904"/>
        <c:crosses val="autoZero"/>
        <c:auto val="1"/>
        <c:lblAlgn val="ctr"/>
        <c:lblOffset val="100"/>
        <c:noMultiLvlLbl val="0"/>
      </c:catAx>
      <c:valAx>
        <c:axId val="-1492695904"/>
        <c:scaling>
          <c:orientation val="minMax"/>
          <c:max val="1"/>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r>
                  <a:rPr lang="ko-KR" altLang="en-US" sz="800" baseline="0" dirty="0">
                    <a:latin typeface="Arial" panose="020B0604020202020204" pitchFamily="34" charset="0"/>
                    <a:ea typeface="KoPubWorld돋움체 Medium" panose="00000600000000000000" pitchFamily="2" charset="-127"/>
                  </a:rPr>
                  <a:t>백만원</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title>
        <c:numFmt formatCode="0.00%"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crossAx val="-1492692096"/>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ko-K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069197799202006"/>
          <c:y val="7.7688886318414321E-2"/>
          <c:w val="0.71235919482915244"/>
          <c:h val="0.68960092270150453"/>
        </c:manualLayout>
      </c:layout>
      <c:barChart>
        <c:barDir val="col"/>
        <c:grouping val="stacked"/>
        <c:varyColors val="0"/>
        <c:ser>
          <c:idx val="0"/>
          <c:order val="0"/>
          <c:tx>
            <c:strRef>
              <c:f>패키징_제품별!$B$3</c:f>
              <c:strCache>
                <c:ptCount val="1"/>
                <c:pt idx="0">
                  <c:v>공헌이익</c:v>
                </c:pt>
              </c:strCache>
            </c:strRef>
          </c:tx>
          <c:spPr>
            <a:solidFill>
              <a:srgbClr val="48315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패키징_제품별!$C$2:$E$2</c:f>
              <c:numCache>
                <c:formatCode>General</c:formatCode>
                <c:ptCount val="3"/>
                <c:pt idx="0">
                  <c:v>2018</c:v>
                </c:pt>
                <c:pt idx="1">
                  <c:v>2019</c:v>
                </c:pt>
                <c:pt idx="2">
                  <c:v>2020</c:v>
                </c:pt>
              </c:numCache>
            </c:numRef>
          </c:cat>
          <c:val>
            <c:numRef>
              <c:f>패키징_제품별!$C$3:$E$3</c:f>
              <c:numCache>
                <c:formatCode>_(* #,##0_);_(* \(#,##0\);_(* "-"_);_(@_)</c:formatCode>
                <c:ptCount val="3"/>
                <c:pt idx="0">
                  <c:v>19172</c:v>
                </c:pt>
                <c:pt idx="1">
                  <c:v>34998</c:v>
                </c:pt>
                <c:pt idx="2">
                  <c:v>37642</c:v>
                </c:pt>
              </c:numCache>
            </c:numRef>
          </c:val>
          <c:extLst>
            <c:ext xmlns:c16="http://schemas.microsoft.com/office/drawing/2014/chart" uri="{C3380CC4-5D6E-409C-BE32-E72D297353CC}">
              <c16:uniqueId val="{00000000-BE2A-47CC-855A-11D6DBB88E0E}"/>
            </c:ext>
          </c:extLst>
        </c:ser>
        <c:ser>
          <c:idx val="1"/>
          <c:order val="1"/>
          <c:tx>
            <c:strRef>
              <c:f>패키징_제품별!$B$4</c:f>
              <c:strCache>
                <c:ptCount val="1"/>
                <c:pt idx="0">
                  <c:v>감가상각비</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패키징_제품별!$C$2:$E$2</c:f>
              <c:numCache>
                <c:formatCode>General</c:formatCode>
                <c:ptCount val="3"/>
                <c:pt idx="0">
                  <c:v>2018</c:v>
                </c:pt>
                <c:pt idx="1">
                  <c:v>2019</c:v>
                </c:pt>
                <c:pt idx="2">
                  <c:v>2020</c:v>
                </c:pt>
              </c:numCache>
            </c:numRef>
          </c:cat>
          <c:val>
            <c:numRef>
              <c:f>패키징_제품별!$C$4:$E$4</c:f>
              <c:numCache>
                <c:formatCode>#,##0_);\(#,##0\)</c:formatCode>
                <c:ptCount val="3"/>
                <c:pt idx="0">
                  <c:v>-16740</c:v>
                </c:pt>
                <c:pt idx="1">
                  <c:v>-27169</c:v>
                </c:pt>
                <c:pt idx="2">
                  <c:v>-36783</c:v>
                </c:pt>
              </c:numCache>
            </c:numRef>
          </c:val>
          <c:extLst>
            <c:ext xmlns:c16="http://schemas.microsoft.com/office/drawing/2014/chart" uri="{C3380CC4-5D6E-409C-BE32-E72D297353CC}">
              <c16:uniqueId val="{00000001-BE2A-47CC-855A-11D6DBB88E0E}"/>
            </c:ext>
          </c:extLst>
        </c:ser>
        <c:dLbls>
          <c:showLegendKey val="0"/>
          <c:showVal val="1"/>
          <c:showCatName val="0"/>
          <c:showSerName val="0"/>
          <c:showPercent val="0"/>
          <c:showBubbleSize val="0"/>
        </c:dLbls>
        <c:gapWidth val="150"/>
        <c:overlap val="100"/>
        <c:axId val="-1492685024"/>
        <c:axId val="-1492686656"/>
      </c:barChart>
      <c:lineChart>
        <c:grouping val="standard"/>
        <c:varyColors val="0"/>
        <c:ser>
          <c:idx val="2"/>
          <c:order val="2"/>
          <c:tx>
            <c:strRef>
              <c:f>패키징_제품별!$B$5</c:f>
              <c:strCache>
                <c:ptCount val="1"/>
                <c:pt idx="0">
                  <c:v>공헌이익률</c:v>
                </c:pt>
              </c:strCache>
            </c:strRef>
          </c:tx>
          <c:spPr>
            <a:ln w="28575" cap="rnd">
              <a:solidFill>
                <a:srgbClr val="483159"/>
              </a:solidFill>
              <a:round/>
            </a:ln>
            <a:effectLst/>
          </c:spPr>
          <c:marker>
            <c:symbol val="circle"/>
            <c:size val="5"/>
            <c:spPr>
              <a:solidFill>
                <a:srgbClr val="483159"/>
              </a:solidFill>
              <a:ln w="9525">
                <a:solidFill>
                  <a:srgbClr val="483159"/>
                </a:solidFill>
              </a:ln>
              <a:effectLst/>
            </c:spPr>
          </c:marker>
          <c:dLbls>
            <c:dLbl>
              <c:idx val="0"/>
              <c:layout>
                <c:manualLayout>
                  <c:x val="-2.4888318298727757E-2"/>
                  <c:y val="-7.0626260289467571E-2"/>
                </c:manualLayout>
              </c:layout>
              <c:tx>
                <c:rich>
                  <a:bodyPr/>
                  <a:lstStyle/>
                  <a:p>
                    <a:fld id="{F4DA024F-2C3A-4B8C-8753-10447949CC4C}"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BE2A-47CC-855A-11D6DBB88E0E}"/>
                </c:ext>
              </c:extLst>
            </c:dLbl>
            <c:dLbl>
              <c:idx val="1"/>
              <c:layout>
                <c:manualLayout>
                  <c:x val="0"/>
                  <c:y val="-7.611786911118798E-2"/>
                </c:manualLayout>
              </c:layout>
              <c:tx>
                <c:rich>
                  <a:bodyPr/>
                  <a:lstStyle/>
                  <a:p>
                    <a:fld id="{45918F59-14C2-4E61-A223-964B757022C4}"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BE2A-47CC-855A-11D6DBB88E0E}"/>
                </c:ext>
              </c:extLst>
            </c:dLbl>
            <c:dLbl>
              <c:idx val="2"/>
              <c:layout>
                <c:manualLayout>
                  <c:x val="-2.7653686998587411E-3"/>
                  <c:y val="-3.5313130144733779E-2"/>
                </c:manualLayout>
              </c:layout>
              <c:tx>
                <c:rich>
                  <a:bodyPr/>
                  <a:lstStyle/>
                  <a:p>
                    <a:fld id="{DA148CBE-F36B-43D8-8C78-843952749ED8}"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BE2A-47CC-855A-11D6DBB88E0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패키징_제품별!$C$2:$E$2</c:f>
              <c:numCache>
                <c:formatCode>General</c:formatCode>
                <c:ptCount val="3"/>
                <c:pt idx="0">
                  <c:v>2018</c:v>
                </c:pt>
                <c:pt idx="1">
                  <c:v>2019</c:v>
                </c:pt>
                <c:pt idx="2">
                  <c:v>2020</c:v>
                </c:pt>
              </c:numCache>
            </c:numRef>
          </c:cat>
          <c:val>
            <c:numRef>
              <c:f>패키징_제품별!$C$5:$E$5</c:f>
              <c:numCache>
                <c:formatCode>0.0%</c:formatCode>
                <c:ptCount val="3"/>
                <c:pt idx="0">
                  <c:v>0.41</c:v>
                </c:pt>
                <c:pt idx="1">
                  <c:v>0.46500000000000002</c:v>
                </c:pt>
                <c:pt idx="2">
                  <c:v>0.44600000000000001</c:v>
                </c:pt>
              </c:numCache>
            </c:numRef>
          </c:val>
          <c:smooth val="0"/>
          <c:extLst>
            <c:ext xmlns:c16="http://schemas.microsoft.com/office/drawing/2014/chart" uri="{C3380CC4-5D6E-409C-BE32-E72D297353CC}">
              <c16:uniqueId val="{00000002-BE2A-47CC-855A-11D6DBB88E0E}"/>
            </c:ext>
          </c:extLst>
        </c:ser>
        <c:dLbls>
          <c:showLegendKey val="0"/>
          <c:showVal val="1"/>
          <c:showCatName val="0"/>
          <c:showSerName val="0"/>
          <c:showPercent val="0"/>
          <c:showBubbleSize val="0"/>
        </c:dLbls>
        <c:marker val="1"/>
        <c:smooth val="0"/>
        <c:axId val="-1492693728"/>
        <c:axId val="-1492686112"/>
      </c:lineChart>
      <c:catAx>
        <c:axId val="-1492685024"/>
        <c:scaling>
          <c:orientation val="minMax"/>
        </c:scaling>
        <c:delete val="1"/>
        <c:axPos val="b"/>
        <c:numFmt formatCode="General" sourceLinked="1"/>
        <c:majorTickMark val="none"/>
        <c:minorTickMark val="none"/>
        <c:tickLblPos val="nextTo"/>
        <c:crossAx val="-1492686656"/>
        <c:crosses val="autoZero"/>
        <c:auto val="1"/>
        <c:lblAlgn val="ctr"/>
        <c:lblOffset val="100"/>
        <c:noMultiLvlLbl val="0"/>
      </c:catAx>
      <c:valAx>
        <c:axId val="-1492686656"/>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crossAx val="-1492685024"/>
        <c:crosses val="autoZero"/>
        <c:crossBetween val="between"/>
      </c:valAx>
      <c:valAx>
        <c:axId val="-1492686112"/>
        <c:scaling>
          <c:orientation val="minMax"/>
          <c:min val="0"/>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crossAx val="-1492693728"/>
        <c:crosses val="max"/>
        <c:crossBetween val="between"/>
      </c:valAx>
      <c:catAx>
        <c:axId val="-1492693728"/>
        <c:scaling>
          <c:orientation val="minMax"/>
        </c:scaling>
        <c:delete val="1"/>
        <c:axPos val="b"/>
        <c:numFmt formatCode="General" sourceLinked="1"/>
        <c:majorTickMark val="out"/>
        <c:minorTickMark val="none"/>
        <c:tickLblPos val="nextTo"/>
        <c:crossAx val="-149268611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900" b="1" i="0" u="none" strike="noStrike" kern="1200" spc="0" baseline="0">
                <a:solidFill>
                  <a:srgbClr val="483159"/>
                </a:solidFill>
                <a:latin typeface="+mn-lt"/>
                <a:ea typeface="+mn-ea"/>
                <a:cs typeface="+mn-cs"/>
              </a:defRPr>
            </a:pPr>
            <a:r>
              <a:rPr lang="ko-KR" altLang="en-US" sz="900" b="1" dirty="0">
                <a:solidFill>
                  <a:srgbClr val="483159"/>
                </a:solidFill>
                <a:ea typeface="KoPubWorld돋움체 Medium" panose="00000600000000000000" pitchFamily="2" charset="-127"/>
              </a:rPr>
              <a:t>거래처별 패키징 매출</a:t>
            </a:r>
          </a:p>
        </c:rich>
      </c:tx>
      <c:layout>
        <c:manualLayout>
          <c:xMode val="edge"/>
          <c:yMode val="edge"/>
          <c:x val="2.7680446194225692E-2"/>
          <c:y val="2.7777777777777776E-2"/>
        </c:manualLayout>
      </c:layout>
      <c:overlay val="0"/>
      <c:spPr>
        <a:noFill/>
        <a:ln>
          <a:noFill/>
        </a:ln>
        <a:effectLst/>
      </c:spPr>
      <c:txPr>
        <a:bodyPr rot="0" spcFirstLastPara="1" vertOverflow="ellipsis" vert="horz" wrap="square" anchor="ctr" anchorCtr="1"/>
        <a:lstStyle/>
        <a:p>
          <a:pPr algn="l">
            <a:defRPr sz="900" b="1" i="0" u="none" strike="noStrike" kern="1200" spc="0" baseline="0">
              <a:solidFill>
                <a:srgbClr val="483159"/>
              </a:solidFill>
              <a:latin typeface="+mn-lt"/>
              <a:ea typeface="+mn-ea"/>
              <a:cs typeface="+mn-cs"/>
            </a:defRPr>
          </a:pPr>
          <a:endParaRPr lang="ko-KR"/>
        </a:p>
      </c:txPr>
    </c:title>
    <c:autoTitleDeleted val="0"/>
    <c:plotArea>
      <c:layout>
        <c:manualLayout>
          <c:layoutTarget val="inner"/>
          <c:xMode val="edge"/>
          <c:yMode val="edge"/>
          <c:x val="0.19640164162493043"/>
          <c:y val="0.21716155842457227"/>
          <c:w val="0.77120640882953073"/>
          <c:h val="0.55032402663380153"/>
        </c:manualLayout>
      </c:layout>
      <c:barChart>
        <c:barDir val="col"/>
        <c:grouping val="stacked"/>
        <c:varyColors val="0"/>
        <c:ser>
          <c:idx val="0"/>
          <c:order val="0"/>
          <c:tx>
            <c:strRef>
              <c:f>'패키징 매출_#2'!$B$8</c:f>
              <c:strCache>
                <c:ptCount val="1"/>
                <c:pt idx="0">
                  <c:v>SKH</c:v>
                </c:pt>
              </c:strCache>
            </c:strRef>
          </c:tx>
          <c:spPr>
            <a:solidFill>
              <a:srgbClr val="48315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매출_#2'!$D$5:$F$5</c:f>
              <c:strCache>
                <c:ptCount val="3"/>
                <c:pt idx="0">
                  <c:v>2018년</c:v>
                </c:pt>
                <c:pt idx="1">
                  <c:v>2019년</c:v>
                </c:pt>
                <c:pt idx="2">
                  <c:v>2020년</c:v>
                </c:pt>
              </c:strCache>
            </c:strRef>
          </c:cat>
          <c:val>
            <c:numRef>
              <c:f>'패키징 매출_#2'!$D$8:$F$8</c:f>
              <c:numCache>
                <c:formatCode>_(* #,##0_);_(* \(#,##0\);_(* "-"_);_(@_)</c:formatCode>
                <c:ptCount val="3"/>
                <c:pt idx="0">
                  <c:v>27645.336601000003</c:v>
                </c:pt>
                <c:pt idx="1">
                  <c:v>55269.862673999996</c:v>
                </c:pt>
                <c:pt idx="2">
                  <c:v>64359.258714000003</c:v>
                </c:pt>
              </c:numCache>
            </c:numRef>
          </c:val>
          <c:extLst>
            <c:ext xmlns:c16="http://schemas.microsoft.com/office/drawing/2014/chart" uri="{C3380CC4-5D6E-409C-BE32-E72D297353CC}">
              <c16:uniqueId val="{00000000-CE0B-47D1-B43F-3FA270B50DA7}"/>
            </c:ext>
          </c:extLst>
        </c:ser>
        <c:ser>
          <c:idx val="1"/>
          <c:order val="1"/>
          <c:tx>
            <c:strRef>
              <c:f>'패키징 매출_#2'!$B$9</c:f>
              <c:strCache>
                <c:ptCount val="1"/>
                <c:pt idx="0">
                  <c:v>Non-SKH</c:v>
                </c:pt>
              </c:strCache>
            </c:strRef>
          </c:tx>
          <c:spPr>
            <a:solidFill>
              <a:srgbClr val="D6CDCC"/>
            </a:solidFill>
            <a:ln>
              <a:noFill/>
            </a:ln>
            <a:effectLst/>
          </c:spPr>
          <c:invertIfNegative val="0"/>
          <c:dLbls>
            <c:dLbl>
              <c:idx val="0"/>
              <c:tx>
                <c:rich>
                  <a:bodyPr/>
                  <a:lstStyle/>
                  <a:p>
                    <a:r>
                      <a:rPr lang="en-US" altLang="ko-KR" dirty="0">
                        <a:ea typeface="KoPubWorld돋움체 Medium" panose="00000600000000000000" pitchFamily="2" charset="-127"/>
                      </a:rPr>
                      <a:t>19,862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E0B-47D1-B43F-3FA270B50DA7}"/>
                </c:ext>
              </c:extLst>
            </c:dLbl>
            <c:dLbl>
              <c:idx val="1"/>
              <c:tx>
                <c:rich>
                  <a:bodyPr/>
                  <a:lstStyle/>
                  <a:p>
                    <a:r>
                      <a:rPr lang="en-US" altLang="ko-KR" dirty="0">
                        <a:ea typeface="KoPubWorld돋움체 Medium" panose="00000600000000000000" pitchFamily="2" charset="-127"/>
                      </a:rPr>
                      <a:t>20,549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E0B-47D1-B43F-3FA270B50DA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매출_#2'!$D$5:$F$5</c:f>
              <c:strCache>
                <c:ptCount val="3"/>
                <c:pt idx="0">
                  <c:v>2018년</c:v>
                </c:pt>
                <c:pt idx="1">
                  <c:v>2019년</c:v>
                </c:pt>
                <c:pt idx="2">
                  <c:v>2020년</c:v>
                </c:pt>
              </c:strCache>
            </c:strRef>
          </c:cat>
          <c:val>
            <c:numRef>
              <c:f>'패키징 매출_#2'!$D$9:$F$9</c:f>
              <c:numCache>
                <c:formatCode>_(* #,##0_);_(* \(#,##0\);_(* "-"_);_(@_)</c:formatCode>
                <c:ptCount val="3"/>
                <c:pt idx="0">
                  <c:v>19959.235859640001</c:v>
                </c:pt>
                <c:pt idx="1">
                  <c:v>20581.496199000001</c:v>
                </c:pt>
                <c:pt idx="2">
                  <c:v>21151.739547999998</c:v>
                </c:pt>
              </c:numCache>
            </c:numRef>
          </c:val>
          <c:extLst>
            <c:ext xmlns:c16="http://schemas.microsoft.com/office/drawing/2014/chart" uri="{C3380CC4-5D6E-409C-BE32-E72D297353CC}">
              <c16:uniqueId val="{00000003-CE0B-47D1-B43F-3FA270B50DA7}"/>
            </c:ext>
          </c:extLst>
        </c:ser>
        <c:dLbls>
          <c:dLblPos val="ctr"/>
          <c:showLegendKey val="0"/>
          <c:showVal val="1"/>
          <c:showCatName val="0"/>
          <c:showSerName val="0"/>
          <c:showPercent val="0"/>
          <c:showBubbleSize val="0"/>
        </c:dLbls>
        <c:gapWidth val="70"/>
        <c:overlap val="100"/>
        <c:axId val="-1492691008"/>
        <c:axId val="-1492689920"/>
      </c:barChart>
      <c:catAx>
        <c:axId val="-1492691008"/>
        <c:scaling>
          <c:orientation val="minMax"/>
        </c:scaling>
        <c:delete val="0"/>
        <c:axPos val="b"/>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800" b="0" i="0" u="none" strike="noStrike" kern="1200" baseline="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crossAx val="-1492689920"/>
        <c:crosses val="autoZero"/>
        <c:auto val="1"/>
        <c:lblAlgn val="ctr"/>
        <c:lblOffset val="100"/>
        <c:noMultiLvlLbl val="0"/>
      </c:catAx>
      <c:valAx>
        <c:axId val="-1492689920"/>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j-ea"/>
                    <a:ea typeface="+mj-ea"/>
                    <a:cs typeface="+mn-cs"/>
                  </a:defRPr>
                </a:pPr>
                <a:r>
                  <a:rPr lang="ko-KR" altLang="en-US" sz="800" dirty="0">
                    <a:latin typeface="KoPubWorld돋움체 Medium" panose="00000600000000000000" pitchFamily="2" charset="-127"/>
                    <a:ea typeface="KoPubWorld돋움체 Medium" panose="00000600000000000000" pitchFamily="2" charset="-127"/>
                  </a:rPr>
                  <a:t>백만원</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j-ea"/>
                  <a:ea typeface="+mj-ea"/>
                  <a:cs typeface="+mn-cs"/>
                </a:defRPr>
              </a:pPr>
              <a:endParaRPr lang="ko-KR"/>
            </a:p>
          </c:txPr>
        </c:title>
        <c:numFmt formatCode="_(* #,##0_);_(* \(#,##0\);_(* &quot;-&quot;_);_(@_)"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800" b="0" i="0" u="none" strike="noStrike" kern="1200" baseline="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crossAx val="-1492691008"/>
        <c:crosses val="autoZero"/>
        <c:crossBetween val="between"/>
        <c:majorUnit val="20000"/>
      </c:valAx>
      <c:spPr>
        <a:noFill/>
        <a:ln>
          <a:noFill/>
        </a:ln>
        <a:effectLst/>
      </c:spPr>
    </c:plotArea>
    <c:legend>
      <c:legendPos val="b"/>
      <c:layout>
        <c:manualLayout>
          <c:xMode val="edge"/>
          <c:yMode val="edge"/>
          <c:x val="0.43424550176219617"/>
          <c:y val="0.88887451655668626"/>
          <c:w val="0.2551873492858468"/>
          <c:h val="0.11112548344331373"/>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ko-K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900" b="1" i="0" u="none" strike="noStrike" kern="1200" spc="0" baseline="0">
                <a:solidFill>
                  <a:srgbClr val="483159"/>
                </a:solidFill>
                <a:latin typeface="+mn-lt"/>
                <a:ea typeface="+mn-ea"/>
                <a:cs typeface="+mn-cs"/>
              </a:defRPr>
            </a:pPr>
            <a:r>
              <a:rPr lang="ko-KR" altLang="en-US" sz="900" b="1" dirty="0">
                <a:solidFill>
                  <a:srgbClr val="483159"/>
                </a:solidFill>
                <a:ea typeface="KoPubWorld돋움체 Medium" panose="00000600000000000000" pitchFamily="2" charset="-127"/>
              </a:rPr>
              <a:t>거래처별 패키징 매출비중</a:t>
            </a:r>
          </a:p>
        </c:rich>
      </c:tx>
      <c:layout>
        <c:manualLayout>
          <c:xMode val="edge"/>
          <c:yMode val="edge"/>
          <c:x val="2.7680446194225692E-2"/>
          <c:y val="2.7777777777777776E-2"/>
        </c:manualLayout>
      </c:layout>
      <c:overlay val="0"/>
      <c:spPr>
        <a:noFill/>
        <a:ln>
          <a:noFill/>
        </a:ln>
        <a:effectLst/>
      </c:spPr>
      <c:txPr>
        <a:bodyPr rot="0" spcFirstLastPara="1" vertOverflow="ellipsis" vert="horz" wrap="square" anchor="ctr" anchorCtr="1"/>
        <a:lstStyle/>
        <a:p>
          <a:pPr algn="l">
            <a:defRPr sz="900" b="1" i="0" u="none" strike="noStrike" kern="1200" spc="0" baseline="0">
              <a:solidFill>
                <a:srgbClr val="483159"/>
              </a:solidFill>
              <a:latin typeface="+mn-lt"/>
              <a:ea typeface="+mn-ea"/>
              <a:cs typeface="+mn-cs"/>
            </a:defRPr>
          </a:pPr>
          <a:endParaRPr lang="ko-KR"/>
        </a:p>
      </c:txPr>
    </c:title>
    <c:autoTitleDeleted val="0"/>
    <c:plotArea>
      <c:layout>
        <c:manualLayout>
          <c:layoutTarget val="inner"/>
          <c:xMode val="edge"/>
          <c:yMode val="edge"/>
          <c:x val="0.19071809497310332"/>
          <c:y val="0.23897786232679724"/>
          <c:w val="0.77688995548135786"/>
          <c:h val="0.49170822827176924"/>
        </c:manualLayout>
      </c:layout>
      <c:barChart>
        <c:barDir val="col"/>
        <c:grouping val="stacked"/>
        <c:varyColors val="0"/>
        <c:ser>
          <c:idx val="0"/>
          <c:order val="0"/>
          <c:tx>
            <c:strRef>
              <c:f>'패키징 매출_#2'!$B$18</c:f>
              <c:strCache>
                <c:ptCount val="1"/>
                <c:pt idx="0">
                  <c:v>SKH</c:v>
                </c:pt>
              </c:strCache>
            </c:strRef>
          </c:tx>
          <c:spPr>
            <a:solidFill>
              <a:srgbClr val="483159"/>
            </a:solidFill>
            <a:ln>
              <a:noFill/>
            </a:ln>
            <a:effectLst/>
          </c:spPr>
          <c:invertIfNegative val="0"/>
          <c:dLbls>
            <c:dLbl>
              <c:idx val="0"/>
              <c:tx>
                <c:rich>
                  <a:bodyPr/>
                  <a:lstStyle/>
                  <a:p>
                    <a:r>
                      <a:rPr lang="en-US" altLang="ko-KR" dirty="0">
                        <a:ea typeface="KoPubWorld돋움체 Medium" panose="00000600000000000000" pitchFamily="2" charset="-127"/>
                      </a:rPr>
                      <a:t>58.2%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37F-4596-B005-FCAA3CF681F8}"/>
                </c:ext>
              </c:extLst>
            </c:dLbl>
            <c:dLbl>
              <c:idx val="1"/>
              <c:tx>
                <c:rich>
                  <a:bodyPr/>
                  <a:lstStyle/>
                  <a:p>
                    <a:r>
                      <a:rPr lang="en-US" altLang="ko-KR" dirty="0">
                        <a:ea typeface="KoPubWorld돋움체 Medium" panose="00000600000000000000" pitchFamily="2" charset="-127"/>
                      </a:rPr>
                      <a:t>72.9%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37F-4596-B005-FCAA3CF681F8}"/>
                </c:ext>
              </c:extLst>
            </c:dLbl>
            <c:dLbl>
              <c:idx val="2"/>
              <c:tx>
                <c:rich>
                  <a:bodyPr/>
                  <a:lstStyle/>
                  <a:p>
                    <a:r>
                      <a:rPr lang="en-US" altLang="ko-KR" dirty="0">
                        <a:ea typeface="KoPubWorld돋움체 Medium" panose="00000600000000000000" pitchFamily="2" charset="-127"/>
                      </a:rPr>
                      <a:t>75.3%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37F-4596-B005-FCAA3CF681F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매출_#2'!$D$5:$F$5</c:f>
              <c:strCache>
                <c:ptCount val="3"/>
                <c:pt idx="0">
                  <c:v>2018년</c:v>
                </c:pt>
                <c:pt idx="1">
                  <c:v>2019년</c:v>
                </c:pt>
                <c:pt idx="2">
                  <c:v>2020년</c:v>
                </c:pt>
              </c:strCache>
            </c:strRef>
          </c:cat>
          <c:val>
            <c:numRef>
              <c:f>'패키징 매출_#2'!$D$18:$F$18</c:f>
              <c:numCache>
                <c:formatCode>0.00%</c:formatCode>
                <c:ptCount val="3"/>
                <c:pt idx="0">
                  <c:v>0.58072859752826222</c:v>
                </c:pt>
                <c:pt idx="1">
                  <c:v>0.72866015184434396</c:v>
                </c:pt>
                <c:pt idx="2">
                  <c:v>0.75264305202948889</c:v>
                </c:pt>
              </c:numCache>
            </c:numRef>
          </c:val>
          <c:extLst>
            <c:ext xmlns:c16="http://schemas.microsoft.com/office/drawing/2014/chart" uri="{C3380CC4-5D6E-409C-BE32-E72D297353CC}">
              <c16:uniqueId val="{00000003-237F-4596-B005-FCAA3CF681F8}"/>
            </c:ext>
          </c:extLst>
        </c:ser>
        <c:ser>
          <c:idx val="1"/>
          <c:order val="1"/>
          <c:tx>
            <c:strRef>
              <c:f>'패키징 매출_#2'!$B$19</c:f>
              <c:strCache>
                <c:ptCount val="1"/>
                <c:pt idx="0">
                  <c:v>Non-SKH</c:v>
                </c:pt>
              </c:strCache>
            </c:strRef>
          </c:tx>
          <c:spPr>
            <a:solidFill>
              <a:srgbClr val="D6CDCC"/>
            </a:solidFill>
            <a:ln>
              <a:noFill/>
            </a:ln>
            <a:effectLst/>
          </c:spPr>
          <c:invertIfNegative val="0"/>
          <c:dLbls>
            <c:dLbl>
              <c:idx val="0"/>
              <c:tx>
                <c:rich>
                  <a:bodyPr/>
                  <a:lstStyle/>
                  <a:p>
                    <a:r>
                      <a:rPr lang="en-US" altLang="ko-KR" dirty="0">
                        <a:ea typeface="KoPubWorld돋움체 Medium" panose="00000600000000000000" pitchFamily="2" charset="-127"/>
                      </a:rPr>
                      <a:t>41.8%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37F-4596-B005-FCAA3CF681F8}"/>
                </c:ext>
              </c:extLst>
            </c:dLbl>
            <c:dLbl>
              <c:idx val="1"/>
              <c:tx>
                <c:rich>
                  <a:bodyPr/>
                  <a:lstStyle/>
                  <a:p>
                    <a:r>
                      <a:rPr lang="en-US" altLang="ko-KR" dirty="0">
                        <a:ea typeface="KoPubWorld돋움체 Medium" panose="00000600000000000000" pitchFamily="2" charset="-127"/>
                      </a:rPr>
                      <a:t>27.1%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237F-4596-B005-FCAA3CF681F8}"/>
                </c:ext>
              </c:extLst>
            </c:dLbl>
            <c:dLbl>
              <c:idx val="2"/>
              <c:tx>
                <c:rich>
                  <a:bodyPr/>
                  <a:lstStyle/>
                  <a:p>
                    <a:r>
                      <a:rPr lang="en-US" altLang="ko-KR" dirty="0">
                        <a:ea typeface="KoPubWorld돋움체 Medium" panose="00000600000000000000" pitchFamily="2" charset="-127"/>
                      </a:rPr>
                      <a:t>24.7%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237F-4596-B005-FCAA3CF681F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매출_#2'!$D$5:$F$5</c:f>
              <c:strCache>
                <c:ptCount val="3"/>
                <c:pt idx="0">
                  <c:v>2018년</c:v>
                </c:pt>
                <c:pt idx="1">
                  <c:v>2019년</c:v>
                </c:pt>
                <c:pt idx="2">
                  <c:v>2020년</c:v>
                </c:pt>
              </c:strCache>
            </c:strRef>
          </c:cat>
          <c:val>
            <c:numRef>
              <c:f>'패키징 매출_#2'!$D$19:$F$19</c:f>
              <c:numCache>
                <c:formatCode>0.00%</c:formatCode>
                <c:ptCount val="3"/>
                <c:pt idx="0">
                  <c:v>0.41927140247173783</c:v>
                </c:pt>
                <c:pt idx="1">
                  <c:v>0.27133984815565615</c:v>
                </c:pt>
                <c:pt idx="2">
                  <c:v>0.24735694797051105</c:v>
                </c:pt>
              </c:numCache>
            </c:numRef>
          </c:val>
          <c:extLst>
            <c:ext xmlns:c16="http://schemas.microsoft.com/office/drawing/2014/chart" uri="{C3380CC4-5D6E-409C-BE32-E72D297353CC}">
              <c16:uniqueId val="{00000007-237F-4596-B005-FCAA3CF681F8}"/>
            </c:ext>
          </c:extLst>
        </c:ser>
        <c:dLbls>
          <c:dLblPos val="ctr"/>
          <c:showLegendKey val="0"/>
          <c:showVal val="1"/>
          <c:showCatName val="0"/>
          <c:showSerName val="0"/>
          <c:showPercent val="0"/>
          <c:showBubbleSize val="0"/>
        </c:dLbls>
        <c:gapWidth val="70"/>
        <c:overlap val="100"/>
        <c:axId val="-1492695360"/>
        <c:axId val="-1492692640"/>
      </c:barChart>
      <c:catAx>
        <c:axId val="-1492695360"/>
        <c:scaling>
          <c:orientation val="minMax"/>
        </c:scaling>
        <c:delete val="0"/>
        <c:axPos val="b"/>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800" b="0" i="0" u="none" strike="noStrike" kern="1200" baseline="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crossAx val="-1492692640"/>
        <c:crosses val="autoZero"/>
        <c:auto val="1"/>
        <c:lblAlgn val="ctr"/>
        <c:lblOffset val="100"/>
        <c:noMultiLvlLbl val="0"/>
      </c:catAx>
      <c:valAx>
        <c:axId val="-1492692640"/>
        <c:scaling>
          <c:orientation val="minMax"/>
          <c:max val="1"/>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pPr>
                <a:r>
                  <a:rPr lang="ko-KR" altLang="en-US" sz="800" dirty="0">
                    <a:latin typeface="KoPubWorld돋움체 Medium" panose="00000600000000000000" pitchFamily="2" charset="-127"/>
                    <a:ea typeface="KoPubWorld돋움체 Medium" panose="00000600000000000000" pitchFamily="2" charset="-127"/>
                  </a:rPr>
                  <a:t>백만원</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pPr>
              <a:endParaRPr lang="ko-KR"/>
            </a:p>
          </c:txPr>
        </c:title>
        <c:numFmt formatCode="0.0%" sourceLinked="0"/>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800" b="0" i="0" u="none" strike="noStrike" kern="1200" baseline="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crossAx val="-1492695360"/>
        <c:crosses val="autoZero"/>
        <c:crossBetween val="between"/>
        <c:majorUnit val="0.2"/>
      </c:valAx>
      <c:spPr>
        <a:noFill/>
        <a:ln>
          <a:noFill/>
        </a:ln>
        <a:effectLst/>
      </c:spPr>
    </c:plotArea>
    <c:legend>
      <c:legendPos val="b"/>
      <c:layout>
        <c:manualLayout>
          <c:xMode val="edge"/>
          <c:yMode val="edge"/>
          <c:x val="0.41004335930254127"/>
          <c:y val="0.89470913050035317"/>
          <c:w val="0.30948084770914491"/>
          <c:h val="0.10529086949964678"/>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ko-K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900" b="1" i="0" u="none" strike="noStrike" kern="1200" spc="0" baseline="0">
                <a:solidFill>
                  <a:srgbClr val="483159"/>
                </a:solidFill>
                <a:latin typeface="KoPub돋움체 Medium" panose="02020603020101020101" pitchFamily="18" charset="-127"/>
                <a:ea typeface="KoPub돋움체 Medium" panose="02020603020101020101" pitchFamily="18" charset="-127"/>
                <a:cs typeface="+mn-cs"/>
              </a:defRPr>
            </a:pPr>
            <a:r>
              <a:rPr lang="ko-KR" altLang="en-US" sz="900" b="1" baseline="0">
                <a:solidFill>
                  <a:srgbClr val="483159"/>
                </a:solidFill>
                <a:latin typeface="KoPubWorld돋움체 Medium" panose="00000600000000000000" pitchFamily="2" charset="-127"/>
                <a:ea typeface="KoPubWorld돋움체 Medium" panose="00000600000000000000" pitchFamily="2" charset="-127"/>
              </a:rPr>
              <a:t>공정별 테스트 </a:t>
            </a:r>
            <a:r>
              <a:rPr lang="ko-KR" altLang="en-US" sz="900" b="1" baseline="0" dirty="0">
                <a:solidFill>
                  <a:srgbClr val="483159"/>
                </a:solidFill>
                <a:latin typeface="KoPubWorld돋움체 Medium" panose="00000600000000000000" pitchFamily="2" charset="-127"/>
                <a:ea typeface="KoPubWorld돋움체 Medium" panose="00000600000000000000" pitchFamily="2" charset="-127"/>
              </a:rPr>
              <a:t>매출</a:t>
            </a:r>
          </a:p>
        </c:rich>
      </c:tx>
      <c:layout>
        <c:manualLayout>
          <c:xMode val="edge"/>
          <c:yMode val="edge"/>
          <c:x val="1.1778890743832323E-3"/>
          <c:y val="1.5837018984866263E-2"/>
        </c:manualLayout>
      </c:layout>
      <c:overlay val="0"/>
      <c:spPr>
        <a:noFill/>
        <a:ln>
          <a:noFill/>
        </a:ln>
        <a:effectLst/>
      </c:spPr>
      <c:txPr>
        <a:bodyPr rot="0" spcFirstLastPara="1" vertOverflow="ellipsis" vert="horz" wrap="square" anchor="ctr" anchorCtr="1"/>
        <a:lstStyle/>
        <a:p>
          <a:pPr algn="l">
            <a:defRPr sz="900" b="1" i="0" u="none" strike="noStrike" kern="1200" spc="0" baseline="0">
              <a:solidFill>
                <a:srgbClr val="483159"/>
              </a:solidFill>
              <a:latin typeface="KoPub돋움체 Medium" panose="02020603020101020101" pitchFamily="18" charset="-127"/>
              <a:ea typeface="KoPub돋움체 Medium" panose="02020603020101020101" pitchFamily="18" charset="-127"/>
              <a:cs typeface="+mn-cs"/>
            </a:defRPr>
          </a:pPr>
          <a:endParaRPr lang="ko-KR"/>
        </a:p>
      </c:txPr>
    </c:title>
    <c:autoTitleDeleted val="0"/>
    <c:plotArea>
      <c:layout>
        <c:manualLayout>
          <c:layoutTarget val="inner"/>
          <c:xMode val="edge"/>
          <c:yMode val="edge"/>
          <c:x val="0.18446067519940643"/>
          <c:y val="0.17937461408599503"/>
          <c:w val="0.78314737525505473"/>
          <c:h val="0.57953614347562499"/>
        </c:manualLayout>
      </c:layout>
      <c:barChart>
        <c:barDir val="col"/>
        <c:grouping val="stacked"/>
        <c:varyColors val="0"/>
        <c:ser>
          <c:idx val="0"/>
          <c:order val="0"/>
          <c:tx>
            <c:strRef>
              <c:f>'테스트 매출_#1'!$B$8</c:f>
              <c:strCache>
                <c:ptCount val="1"/>
                <c:pt idx="0">
                  <c:v>TDBI</c:v>
                </c:pt>
              </c:strCache>
            </c:strRef>
          </c:tx>
          <c:spPr>
            <a:solidFill>
              <a:srgbClr val="48315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KoPub돋움체 Medium" panose="02020603020101020101" pitchFamily="18" charset="-127"/>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매출_#1'!$D$5:$F$5</c:f>
              <c:strCache>
                <c:ptCount val="3"/>
                <c:pt idx="0">
                  <c:v>2018년</c:v>
                </c:pt>
                <c:pt idx="1">
                  <c:v>2019년</c:v>
                </c:pt>
                <c:pt idx="2">
                  <c:v>2020년</c:v>
                </c:pt>
              </c:strCache>
            </c:strRef>
          </c:cat>
          <c:val>
            <c:numRef>
              <c:f>'테스트 매출_#1'!$D$8:$F$8</c:f>
              <c:numCache>
                <c:formatCode>_(* #,##0_);_(* \(#,##0\);_(* "-"_);_(@_)</c:formatCode>
                <c:ptCount val="3"/>
                <c:pt idx="0">
                  <c:v>7047.7430079999995</c:v>
                </c:pt>
                <c:pt idx="1">
                  <c:v>11121.988270999998</c:v>
                </c:pt>
                <c:pt idx="2">
                  <c:v>11985.207620000001</c:v>
                </c:pt>
              </c:numCache>
            </c:numRef>
          </c:val>
          <c:extLst>
            <c:ext xmlns:c16="http://schemas.microsoft.com/office/drawing/2014/chart" uri="{C3380CC4-5D6E-409C-BE32-E72D297353CC}">
              <c16:uniqueId val="{00000000-4BC6-4DD2-A35D-89AAB48339A5}"/>
            </c:ext>
          </c:extLst>
        </c:ser>
        <c:ser>
          <c:idx val="1"/>
          <c:order val="1"/>
          <c:tx>
            <c:strRef>
              <c:f>'테스트 매출_#1'!$B$11</c:f>
              <c:strCache>
                <c:ptCount val="1"/>
                <c:pt idx="0">
                  <c:v>DDR4</c:v>
                </c:pt>
              </c:strCache>
            </c:strRef>
          </c:tx>
          <c:spPr>
            <a:solidFill>
              <a:srgbClr val="D6CDC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483159"/>
                    </a:solidFill>
                    <a:latin typeface="KoPub돋움체 Medium" panose="02020603020101020101" pitchFamily="18" charset="-127"/>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'패키징 매출_#1'!$D$5:$F$5</c:f>
              <c:strCache>
                <c:ptCount val="3"/>
                <c:pt idx="0">
                  <c:v>2018년</c:v>
                </c:pt>
                <c:pt idx="1">
                  <c:v>2019년</c:v>
                </c:pt>
                <c:pt idx="2">
                  <c:v>2020년</c:v>
                </c:pt>
              </c:strCache>
            </c:strRef>
          </c:cat>
          <c:val>
            <c:numRef>
              <c:f>'테스트 매출_#1'!$D$11:$F$11</c:f>
              <c:numCache>
                <c:formatCode>_(* #,##0_);_(* \(#,##0\);_(* "-"_);_(@_)</c:formatCode>
                <c:ptCount val="3"/>
                <c:pt idx="0">
                  <c:v>3287.1269799999995</c:v>
                </c:pt>
                <c:pt idx="1">
                  <c:v>3350.2791720000005</c:v>
                </c:pt>
                <c:pt idx="2">
                  <c:v>3309.3709179999996</c:v>
                </c:pt>
              </c:numCache>
            </c:numRef>
          </c:val>
          <c:extLst>
            <c:ext xmlns:c16="http://schemas.microsoft.com/office/drawing/2014/chart" uri="{C3380CC4-5D6E-409C-BE32-E72D297353CC}">
              <c16:uniqueId val="{00000001-4BC6-4DD2-A35D-89AAB48339A5}"/>
            </c:ext>
          </c:extLst>
        </c:ser>
        <c:ser>
          <c:idx val="3"/>
          <c:order val="2"/>
          <c:tx>
            <c:strRef>
              <c:f>'테스트 매출_#1'!$B$10</c:f>
              <c:strCache>
                <c:ptCount val="1"/>
                <c:pt idx="0">
                  <c:v>DDR3</c:v>
                </c:pt>
              </c:strCache>
            </c:strRef>
          </c:tx>
          <c:spPr>
            <a:solidFill>
              <a:srgbClr val="B3B6C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483159"/>
                    </a:solidFill>
                    <a:latin typeface="KoPub돋움체 Medium" panose="02020603020101020101" pitchFamily="18" charset="-127"/>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'테스트 매출_#1'!$D$10:$F$10</c:f>
              <c:numCache>
                <c:formatCode>_(* #,##0_);_(* \(#,##0\);_(* "-"_);_(@_)</c:formatCode>
                <c:ptCount val="3"/>
                <c:pt idx="0">
                  <c:v>950.31864500000017</c:v>
                </c:pt>
                <c:pt idx="1">
                  <c:v>1004.4696709999999</c:v>
                </c:pt>
                <c:pt idx="2">
                  <c:v>937.35326500000008</c:v>
                </c:pt>
              </c:numCache>
            </c:numRef>
          </c:val>
          <c:extLst>
            <c:ext xmlns:c16="http://schemas.microsoft.com/office/drawing/2014/chart" uri="{C3380CC4-5D6E-409C-BE32-E72D297353CC}">
              <c16:uniqueId val="{00000002-4BC6-4DD2-A35D-89AAB48339A5}"/>
            </c:ext>
          </c:extLst>
        </c:ser>
        <c:ser>
          <c:idx val="4"/>
          <c:order val="3"/>
          <c:tx>
            <c:strRef>
              <c:f>'테스트 매출_#1'!$B$12</c:f>
              <c:strCache>
                <c:ptCount val="1"/>
                <c:pt idx="0">
                  <c:v>기타</c:v>
                </c:pt>
              </c:strCache>
            </c:strRef>
          </c:tx>
          <c:spPr>
            <a:solidFill>
              <a:srgbClr val="D0AD6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483159"/>
                    </a:solidFill>
                    <a:latin typeface="KoPub돋움체 Medium" panose="02020603020101020101" pitchFamily="18" charset="-127"/>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'테스트 매출_#1'!$D$12:$F$12</c:f>
              <c:numCache>
                <c:formatCode>_(* #,##0_);_(* \(#,##0\);_(* "-"_);_(@_)</c:formatCode>
                <c:ptCount val="3"/>
                <c:pt idx="0">
                  <c:v>6371.5162642484001</c:v>
                </c:pt>
                <c:pt idx="1">
                  <c:v>5937.6048969999993</c:v>
                </c:pt>
                <c:pt idx="2">
                  <c:v>7345.436357999999</c:v>
                </c:pt>
              </c:numCache>
            </c:numRef>
          </c:val>
          <c:extLst>
            <c:ext xmlns:c16="http://schemas.microsoft.com/office/drawing/2014/chart" uri="{C3380CC4-5D6E-409C-BE32-E72D297353CC}">
              <c16:uniqueId val="{00000003-4BC6-4DD2-A35D-89AAB48339A5}"/>
            </c:ext>
          </c:extLst>
        </c:ser>
        <c:dLbls>
          <c:dLblPos val="ctr"/>
          <c:showLegendKey val="0"/>
          <c:showVal val="1"/>
          <c:showCatName val="0"/>
          <c:showSerName val="0"/>
          <c:showPercent val="0"/>
          <c:showBubbleSize val="0"/>
        </c:dLbls>
        <c:gapWidth val="70"/>
        <c:overlap val="100"/>
        <c:axId val="-1492683936"/>
        <c:axId val="-1492688832"/>
      </c:barChart>
      <c:catAx>
        <c:axId val="-1492683936"/>
        <c:scaling>
          <c:orientation val="minMax"/>
        </c:scaling>
        <c:delete val="0"/>
        <c:axPos val="b"/>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800" b="0" i="0" u="none" strike="noStrike" kern="1200" baseline="0">
                <a:solidFill>
                  <a:schemeClr val="tx1"/>
                </a:solidFill>
                <a:latin typeface="KoPub돋움체 Medium" panose="02020603020101020101" pitchFamily="18" charset="-127"/>
                <a:ea typeface="KoPub돋움체 Medium" panose="02020603020101020101" pitchFamily="18" charset="-127"/>
                <a:cs typeface="+mn-cs"/>
              </a:defRPr>
            </a:pPr>
            <a:endParaRPr lang="ko-KR"/>
          </a:p>
        </c:txPr>
        <c:crossAx val="-1492688832"/>
        <c:crosses val="autoZero"/>
        <c:auto val="1"/>
        <c:lblAlgn val="ctr"/>
        <c:lblOffset val="100"/>
        <c:noMultiLvlLbl val="0"/>
      </c:catAx>
      <c:valAx>
        <c:axId val="-1492688832"/>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r>
                  <a:rPr lang="ko-KR" altLang="en-US" sz="800" baseline="0" dirty="0">
                    <a:latin typeface="KoPubWorld돋움체 Medium" panose="00000600000000000000" pitchFamily="2" charset="-127"/>
                    <a:ea typeface="KoPubWorld돋움체 Medium" panose="00000600000000000000" pitchFamily="2" charset="-127"/>
                  </a:rPr>
                  <a:t>백만원</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title>
        <c:numFmt formatCode="_(* #,##0_);_(* \(#,##0\);_(* &quot;-&quot;_);_(@_)"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1492683936"/>
        <c:crosses val="autoZero"/>
        <c:crossBetween val="between"/>
      </c:valAx>
      <c:spPr>
        <a:noFill/>
        <a:ln>
          <a:noFill/>
        </a:ln>
        <a:effectLst/>
      </c:spPr>
    </c:plotArea>
    <c:legend>
      <c:legendPos val="b"/>
      <c:layout>
        <c:manualLayout>
          <c:xMode val="edge"/>
          <c:yMode val="edge"/>
          <c:x val="0.32128037469857168"/>
          <c:y val="0.87277655945419119"/>
          <c:w val="0.36332869597477274"/>
          <c:h val="8.080531189083821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ko-K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900" b="1" i="0" u="none" strike="noStrike" kern="1200" spc="0" baseline="0">
                <a:solidFill>
                  <a:srgbClr val="483159"/>
                </a:solidFill>
                <a:latin typeface="KoPub돋움체 Medium" panose="02020603020101020101" pitchFamily="18" charset="-127"/>
                <a:ea typeface="KoPub돋움체 Medium" panose="02020603020101020101" pitchFamily="18" charset="-127"/>
                <a:cs typeface="+mn-cs"/>
              </a:defRPr>
            </a:pPr>
            <a:r>
              <a:rPr lang="ko-KR" altLang="en-US" sz="900" b="1" baseline="0" dirty="0">
                <a:solidFill>
                  <a:srgbClr val="483159"/>
                </a:solidFill>
                <a:latin typeface="KoPubWorld돋움체 Medium" panose="00000600000000000000" pitchFamily="2" charset="-127"/>
                <a:ea typeface="KoPubWorld돋움체 Medium" panose="00000600000000000000" pitchFamily="2" charset="-127"/>
              </a:rPr>
              <a:t>거래처별 테스트 매출</a:t>
            </a:r>
          </a:p>
        </c:rich>
      </c:tx>
      <c:layout>
        <c:manualLayout>
          <c:xMode val="edge"/>
          <c:yMode val="edge"/>
          <c:x val="2.7680446194225692E-2"/>
          <c:y val="2.7777777777777776E-2"/>
        </c:manualLayout>
      </c:layout>
      <c:overlay val="0"/>
      <c:spPr>
        <a:noFill/>
        <a:ln>
          <a:noFill/>
        </a:ln>
        <a:effectLst/>
      </c:spPr>
      <c:txPr>
        <a:bodyPr rot="0" spcFirstLastPara="1" vertOverflow="ellipsis" vert="horz" wrap="square" anchor="ctr" anchorCtr="1"/>
        <a:lstStyle/>
        <a:p>
          <a:pPr algn="l">
            <a:defRPr sz="900" b="1" i="0" u="none" strike="noStrike" kern="1200" spc="0" baseline="0">
              <a:solidFill>
                <a:srgbClr val="483159"/>
              </a:solidFill>
              <a:latin typeface="KoPub돋움체 Medium" panose="02020603020101020101" pitchFamily="18" charset="-127"/>
              <a:ea typeface="KoPub돋움체 Medium" panose="02020603020101020101" pitchFamily="18" charset="-127"/>
              <a:cs typeface="+mn-cs"/>
            </a:defRPr>
          </a:pPr>
          <a:endParaRPr lang="ko-KR"/>
        </a:p>
      </c:txPr>
    </c:title>
    <c:autoTitleDeleted val="0"/>
    <c:plotArea>
      <c:layout/>
      <c:barChart>
        <c:barDir val="col"/>
        <c:grouping val="stacked"/>
        <c:varyColors val="0"/>
        <c:ser>
          <c:idx val="0"/>
          <c:order val="0"/>
          <c:tx>
            <c:strRef>
              <c:f>'테스트 매출_#2'!$B$8</c:f>
              <c:strCache>
                <c:ptCount val="1"/>
                <c:pt idx="0">
                  <c:v>SKH</c:v>
                </c:pt>
              </c:strCache>
            </c:strRef>
          </c:tx>
          <c:spPr>
            <a:solidFill>
              <a:srgbClr val="48315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KoPub돋움체 Medium" panose="02020603020101020101" pitchFamily="18" charset="-127"/>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'테스트 매출_#2'!$D$5:$F$5</c:f>
              <c:strCache>
                <c:ptCount val="3"/>
                <c:pt idx="0">
                  <c:v>2018년</c:v>
                </c:pt>
                <c:pt idx="1">
                  <c:v>2019년</c:v>
                </c:pt>
                <c:pt idx="2">
                  <c:v>2020년</c:v>
                </c:pt>
              </c:strCache>
            </c:strRef>
          </c:cat>
          <c:val>
            <c:numRef>
              <c:f>'테스트 매출_#2'!$D$8:$F$8</c:f>
              <c:numCache>
                <c:formatCode>#,##0_);\(#,##0\);\ \-\ </c:formatCode>
                <c:ptCount val="3"/>
                <c:pt idx="0">
                  <c:v>14126.530354999999</c:v>
                </c:pt>
                <c:pt idx="1">
                  <c:v>17880.390733</c:v>
                </c:pt>
                <c:pt idx="2">
                  <c:v>18610.055188000002</c:v>
                </c:pt>
              </c:numCache>
            </c:numRef>
          </c:val>
          <c:extLst>
            <c:ext xmlns:c16="http://schemas.microsoft.com/office/drawing/2014/chart" uri="{C3380CC4-5D6E-409C-BE32-E72D297353CC}">
              <c16:uniqueId val="{00000000-6A6D-44D1-9BE3-ADD174C0AC84}"/>
            </c:ext>
          </c:extLst>
        </c:ser>
        <c:ser>
          <c:idx val="1"/>
          <c:order val="1"/>
          <c:tx>
            <c:strRef>
              <c:f>'테스트 매출_#2'!$B$9</c:f>
              <c:strCache>
                <c:ptCount val="1"/>
                <c:pt idx="0">
                  <c:v>Non-SKH</c:v>
                </c:pt>
              </c:strCache>
            </c:strRef>
          </c:tx>
          <c:spPr>
            <a:solidFill>
              <a:srgbClr val="D6CDC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483159"/>
                    </a:solidFill>
                    <a:latin typeface="KoPub돋움체 Medium" panose="02020603020101020101" pitchFamily="18" charset="-127"/>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'테스트 매출_#2'!$D$5:$F$5</c:f>
              <c:strCache>
                <c:ptCount val="3"/>
                <c:pt idx="0">
                  <c:v>2018년</c:v>
                </c:pt>
                <c:pt idx="1">
                  <c:v>2019년</c:v>
                </c:pt>
                <c:pt idx="2">
                  <c:v>2020년</c:v>
                </c:pt>
              </c:strCache>
            </c:strRef>
          </c:cat>
          <c:val>
            <c:numRef>
              <c:f>'테스트 매출_#2'!$D$9:$F$9</c:f>
              <c:numCache>
                <c:formatCode>#,##0_);\(#,##0\);\ \-\ </c:formatCode>
                <c:ptCount val="3"/>
                <c:pt idx="0">
                  <c:v>3530.1745422483982</c:v>
                </c:pt>
                <c:pt idx="1">
                  <c:v>3533.9512779999968</c:v>
                </c:pt>
                <c:pt idx="2">
                  <c:v>4967.3129730000019</c:v>
                </c:pt>
              </c:numCache>
            </c:numRef>
          </c:val>
          <c:extLst>
            <c:ext xmlns:c16="http://schemas.microsoft.com/office/drawing/2014/chart" uri="{C3380CC4-5D6E-409C-BE32-E72D297353CC}">
              <c16:uniqueId val="{00000001-6A6D-44D1-9BE3-ADD174C0AC84}"/>
            </c:ext>
          </c:extLst>
        </c:ser>
        <c:dLbls>
          <c:dLblPos val="ctr"/>
          <c:showLegendKey val="0"/>
          <c:showVal val="1"/>
          <c:showCatName val="0"/>
          <c:showSerName val="0"/>
          <c:showPercent val="0"/>
          <c:showBubbleSize val="0"/>
        </c:dLbls>
        <c:gapWidth val="70"/>
        <c:overlap val="100"/>
        <c:axId val="-1492688288"/>
        <c:axId val="-1492687744"/>
      </c:barChart>
      <c:catAx>
        <c:axId val="-1492688288"/>
        <c:scaling>
          <c:orientation val="minMax"/>
        </c:scaling>
        <c:delete val="0"/>
        <c:axPos val="b"/>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800" b="0" i="0" u="none" strike="noStrike" kern="1200" baseline="0">
                <a:solidFill>
                  <a:schemeClr val="tx1"/>
                </a:solidFill>
                <a:latin typeface="KoPub돋움체 Medium" panose="02020603020101020101" pitchFamily="18" charset="-127"/>
                <a:ea typeface="KoPub돋움체 Medium" panose="02020603020101020101" pitchFamily="18" charset="-127"/>
                <a:cs typeface="+mn-cs"/>
              </a:defRPr>
            </a:pPr>
            <a:endParaRPr lang="ko-KR"/>
          </a:p>
        </c:txPr>
        <c:crossAx val="-1492687744"/>
        <c:crosses val="autoZero"/>
        <c:auto val="1"/>
        <c:lblAlgn val="ctr"/>
        <c:lblOffset val="100"/>
        <c:noMultiLvlLbl val="0"/>
      </c:catAx>
      <c:valAx>
        <c:axId val="-1492687744"/>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r>
                  <a:rPr lang="ko-KR" altLang="en-US" sz="800" baseline="0" dirty="0">
                    <a:latin typeface="KoPubWorld돋움체 Medium" panose="00000600000000000000" pitchFamily="2" charset="-127"/>
                    <a:ea typeface="KoPubWorld돋움체 Medium" panose="00000600000000000000" pitchFamily="2" charset="-127"/>
                  </a:rPr>
                  <a:t>백만원</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title>
        <c:numFmt formatCode="#,##0_);\(#,##0\);\ \-\ "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1492688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ko-K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41278348741583E-2"/>
          <c:y val="0.21192098334650963"/>
          <c:w val="0.86920062932627495"/>
          <c:h val="0.59520679785315633"/>
        </c:manualLayout>
      </c:layout>
      <c:barChart>
        <c:barDir val="col"/>
        <c:grouping val="clustered"/>
        <c:varyColors val="0"/>
        <c:ser>
          <c:idx val="0"/>
          <c:order val="0"/>
          <c:tx>
            <c:strRef>
              <c:f>'하이닉스 반도체'!$M$70</c:f>
              <c:strCache>
                <c:ptCount val="1"/>
                <c:pt idx="0">
                  <c:v>매출액</c:v>
                </c:pt>
              </c:strCache>
            </c:strRef>
          </c:tx>
          <c:spPr>
            <a:solidFill>
              <a:srgbClr val="483159"/>
            </a:solidFill>
            <a:ln w="3175">
              <a:solidFill>
                <a:srgbClr val="FFFFFF"/>
              </a:solidFill>
              <a:prstDash val="solid"/>
            </a:ln>
          </c:spPr>
          <c:invertIfNegative val="0"/>
          <c:dLbls>
            <c:dLbl>
              <c:idx val="4"/>
              <c:layout>
                <c:manualLayout>
                  <c:x val="-1.0654918677878011E-16"/>
                  <c:y val="2.1744090037654113E-2"/>
                </c:manualLayout>
              </c:layout>
              <c:tx>
                <c:rich>
                  <a:bodyPr/>
                  <a:lstStyle/>
                  <a:p>
                    <a:fld id="{6BF26D3A-DDD7-4BFC-8084-D19EAECBC8A6}"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106A-47EC-9835-835C6CECEA13}"/>
                </c:ext>
              </c:extLst>
            </c:dLbl>
            <c:numFmt formatCode="#,##0_);[Red]\(#,##0\)" sourceLinked="0"/>
            <c:spPr>
              <a:noFill/>
              <a:ln>
                <a:noFill/>
              </a:ln>
              <a:effectLst/>
            </c:spPr>
            <c:txPr>
              <a:bodyPr wrap="square" lIns="38100" tIns="19050" rIns="38100" bIns="19050" anchor="ctr">
                <a:spAutoFit/>
              </a:bodyPr>
              <a:lstStyle/>
              <a:p>
                <a:pPr>
                  <a:defRPr baseline="0">
                    <a:latin typeface="Arial" panose="020B0604020202020204" pitchFamily="34" charset="0"/>
                    <a:ea typeface="KoPub돋움체 Medium" panose="02020603020101020101" pitchFamily="18"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'하이닉스 반도체'!$N$69:$R$69</c:f>
              <c:strCache>
                <c:ptCount val="5"/>
                <c:pt idx="0">
                  <c:v>2018</c:v>
                </c:pt>
                <c:pt idx="1">
                  <c:v>2019</c:v>
                </c:pt>
                <c:pt idx="2">
                  <c:v>2020</c:v>
                </c:pt>
                <c:pt idx="3">
                  <c:v>2021F</c:v>
                </c:pt>
                <c:pt idx="4">
                  <c:v>2022F</c:v>
                </c:pt>
              </c:strCache>
            </c:strRef>
          </c:cat>
          <c:val>
            <c:numRef>
              <c:f>'하이닉스 반도체'!$N$70:$R$70</c:f>
              <c:numCache>
                <c:formatCode>General</c:formatCode>
                <c:ptCount val="5"/>
                <c:pt idx="0">
                  <c:v>40445</c:v>
                </c:pt>
                <c:pt idx="1">
                  <c:v>26991</c:v>
                </c:pt>
                <c:pt idx="2">
                  <c:v>31900</c:v>
                </c:pt>
                <c:pt idx="3">
                  <c:v>41109</c:v>
                </c:pt>
                <c:pt idx="4">
                  <c:v>53632</c:v>
                </c:pt>
              </c:numCache>
            </c:numRef>
          </c:val>
          <c:extLst>
            <c:ext xmlns:c16="http://schemas.microsoft.com/office/drawing/2014/chart" uri="{C3380CC4-5D6E-409C-BE32-E72D297353CC}">
              <c16:uniqueId val="{00000001-106A-47EC-9835-835C6CECEA13}"/>
            </c:ext>
          </c:extLst>
        </c:ser>
        <c:ser>
          <c:idx val="1"/>
          <c:order val="1"/>
          <c:tx>
            <c:strRef>
              <c:f>'하이닉스 반도체'!$M$71</c:f>
              <c:strCache>
                <c:ptCount val="1"/>
                <c:pt idx="0">
                  <c:v>영업이익</c:v>
                </c:pt>
              </c:strCache>
            </c:strRef>
          </c:tx>
          <c:spPr>
            <a:solidFill>
              <a:srgbClr val="FFC9C9"/>
            </a:solidFill>
            <a:ln w="3175">
              <a:solidFill>
                <a:srgbClr val="FFFFFF"/>
              </a:solidFill>
              <a:prstDash val="solid"/>
            </a:ln>
          </c:spPr>
          <c:invertIfNegative val="0"/>
          <c:dLbls>
            <c:dLbl>
              <c:idx val="0"/>
              <c:layout>
                <c:manualLayout>
                  <c:x val="-1.5148031942387648E-17"/>
                  <c:y val="5.03324916842401E-3"/>
                </c:manualLayout>
              </c:layout>
              <c:tx>
                <c:rich>
                  <a:bodyPr/>
                  <a:lstStyle/>
                  <a:p>
                    <a:fld id="{92F294E7-CC1B-4486-8AED-63F31D16D564}"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106A-47EC-9835-835C6CECEA13}"/>
                </c:ext>
              </c:extLst>
            </c:dLbl>
            <c:dLbl>
              <c:idx val="1"/>
              <c:layout>
                <c:manualLayout>
                  <c:x val="-6.0592127769550592E-17"/>
                  <c:y val="3.5232744178968073E-2"/>
                </c:manualLayout>
              </c:layout>
              <c:tx>
                <c:rich>
                  <a:bodyPr/>
                  <a:lstStyle/>
                  <a:p>
                    <a:fld id="{7F749FC1-A4A8-4957-9364-FFE928585A82}"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106A-47EC-9835-835C6CECEA13}"/>
                </c:ext>
              </c:extLst>
            </c:dLbl>
            <c:dLbl>
              <c:idx val="2"/>
              <c:layout>
                <c:manualLayout>
                  <c:x val="0"/>
                  <c:y val="2.5166245842120051E-2"/>
                </c:manualLayout>
              </c:layout>
              <c:tx>
                <c:rich>
                  <a:bodyPr/>
                  <a:lstStyle/>
                  <a:p>
                    <a:fld id="{3D28E212-2037-4FBA-91B9-CCC112A61C75}"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106A-47EC-9835-835C6CECEA13}"/>
                </c:ext>
              </c:extLst>
            </c:dLbl>
            <c:dLbl>
              <c:idx val="3"/>
              <c:layout>
                <c:manualLayout>
                  <c:x val="0"/>
                  <c:y val="2.013299667369595E-2"/>
                </c:manualLayout>
              </c:layout>
              <c:tx>
                <c:rich>
                  <a:bodyPr/>
                  <a:lstStyle/>
                  <a:p>
                    <a:fld id="{4E0433A6-E950-4BEE-B930-FD7647738246}"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106A-47EC-9835-835C6CECEA13}"/>
                </c:ext>
              </c:extLst>
            </c:dLbl>
            <c:dLbl>
              <c:idx val="4"/>
              <c:layout>
                <c:manualLayout>
                  <c:x val="0"/>
                  <c:y val="1.0066498336847928E-2"/>
                </c:manualLayout>
              </c:layout>
              <c:tx>
                <c:rich>
                  <a:bodyPr/>
                  <a:lstStyle/>
                  <a:p>
                    <a:fld id="{57872581-EB3B-4134-8A32-8A4A8A95DB9C}" type="VALUE">
                      <a:rPr lang="en-US" altLang="ko-KR">
                        <a:ea typeface="KoPubWorld돋움체 Medium" panose="00000600000000000000" pitchFamily="2" charset="-127"/>
                      </a:rPr>
                      <a:pPr/>
                      <a:t>[값]</a:t>
                    </a:fld>
                    <a:endParaRPr lang="ko-KR"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106A-47EC-9835-835C6CECEA13}"/>
                </c:ext>
              </c:extLst>
            </c:dLbl>
            <c:numFmt formatCode="#,##0_);[Red]\(#,##0\)" sourceLinked="0"/>
            <c:spPr>
              <a:noFill/>
              <a:ln>
                <a:noFill/>
              </a:ln>
              <a:effectLst/>
            </c:spPr>
            <c:txPr>
              <a:bodyPr wrap="square" lIns="38100" tIns="19050" rIns="38100" bIns="19050" anchor="ctr">
                <a:spAutoFit/>
              </a:bodyPr>
              <a:lstStyle/>
              <a:p>
                <a:pPr>
                  <a:defRPr baseline="0">
                    <a:latin typeface="Arial" panose="020B0604020202020204" pitchFamily="34" charset="0"/>
                    <a:ea typeface="KoPub돋움체 Medium" panose="02020603020101020101" pitchFamily="18"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'하이닉스 반도체'!$N$69:$R$69</c:f>
              <c:strCache>
                <c:ptCount val="5"/>
                <c:pt idx="0">
                  <c:v>2018</c:v>
                </c:pt>
                <c:pt idx="1">
                  <c:v>2019</c:v>
                </c:pt>
                <c:pt idx="2">
                  <c:v>2020</c:v>
                </c:pt>
                <c:pt idx="3">
                  <c:v>2021F</c:v>
                </c:pt>
                <c:pt idx="4">
                  <c:v>2022F</c:v>
                </c:pt>
              </c:strCache>
            </c:strRef>
          </c:cat>
          <c:val>
            <c:numRef>
              <c:f>'하이닉스 반도체'!$N$71:$R$71</c:f>
              <c:numCache>
                <c:formatCode>General</c:formatCode>
                <c:ptCount val="5"/>
                <c:pt idx="0">
                  <c:v>20843</c:v>
                </c:pt>
                <c:pt idx="1">
                  <c:v>2713</c:v>
                </c:pt>
                <c:pt idx="2">
                  <c:v>5013</c:v>
                </c:pt>
                <c:pt idx="3">
                  <c:v>12205</c:v>
                </c:pt>
                <c:pt idx="4">
                  <c:v>21254</c:v>
                </c:pt>
              </c:numCache>
            </c:numRef>
          </c:val>
          <c:extLst>
            <c:ext xmlns:c16="http://schemas.microsoft.com/office/drawing/2014/chart" uri="{C3380CC4-5D6E-409C-BE32-E72D297353CC}">
              <c16:uniqueId val="{00000002-106A-47EC-9835-835C6CECEA13}"/>
            </c:ext>
          </c:extLst>
        </c:ser>
        <c:dLbls>
          <c:dLblPos val="outEnd"/>
          <c:showLegendKey val="0"/>
          <c:showVal val="1"/>
          <c:showCatName val="0"/>
          <c:showSerName val="0"/>
          <c:showPercent val="0"/>
          <c:showBubbleSize val="0"/>
        </c:dLbls>
        <c:gapWidth val="40"/>
        <c:axId val="-1492696448"/>
        <c:axId val="-1492694816"/>
      </c:barChart>
      <c:lineChart>
        <c:grouping val="standard"/>
        <c:varyColors val="0"/>
        <c:ser>
          <c:idx val="2"/>
          <c:order val="2"/>
          <c:tx>
            <c:strRef>
              <c:f>'하이닉스 반도체'!$M$72</c:f>
              <c:strCache>
                <c:ptCount val="1"/>
                <c:pt idx="0">
                  <c:v>영업이익률</c:v>
                </c:pt>
              </c:strCache>
            </c:strRef>
          </c:tx>
          <c:spPr>
            <a:ln w="19050">
              <a:solidFill>
                <a:srgbClr val="F68D2E"/>
              </a:solidFill>
              <a:prstDash val="solid"/>
            </a:ln>
          </c:spPr>
          <c:marker>
            <c:symbol val="circle"/>
            <c:size val="3"/>
            <c:spPr>
              <a:solidFill>
                <a:schemeClr val="bg1"/>
              </a:solidFill>
              <a:ln w="19050">
                <a:solidFill>
                  <a:srgbClr val="F68D2E"/>
                </a:solidFill>
                <a:prstDash val="solid"/>
              </a:ln>
            </c:spPr>
          </c:marker>
          <c:dLbls>
            <c:dLbl>
              <c:idx val="0"/>
              <c:layout>
                <c:manualLayout>
                  <c:x val="-5.1428571428571428E-2"/>
                  <c:y val="-3.1818181818181815E-2"/>
                </c:manualLayout>
              </c:layout>
              <c:tx>
                <c:rich>
                  <a:bodyPr/>
                  <a:lstStyle/>
                  <a:p>
                    <a:fld id="{6CDA618A-CBB7-4A53-8366-107803BF4A3C}"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06A-47EC-9835-835C6CECEA13}"/>
                </c:ext>
              </c:extLst>
            </c:dLbl>
            <c:dLbl>
              <c:idx val="1"/>
              <c:layout>
                <c:manualLayout>
                  <c:x val="-2.3305120584064545E-2"/>
                  <c:y val="-7.0776202322349185E-2"/>
                </c:manualLayout>
              </c:layout>
              <c:tx>
                <c:rich>
                  <a:bodyPr/>
                  <a:lstStyle/>
                  <a:p>
                    <a:fld id="{46D007BC-8349-4A3B-A3F4-214852800E80}"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106A-47EC-9835-835C6CECEA13}"/>
                </c:ext>
              </c:extLst>
            </c:dLbl>
            <c:dLbl>
              <c:idx val="2"/>
              <c:layout>
                <c:manualLayout>
                  <c:x val="-1.1876367730194407E-2"/>
                  <c:y val="-0.10536582128186797"/>
                </c:manualLayout>
              </c:layout>
              <c:tx>
                <c:rich>
                  <a:bodyPr/>
                  <a:lstStyle/>
                  <a:p>
                    <a:fld id="{84674DE6-0902-4D5A-8D89-E4A23C297EBB}"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06A-47EC-9835-835C6CECEA13}"/>
                </c:ext>
              </c:extLst>
            </c:dLbl>
            <c:dLbl>
              <c:idx val="3"/>
              <c:layout>
                <c:manualLayout>
                  <c:x val="-1.6694993922066727E-2"/>
                  <c:y val="-0.1151441935412503"/>
                </c:manualLayout>
              </c:layout>
              <c:tx>
                <c:rich>
                  <a:bodyPr/>
                  <a:lstStyle/>
                  <a:p>
                    <a:fld id="{7E4867DF-9478-4AE9-A0E8-5A120CE34D5D}"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106A-47EC-9835-835C6CECEA13}"/>
                </c:ext>
              </c:extLst>
            </c:dLbl>
            <c:dLbl>
              <c:idx val="4"/>
              <c:layout>
                <c:manualLayout>
                  <c:x val="-1.6694993922066605E-2"/>
                  <c:y val="-4.2904538381551539E-2"/>
                </c:manualLayout>
              </c:layout>
              <c:tx>
                <c:rich>
                  <a:bodyPr/>
                  <a:lstStyle/>
                  <a:p>
                    <a:fld id="{1191E39C-5E0E-4BBC-80FD-4C53AA38DE2C}"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106A-47EC-9835-835C6CECEA13}"/>
                </c:ext>
              </c:extLst>
            </c:dLbl>
            <c:spPr>
              <a:noFill/>
              <a:ln>
                <a:noFill/>
              </a:ln>
              <a:effectLst/>
            </c:spPr>
            <c:txPr>
              <a:bodyPr wrap="square" lIns="38100" tIns="19050" rIns="38100" bIns="19050" anchor="ctr">
                <a:spAutoFit/>
              </a:bodyPr>
              <a:lstStyle/>
              <a:p>
                <a:pPr>
                  <a:defRPr baseline="0">
                    <a:latin typeface="Arial" panose="020B0604020202020204" pitchFamily="34" charset="0"/>
                    <a:ea typeface="KoPub돋움체 Medium" panose="02020603020101020101" pitchFamily="18" charset="-127"/>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'하이닉스 반도체'!$N$69:$R$69</c:f>
              <c:strCache>
                <c:ptCount val="5"/>
                <c:pt idx="0">
                  <c:v>2018</c:v>
                </c:pt>
                <c:pt idx="1">
                  <c:v>2019</c:v>
                </c:pt>
                <c:pt idx="2">
                  <c:v>2020</c:v>
                </c:pt>
                <c:pt idx="3">
                  <c:v>2021F</c:v>
                </c:pt>
                <c:pt idx="4">
                  <c:v>2022F</c:v>
                </c:pt>
              </c:strCache>
            </c:strRef>
          </c:cat>
          <c:val>
            <c:numRef>
              <c:f>'하이닉스 반도체'!$N$72:$R$72</c:f>
              <c:numCache>
                <c:formatCode>0.0%</c:formatCode>
                <c:ptCount val="5"/>
                <c:pt idx="0">
                  <c:v>0.51534182222771663</c:v>
                </c:pt>
                <c:pt idx="1">
                  <c:v>0.10051498647697381</c:v>
                </c:pt>
                <c:pt idx="2">
                  <c:v>0.1571473354231975</c:v>
                </c:pt>
                <c:pt idx="3">
                  <c:v>0.29689362426719212</c:v>
                </c:pt>
                <c:pt idx="4">
                  <c:v>0.39629325775656327</c:v>
                </c:pt>
              </c:numCache>
            </c:numRef>
          </c:val>
          <c:smooth val="1"/>
          <c:extLst>
            <c:ext xmlns:c16="http://schemas.microsoft.com/office/drawing/2014/chart" uri="{C3380CC4-5D6E-409C-BE32-E72D297353CC}">
              <c16:uniqueId val="{00000008-106A-47EC-9835-835C6CECEA13}"/>
            </c:ext>
          </c:extLst>
        </c:ser>
        <c:dLbls>
          <c:showLegendKey val="0"/>
          <c:showVal val="1"/>
          <c:showCatName val="0"/>
          <c:showSerName val="0"/>
          <c:showPercent val="0"/>
          <c:showBubbleSize val="0"/>
        </c:dLbls>
        <c:marker val="1"/>
        <c:smooth val="0"/>
        <c:axId val="-1448537984"/>
        <c:axId val="-1448538528"/>
      </c:lineChart>
      <c:catAx>
        <c:axId val="-149269644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baseline="0">
                <a:latin typeface="Arial" panose="020B0604020202020204" pitchFamily="34" charset="0"/>
                <a:ea typeface="KoPub돋움체 Medium" panose="02020603020101020101" pitchFamily="18" charset="-127"/>
              </a:defRPr>
            </a:pPr>
            <a:endParaRPr lang="ko-KR"/>
          </a:p>
        </c:txPr>
        <c:crossAx val="-1492694816"/>
        <c:crosses val="autoZero"/>
        <c:auto val="1"/>
        <c:lblAlgn val="ctr"/>
        <c:lblOffset val="100"/>
        <c:noMultiLvlLbl val="0"/>
      </c:catAx>
      <c:valAx>
        <c:axId val="-1492694816"/>
        <c:scaling>
          <c:orientation val="minMax"/>
        </c:scaling>
        <c:delete val="0"/>
        <c:axPos val="l"/>
        <c:numFmt formatCode="General" sourceLinked="1"/>
        <c:majorTickMark val="out"/>
        <c:minorTickMark val="none"/>
        <c:tickLblPos val="none"/>
        <c:spPr>
          <a:ln w="3175">
            <a:noFill/>
            <a:prstDash val="solid"/>
          </a:ln>
        </c:spPr>
        <c:crossAx val="-1492696448"/>
        <c:crosses val="autoZero"/>
        <c:crossBetween val="between"/>
      </c:valAx>
      <c:valAx>
        <c:axId val="-1448538528"/>
        <c:scaling>
          <c:orientation val="minMax"/>
        </c:scaling>
        <c:delete val="0"/>
        <c:axPos val="r"/>
        <c:numFmt formatCode="0.0%" sourceLinked="1"/>
        <c:majorTickMark val="out"/>
        <c:minorTickMark val="none"/>
        <c:tickLblPos val="none"/>
        <c:spPr>
          <a:ln w="3175">
            <a:noFill/>
            <a:prstDash val="solid"/>
          </a:ln>
        </c:spPr>
        <c:crossAx val="-1448537984"/>
        <c:crosses val="max"/>
        <c:crossBetween val="between"/>
      </c:valAx>
      <c:catAx>
        <c:axId val="-1448537984"/>
        <c:scaling>
          <c:orientation val="minMax"/>
        </c:scaling>
        <c:delete val="1"/>
        <c:axPos val="b"/>
        <c:numFmt formatCode="General" sourceLinked="1"/>
        <c:majorTickMark val="out"/>
        <c:minorTickMark val="none"/>
        <c:tickLblPos val="nextTo"/>
        <c:crossAx val="-1448538528"/>
        <c:crosses val="autoZero"/>
        <c:auto val="1"/>
        <c:lblAlgn val="ctr"/>
        <c:lblOffset val="100"/>
        <c:noMultiLvlLbl val="0"/>
      </c:catAx>
      <c:spPr>
        <a:noFill/>
        <a:ln w="25400">
          <a:noFill/>
        </a:ln>
      </c:spPr>
    </c:plotArea>
    <c:legend>
      <c:legendPos val="b"/>
      <c:layout>
        <c:manualLayout>
          <c:xMode val="edge"/>
          <c:yMode val="edge"/>
          <c:x val="1.0209262557093668E-2"/>
          <c:y val="6.0047058898130605E-2"/>
          <c:w val="0.57599999999999996"/>
          <c:h val="6.7479957050823186E-2"/>
        </c:manualLayout>
      </c:layout>
      <c:overlay val="0"/>
      <c:spPr>
        <a:noFill/>
        <a:ln w="25400">
          <a:noFill/>
        </a:ln>
      </c:spPr>
      <c:txPr>
        <a:bodyPr/>
        <a:lstStyle/>
        <a:p>
          <a:pPr>
            <a:defRPr baseline="0">
              <a:latin typeface="Arial" panose="020B0604020202020204" pitchFamily="34" charset="0"/>
              <a:ea typeface="KoPub돋움체 Medium" panose="02020603020101020101" pitchFamily="18"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26932942059341E-2"/>
          <c:y val="0.19513746668231996"/>
          <c:w val="0.93335950538188417"/>
          <c:h val="0.66526091058904357"/>
        </c:manualLayout>
      </c:layout>
      <c:barChart>
        <c:barDir val="col"/>
        <c:grouping val="clustered"/>
        <c:varyColors val="0"/>
        <c:ser>
          <c:idx val="0"/>
          <c:order val="0"/>
          <c:tx>
            <c:strRef>
              <c:f>'하이닉스 반도체'!$V$82</c:f>
              <c:strCache>
                <c:ptCount val="1"/>
                <c:pt idx="0">
                  <c:v>매출액</c:v>
                </c:pt>
              </c:strCache>
            </c:strRef>
          </c:tx>
          <c:spPr>
            <a:solidFill>
              <a:srgbClr val="483159"/>
            </a:solidFill>
            <a:ln w="3175">
              <a:solidFill>
                <a:srgbClr val="FFFFFF"/>
              </a:solidFill>
              <a:prstDash val="solid"/>
            </a:ln>
          </c:spPr>
          <c:invertIfNegative val="0"/>
          <c:dLbls>
            <c:dLbl>
              <c:idx val="9"/>
              <c:layout>
                <c:manualLayout>
                  <c:x val="-1.0431363611692057E-16"/>
                  <c:y val="2.6074013242313811E-2"/>
                </c:manualLayout>
              </c:layout>
              <c:tx>
                <c:rich>
                  <a:bodyPr/>
                  <a:lstStyle/>
                  <a:p>
                    <a:fld id="{044752C1-960D-47CA-B997-399C59F360A8}"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E0EF-4D51-B2DA-07F464E6088C}"/>
                </c:ext>
              </c:extLst>
            </c:dLbl>
            <c:dLbl>
              <c:idx val="10"/>
              <c:layout>
                <c:manualLayout>
                  <c:x val="-1.0431363611692057E-16"/>
                  <c:y val="2.6074013242313811E-2"/>
                </c:manualLayout>
              </c:layout>
              <c:tx>
                <c:rich>
                  <a:bodyPr/>
                  <a:lstStyle/>
                  <a:p>
                    <a:fld id="{B6BD73E6-0AC3-4EE4-BA13-7BD141201F02}"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E0EF-4D51-B2DA-07F464E6088C}"/>
                </c:ext>
              </c:extLst>
            </c:dLbl>
            <c:numFmt formatCode="#,##0_);[Red]\(#,##0\)" sourceLinked="0"/>
            <c:spPr>
              <a:noFill/>
              <a:ln>
                <a:noFill/>
              </a:ln>
              <a:effectLst/>
            </c:spPr>
            <c:txPr>
              <a:bodyPr wrap="square" lIns="38100" tIns="19050" rIns="38100" bIns="19050" anchor="ctr">
                <a:spAutoFit/>
              </a:bodyPr>
              <a:lstStyle/>
              <a:p>
                <a:pPr>
                  <a:defRPr baseline="0">
                    <a:latin typeface="Arial" panose="020B0604020202020204" pitchFamily="34" charset="0"/>
                    <a:ea typeface="KoPub돋움체 Medium" panose="02020603020101020101" pitchFamily="18" charset="-127"/>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'하이닉스 반도체'!$W$81:$AH$81</c:f>
              <c:strCache>
                <c:ptCount val="12"/>
                <c:pt idx="0">
                  <c:v>1Q20</c:v>
                </c:pt>
                <c:pt idx="1">
                  <c:v>2Q20</c:v>
                </c:pt>
                <c:pt idx="2">
                  <c:v>3Q20</c:v>
                </c:pt>
                <c:pt idx="3">
                  <c:v>4Q20F</c:v>
                </c:pt>
                <c:pt idx="4">
                  <c:v>1Q21F</c:v>
                </c:pt>
                <c:pt idx="5">
                  <c:v>2Q21F</c:v>
                </c:pt>
                <c:pt idx="6">
                  <c:v>3Q21F</c:v>
                </c:pt>
                <c:pt idx="7">
                  <c:v>4Q21F</c:v>
                </c:pt>
                <c:pt idx="8">
                  <c:v>1Q22F</c:v>
                </c:pt>
                <c:pt idx="9">
                  <c:v>2Q22F</c:v>
                </c:pt>
                <c:pt idx="10">
                  <c:v>3Q22F</c:v>
                </c:pt>
                <c:pt idx="11">
                  <c:v>4Q22F</c:v>
                </c:pt>
              </c:strCache>
            </c:strRef>
          </c:cat>
          <c:val>
            <c:numRef>
              <c:f>'하이닉스 반도체'!$W$82:$AH$82</c:f>
              <c:numCache>
                <c:formatCode>General</c:formatCode>
                <c:ptCount val="12"/>
                <c:pt idx="0">
                  <c:v>7199</c:v>
                </c:pt>
                <c:pt idx="1">
                  <c:v>8607</c:v>
                </c:pt>
                <c:pt idx="2">
                  <c:v>8129</c:v>
                </c:pt>
                <c:pt idx="3">
                  <c:v>7965</c:v>
                </c:pt>
                <c:pt idx="4">
                  <c:v>8315</c:v>
                </c:pt>
                <c:pt idx="5">
                  <c:v>9208</c:v>
                </c:pt>
                <c:pt idx="6">
                  <c:v>11016</c:v>
                </c:pt>
                <c:pt idx="7">
                  <c:v>12571</c:v>
                </c:pt>
                <c:pt idx="8">
                  <c:v>12812</c:v>
                </c:pt>
                <c:pt idx="9">
                  <c:v>13640</c:v>
                </c:pt>
                <c:pt idx="10">
                  <c:v>13930</c:v>
                </c:pt>
                <c:pt idx="11">
                  <c:v>13250</c:v>
                </c:pt>
              </c:numCache>
            </c:numRef>
          </c:val>
          <c:extLst>
            <c:ext xmlns:c16="http://schemas.microsoft.com/office/drawing/2014/chart" uri="{C3380CC4-5D6E-409C-BE32-E72D297353CC}">
              <c16:uniqueId val="{00000000-E0EF-4D51-B2DA-07F464E6088C}"/>
            </c:ext>
          </c:extLst>
        </c:ser>
        <c:ser>
          <c:idx val="1"/>
          <c:order val="1"/>
          <c:tx>
            <c:strRef>
              <c:f>'하이닉스 반도체'!$V$83</c:f>
              <c:strCache>
                <c:ptCount val="1"/>
                <c:pt idx="0">
                  <c:v>영업이익</c:v>
                </c:pt>
              </c:strCache>
            </c:strRef>
          </c:tx>
          <c:spPr>
            <a:solidFill>
              <a:srgbClr val="FFC9C9"/>
            </a:solidFill>
            <a:ln w="3175">
              <a:solidFill>
                <a:srgbClr val="FFFFFF"/>
              </a:solidFill>
              <a:prstDash val="solid"/>
            </a:ln>
          </c:spPr>
          <c:invertIfNegative val="0"/>
          <c:dLbls>
            <c:dLbl>
              <c:idx val="0"/>
              <c:layout>
                <c:manualLayout>
                  <c:x val="0"/>
                  <c:y val="4.3456688737189685E-2"/>
                </c:manualLayout>
              </c:layout>
              <c:tx>
                <c:rich>
                  <a:bodyPr/>
                  <a:lstStyle/>
                  <a:p>
                    <a:fld id="{0C3B2331-FECC-4D60-AD67-42F73A7D6533}"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E0EF-4D51-B2DA-07F464E6088C}"/>
                </c:ext>
              </c:extLst>
            </c:dLbl>
            <c:dLbl>
              <c:idx val="1"/>
              <c:layout>
                <c:manualLayout>
                  <c:x val="0"/>
                  <c:y val="6.9530701979503576E-2"/>
                </c:manualLayout>
              </c:layout>
              <c:tx>
                <c:rich>
                  <a:bodyPr/>
                  <a:lstStyle/>
                  <a:p>
                    <a:fld id="{8BB8DBB8-083A-4806-A549-0B44D2ACA360}"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2-E0EF-4D51-B2DA-07F464E6088C}"/>
                </c:ext>
              </c:extLst>
            </c:dLbl>
            <c:dLbl>
              <c:idx val="2"/>
              <c:layout>
                <c:manualLayout>
                  <c:x val="0"/>
                  <c:y val="7.8222039726941431E-2"/>
                </c:manualLayout>
              </c:layout>
              <c:tx>
                <c:rich>
                  <a:bodyPr/>
                  <a:lstStyle/>
                  <a:p>
                    <a:fld id="{748E9CEA-0D36-4945-BE80-5A89F5683A9E}"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E0EF-4D51-B2DA-07F464E6088C}"/>
                </c:ext>
              </c:extLst>
            </c:dLbl>
            <c:dLbl>
              <c:idx val="3"/>
              <c:layout>
                <c:manualLayout>
                  <c:x val="0"/>
                  <c:y val="4.3456688737189685E-2"/>
                </c:manualLayout>
              </c:layout>
              <c:tx>
                <c:rich>
                  <a:bodyPr/>
                  <a:lstStyle/>
                  <a:p>
                    <a:fld id="{19700534-E7D0-4455-8CE6-67406EC512AC}"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E0EF-4D51-B2DA-07F464E6088C}"/>
                </c:ext>
              </c:extLst>
            </c:dLbl>
            <c:dLbl>
              <c:idx val="4"/>
              <c:layout>
                <c:manualLayout>
                  <c:x val="5.2156818058460285E-17"/>
                  <c:y val="5.2148026484627547E-2"/>
                </c:manualLayout>
              </c:layout>
              <c:tx>
                <c:rich>
                  <a:bodyPr/>
                  <a:lstStyle/>
                  <a:p>
                    <a:fld id="{5D6D3C5C-9D61-4AF1-8981-C12DF4FD3791}"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4-E0EF-4D51-B2DA-07F464E6088C}"/>
                </c:ext>
              </c:extLst>
            </c:dLbl>
            <c:dLbl>
              <c:idx val="5"/>
              <c:layout>
                <c:manualLayout>
                  <c:x val="0"/>
                  <c:y val="4.3456688737189768E-2"/>
                </c:manualLayout>
              </c:layout>
              <c:tx>
                <c:rich>
                  <a:bodyPr/>
                  <a:lstStyle/>
                  <a:p>
                    <a:fld id="{90526AB1-EB01-4096-8084-DF906B912886}"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5-E0EF-4D51-B2DA-07F464E6088C}"/>
                </c:ext>
              </c:extLst>
            </c:dLbl>
            <c:dLbl>
              <c:idx val="6"/>
              <c:layout>
                <c:manualLayout>
                  <c:x val="0"/>
                  <c:y val="3.476535098975167E-2"/>
                </c:manualLayout>
              </c:layout>
              <c:tx>
                <c:rich>
                  <a:bodyPr/>
                  <a:lstStyle/>
                  <a:p>
                    <a:fld id="{F7EDA4FA-FA00-47FD-A570-44C58B9B8F38}"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6-E0EF-4D51-B2DA-07F464E6088C}"/>
                </c:ext>
              </c:extLst>
            </c:dLbl>
            <c:dLbl>
              <c:idx val="7"/>
              <c:layout>
                <c:manualLayout>
                  <c:x val="0"/>
                  <c:y val="5.2148026484627623E-2"/>
                </c:manualLayout>
              </c:layout>
              <c:tx>
                <c:rich>
                  <a:bodyPr/>
                  <a:lstStyle/>
                  <a:p>
                    <a:fld id="{1A0FAA05-C2B1-4DD2-A01D-F2AF0DCDA938}"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7-E0EF-4D51-B2DA-07F464E6088C}"/>
                </c:ext>
              </c:extLst>
            </c:dLbl>
            <c:dLbl>
              <c:idx val="8"/>
              <c:layout>
                <c:manualLayout>
                  <c:x val="0"/>
                  <c:y val="6.9530701979503493E-2"/>
                </c:manualLayout>
              </c:layout>
              <c:tx>
                <c:rich>
                  <a:bodyPr/>
                  <a:lstStyle/>
                  <a:p>
                    <a:fld id="{DF806791-BE2B-4638-8EC5-C63B01143FC3}"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8-E0EF-4D51-B2DA-07F464E6088C}"/>
                </c:ext>
              </c:extLst>
            </c:dLbl>
            <c:dLbl>
              <c:idx val="9"/>
              <c:layout>
                <c:manualLayout>
                  <c:x val="0"/>
                  <c:y val="4.3456688737189685E-2"/>
                </c:manualLayout>
              </c:layout>
              <c:tx>
                <c:rich>
                  <a:bodyPr/>
                  <a:lstStyle/>
                  <a:p>
                    <a:fld id="{7E5F7F0C-368A-4339-B54D-A414DCB2A645}"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9-E0EF-4D51-B2DA-07F464E6088C}"/>
                </c:ext>
              </c:extLst>
            </c:dLbl>
            <c:dLbl>
              <c:idx val="10"/>
              <c:layout>
                <c:manualLayout>
                  <c:x val="-1.0431363611692057E-16"/>
                  <c:y val="2.6074013242313811E-2"/>
                </c:manualLayout>
              </c:layout>
              <c:tx>
                <c:rich>
                  <a:bodyPr/>
                  <a:lstStyle/>
                  <a:p>
                    <a:fld id="{61BDAF3E-1263-4F94-B1B1-A0A9E076B835}"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A-E0EF-4D51-B2DA-07F464E6088C}"/>
                </c:ext>
              </c:extLst>
            </c:dLbl>
            <c:dLbl>
              <c:idx val="11"/>
              <c:layout>
                <c:manualLayout>
                  <c:x val="-1.0431363611692057E-16"/>
                  <c:y val="3.4765350989751746E-2"/>
                </c:manualLayout>
              </c:layout>
              <c:tx>
                <c:rich>
                  <a:bodyPr/>
                  <a:lstStyle/>
                  <a:p>
                    <a:fld id="{C5B275F3-753F-4A35-B0B5-C215E8A4C9E5}"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B-E0EF-4D51-B2DA-07F464E6088C}"/>
                </c:ext>
              </c:extLst>
            </c:dLbl>
            <c:numFmt formatCode="#,##0_);[Red]\(#,##0\)" sourceLinked="0"/>
            <c:spPr>
              <a:noFill/>
              <a:ln>
                <a:noFill/>
              </a:ln>
              <a:effectLst/>
            </c:spPr>
            <c:txPr>
              <a:bodyPr wrap="square" lIns="38100" tIns="19050" rIns="38100" bIns="19050" anchor="ctr">
                <a:spAutoFit/>
              </a:bodyPr>
              <a:lstStyle/>
              <a:p>
                <a:pPr>
                  <a:defRPr baseline="0">
                    <a:latin typeface="Arial" panose="020B0604020202020204" pitchFamily="34" charset="0"/>
                    <a:ea typeface="KoPub돋움체 Medium" panose="02020603020101020101" pitchFamily="18" charset="-127"/>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'하이닉스 반도체'!$W$81:$AH$81</c:f>
              <c:strCache>
                <c:ptCount val="12"/>
                <c:pt idx="0">
                  <c:v>1Q20</c:v>
                </c:pt>
                <c:pt idx="1">
                  <c:v>2Q20</c:v>
                </c:pt>
                <c:pt idx="2">
                  <c:v>3Q20</c:v>
                </c:pt>
                <c:pt idx="3">
                  <c:v>4Q20F</c:v>
                </c:pt>
                <c:pt idx="4">
                  <c:v>1Q21F</c:v>
                </c:pt>
                <c:pt idx="5">
                  <c:v>2Q21F</c:v>
                </c:pt>
                <c:pt idx="6">
                  <c:v>3Q21F</c:v>
                </c:pt>
                <c:pt idx="7">
                  <c:v>4Q21F</c:v>
                </c:pt>
                <c:pt idx="8">
                  <c:v>1Q22F</c:v>
                </c:pt>
                <c:pt idx="9">
                  <c:v>2Q22F</c:v>
                </c:pt>
                <c:pt idx="10">
                  <c:v>3Q22F</c:v>
                </c:pt>
                <c:pt idx="11">
                  <c:v>4Q22F</c:v>
                </c:pt>
              </c:strCache>
            </c:strRef>
          </c:cat>
          <c:val>
            <c:numRef>
              <c:f>'하이닉스 반도체'!$W$83:$AH$83</c:f>
              <c:numCache>
                <c:formatCode>General</c:formatCode>
                <c:ptCount val="12"/>
                <c:pt idx="0">
                  <c:v>800</c:v>
                </c:pt>
                <c:pt idx="1">
                  <c:v>1947</c:v>
                </c:pt>
                <c:pt idx="2">
                  <c:v>1300</c:v>
                </c:pt>
                <c:pt idx="3">
                  <c:v>966</c:v>
                </c:pt>
                <c:pt idx="4">
                  <c:v>1455</c:v>
                </c:pt>
                <c:pt idx="5">
                  <c:v>2052</c:v>
                </c:pt>
                <c:pt idx="6">
                  <c:v>3651</c:v>
                </c:pt>
                <c:pt idx="7">
                  <c:v>5046</c:v>
                </c:pt>
                <c:pt idx="8">
                  <c:v>5255</c:v>
                </c:pt>
                <c:pt idx="9">
                  <c:v>5752</c:v>
                </c:pt>
                <c:pt idx="10">
                  <c:v>5588</c:v>
                </c:pt>
                <c:pt idx="11">
                  <c:v>4659</c:v>
                </c:pt>
              </c:numCache>
            </c:numRef>
          </c:val>
          <c:extLst>
            <c:ext xmlns:c16="http://schemas.microsoft.com/office/drawing/2014/chart" uri="{C3380CC4-5D6E-409C-BE32-E72D297353CC}">
              <c16:uniqueId val="{00000001-E0EF-4D51-B2DA-07F464E6088C}"/>
            </c:ext>
          </c:extLst>
        </c:ser>
        <c:dLbls>
          <c:showLegendKey val="0"/>
          <c:showVal val="1"/>
          <c:showCatName val="0"/>
          <c:showSerName val="0"/>
          <c:showPercent val="0"/>
          <c:showBubbleSize val="0"/>
        </c:dLbls>
        <c:gapWidth val="40"/>
        <c:axId val="-1448542880"/>
        <c:axId val="-1448537440"/>
      </c:barChart>
      <c:lineChart>
        <c:grouping val="standard"/>
        <c:varyColors val="0"/>
        <c:ser>
          <c:idx val="2"/>
          <c:order val="2"/>
          <c:tx>
            <c:strRef>
              <c:f>'하이닉스 반도체'!$V$84</c:f>
              <c:strCache>
                <c:ptCount val="1"/>
                <c:pt idx="0">
                  <c:v>영업이익률</c:v>
                </c:pt>
              </c:strCache>
            </c:strRef>
          </c:tx>
          <c:spPr>
            <a:ln w="19050">
              <a:solidFill>
                <a:srgbClr val="F68D2E"/>
              </a:solidFill>
              <a:prstDash val="solid"/>
            </a:ln>
          </c:spPr>
          <c:marker>
            <c:symbol val="triangle"/>
            <c:size val="3"/>
            <c:spPr>
              <a:solidFill>
                <a:schemeClr val="bg1"/>
              </a:solidFill>
              <a:ln w="19050">
                <a:solidFill>
                  <a:srgbClr val="F68D2E"/>
                </a:solidFill>
                <a:prstDash val="solid"/>
              </a:ln>
            </c:spPr>
          </c:marker>
          <c:dLbls>
            <c:dLbl>
              <c:idx val="0"/>
              <c:layout>
                <c:manualLayout>
                  <c:x val="-8.5348506401137988E-3"/>
                  <c:y val="-5.3193321189929477E-2"/>
                </c:manualLayout>
              </c:layout>
              <c:tx>
                <c:rich>
                  <a:bodyPr/>
                  <a:lstStyle/>
                  <a:p>
                    <a:fld id="{43525374-E55A-4B3E-BEEE-9C39015B24BA}"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E0EF-4D51-B2DA-07F464E6088C}"/>
                </c:ext>
              </c:extLst>
            </c:dLbl>
            <c:dLbl>
              <c:idx val="1"/>
              <c:layout>
                <c:manualLayout>
                  <c:x val="-4.2674253200569254E-3"/>
                  <c:y val="-5.3193321189929532E-2"/>
                </c:manualLayout>
              </c:layout>
              <c:tx>
                <c:rich>
                  <a:bodyPr/>
                  <a:lstStyle/>
                  <a:p>
                    <a:fld id="{4411EA28-A464-44A9-9A26-0CEA092B4261}"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0EF-4D51-B2DA-07F464E6088C}"/>
                </c:ext>
              </c:extLst>
            </c:dLbl>
            <c:dLbl>
              <c:idx val="2"/>
              <c:layout>
                <c:manualLayout>
                  <c:x val="-7.1123755334281651E-3"/>
                  <c:y val="-4.1372583147722929E-2"/>
                </c:manualLayout>
              </c:layout>
              <c:tx>
                <c:rich>
                  <a:bodyPr/>
                  <a:lstStyle/>
                  <a:p>
                    <a:fld id="{1011D097-5E8C-4ACC-8921-16B9CB273A56}"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E0EF-4D51-B2DA-07F464E6088C}"/>
                </c:ext>
              </c:extLst>
            </c:dLbl>
            <c:dLbl>
              <c:idx val="3"/>
              <c:layout>
                <c:manualLayout>
                  <c:x val="-4.2674253200568994E-3"/>
                  <c:y val="-8.1699943540522582E-2"/>
                </c:manualLayout>
              </c:layout>
              <c:tx>
                <c:rich>
                  <a:bodyPr/>
                  <a:lstStyle/>
                  <a:p>
                    <a:fld id="{AA42D846-8A85-4B33-9C51-2AD328B4C82E}"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0EF-4D51-B2DA-07F464E6088C}"/>
                </c:ext>
              </c:extLst>
            </c:dLbl>
            <c:dLbl>
              <c:idx val="4"/>
              <c:layout>
                <c:manualLayout>
                  <c:x val="-9.9573257467994308E-3"/>
                  <c:y val="-6.5014059232135976E-2"/>
                </c:manualLayout>
              </c:layout>
              <c:tx>
                <c:rich>
                  <a:bodyPr/>
                  <a:lstStyle/>
                  <a:p>
                    <a:fld id="{FF19B01D-8E92-4BE3-B21C-72D3CF21C085}"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0EF-4D51-B2DA-07F464E6088C}"/>
                </c:ext>
              </c:extLst>
            </c:dLbl>
            <c:dLbl>
              <c:idx val="5"/>
              <c:layout>
                <c:manualLayout>
                  <c:x val="-1.4224751066856331E-3"/>
                  <c:y val="-8.6913377474379369E-2"/>
                </c:manualLayout>
              </c:layout>
              <c:tx>
                <c:rich>
                  <a:bodyPr/>
                  <a:lstStyle/>
                  <a:p>
                    <a:fld id="{FD395D14-65AC-4D9A-82EB-0A4443716C7A}"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E0EF-4D51-B2DA-07F464E6088C}"/>
                </c:ext>
              </c:extLst>
            </c:dLbl>
            <c:dLbl>
              <c:idx val="6"/>
              <c:layout>
                <c:manualLayout>
                  <c:x val="-7.1123755334281651E-3"/>
                  <c:y val="-5.4231894472103886E-2"/>
                </c:manualLayout>
              </c:layout>
              <c:tx>
                <c:rich>
                  <a:bodyPr/>
                  <a:lstStyle/>
                  <a:p>
                    <a:fld id="{D9645490-FB4D-412E-935E-70E8BFE60CD5}"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E0EF-4D51-B2DA-07F464E6088C}"/>
                </c:ext>
              </c:extLst>
            </c:dLbl>
            <c:dLbl>
              <c:idx val="7"/>
              <c:layout>
                <c:manualLayout>
                  <c:x val="-8.5348506401137988E-3"/>
                  <c:y val="-5.7013122551284066E-2"/>
                </c:manualLayout>
              </c:layout>
              <c:tx>
                <c:rich>
                  <a:bodyPr/>
                  <a:lstStyle/>
                  <a:p>
                    <a:fld id="{40821730-6D5A-4073-914D-904318C21700}"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E0EF-4D51-B2DA-07F464E6088C}"/>
                </c:ext>
              </c:extLst>
            </c:dLbl>
            <c:dLbl>
              <c:idx val="8"/>
              <c:layout>
                <c:manualLayout>
                  <c:x val="-5.6899004267426364E-3"/>
                  <c:y val="-7.7177026125340081E-2"/>
                </c:manualLayout>
              </c:layout>
              <c:tx>
                <c:rich>
                  <a:bodyPr/>
                  <a:lstStyle/>
                  <a:p>
                    <a:fld id="{952CB369-A138-4C22-AAA2-AB76BBE1B1DC}"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E0EF-4D51-B2DA-07F464E6088C}"/>
                </c:ext>
              </c:extLst>
            </c:dLbl>
            <c:dLbl>
              <c:idx val="9"/>
              <c:layout>
                <c:manualLayout>
                  <c:x val="-8.5348506401139029E-3"/>
                  <c:y val="-6.2574894352341398E-2"/>
                </c:manualLayout>
              </c:layout>
              <c:tx>
                <c:rich>
                  <a:bodyPr/>
                  <a:lstStyle/>
                  <a:p>
                    <a:fld id="{B28C4E8D-F3DA-4ADA-901F-A43205BF6674}"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E0EF-4D51-B2DA-07F464E6088C}"/>
                </c:ext>
              </c:extLst>
            </c:dLbl>
            <c:dLbl>
              <c:idx val="10"/>
              <c:layout>
                <c:manualLayout>
                  <c:x val="-5.6899004267425323E-3"/>
                  <c:y val="-5.3193321189929477E-2"/>
                </c:manualLayout>
              </c:layout>
              <c:tx>
                <c:rich>
                  <a:bodyPr/>
                  <a:lstStyle/>
                  <a:p>
                    <a:fld id="{3B1DAFCB-8823-47ED-A091-9F20860A5DCA}"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E0EF-4D51-B2DA-07F464E6088C}"/>
                </c:ext>
              </c:extLst>
            </c:dLbl>
            <c:dLbl>
              <c:idx val="11"/>
              <c:layout>
                <c:manualLayout>
                  <c:x val="-4.2674253200568994E-3"/>
                  <c:y val="-2.9551845105516377E-2"/>
                </c:manualLayout>
              </c:layout>
              <c:tx>
                <c:rich>
                  <a:bodyPr/>
                  <a:lstStyle/>
                  <a:p>
                    <a:fld id="{25CD7E18-DF98-415A-BD84-9F7E3619657E}"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E0EF-4D51-B2DA-07F464E6088C}"/>
                </c:ext>
              </c:extLst>
            </c:dLbl>
            <c:spPr>
              <a:noFill/>
              <a:ln>
                <a:noFill/>
              </a:ln>
              <a:effectLst/>
            </c:spPr>
            <c:txPr>
              <a:bodyPr wrap="square" lIns="38100" tIns="19050" rIns="38100" bIns="19050" anchor="ctr">
                <a:spAutoFit/>
              </a:bodyPr>
              <a:lstStyle/>
              <a:p>
                <a:pPr>
                  <a:defRPr baseline="0">
                    <a:latin typeface="Arial" panose="020B0604020202020204" pitchFamily="34" charset="0"/>
                    <a:ea typeface="KoPub돋움체 Medium" panose="02020603020101020101" pitchFamily="18" charset="-127"/>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'하이닉스 반도체'!$W$81:$AH$81</c:f>
              <c:strCache>
                <c:ptCount val="12"/>
                <c:pt idx="0">
                  <c:v>1Q20</c:v>
                </c:pt>
                <c:pt idx="1">
                  <c:v>2Q20</c:v>
                </c:pt>
                <c:pt idx="2">
                  <c:v>3Q20</c:v>
                </c:pt>
                <c:pt idx="3">
                  <c:v>4Q20F</c:v>
                </c:pt>
                <c:pt idx="4">
                  <c:v>1Q21F</c:v>
                </c:pt>
                <c:pt idx="5">
                  <c:v>2Q21F</c:v>
                </c:pt>
                <c:pt idx="6">
                  <c:v>3Q21F</c:v>
                </c:pt>
                <c:pt idx="7">
                  <c:v>4Q21F</c:v>
                </c:pt>
                <c:pt idx="8">
                  <c:v>1Q22F</c:v>
                </c:pt>
                <c:pt idx="9">
                  <c:v>2Q22F</c:v>
                </c:pt>
                <c:pt idx="10">
                  <c:v>3Q22F</c:v>
                </c:pt>
                <c:pt idx="11">
                  <c:v>4Q22F</c:v>
                </c:pt>
              </c:strCache>
            </c:strRef>
          </c:cat>
          <c:val>
            <c:numRef>
              <c:f>'하이닉스 반도체'!$W$84:$AH$84</c:f>
              <c:numCache>
                <c:formatCode>0.0%</c:formatCode>
                <c:ptCount val="12"/>
                <c:pt idx="0">
                  <c:v>0.11112654535352132</c:v>
                </c:pt>
                <c:pt idx="1">
                  <c:v>0.2262112234227954</c:v>
                </c:pt>
                <c:pt idx="2">
                  <c:v>0.15992126952884733</c:v>
                </c:pt>
                <c:pt idx="3">
                  <c:v>0.12128060263653484</c:v>
                </c:pt>
                <c:pt idx="4">
                  <c:v>0.17498496692723992</c:v>
                </c:pt>
                <c:pt idx="5">
                  <c:v>0.22284969591659426</c:v>
                </c:pt>
                <c:pt idx="6">
                  <c:v>0.33142701525054469</c:v>
                </c:pt>
                <c:pt idx="7">
                  <c:v>0.40140004772889987</c:v>
                </c:pt>
                <c:pt idx="8">
                  <c:v>0.41016234779893851</c:v>
                </c:pt>
                <c:pt idx="9">
                  <c:v>0.42170087976539589</c:v>
                </c:pt>
                <c:pt idx="10">
                  <c:v>0.40114860014357501</c:v>
                </c:pt>
                <c:pt idx="11">
                  <c:v>0.35162264150943395</c:v>
                </c:pt>
              </c:numCache>
            </c:numRef>
          </c:val>
          <c:smooth val="1"/>
          <c:extLst>
            <c:ext xmlns:c16="http://schemas.microsoft.com/office/drawing/2014/chart" uri="{C3380CC4-5D6E-409C-BE32-E72D297353CC}">
              <c16:uniqueId val="{0000000D-E0EF-4D51-B2DA-07F464E6088C}"/>
            </c:ext>
          </c:extLst>
        </c:ser>
        <c:dLbls>
          <c:showLegendKey val="0"/>
          <c:showVal val="1"/>
          <c:showCatName val="0"/>
          <c:showSerName val="0"/>
          <c:showPercent val="0"/>
          <c:showBubbleSize val="0"/>
        </c:dLbls>
        <c:marker val="1"/>
        <c:smooth val="0"/>
        <c:axId val="-1448541792"/>
        <c:axId val="-1448542336"/>
      </c:lineChart>
      <c:catAx>
        <c:axId val="-1448542880"/>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baseline="0">
                <a:latin typeface="Arial" panose="020B0604020202020204" pitchFamily="34" charset="0"/>
                <a:ea typeface="KoPub돋움체 Medium" panose="02020603020101020101" pitchFamily="18" charset="-127"/>
              </a:defRPr>
            </a:pPr>
            <a:endParaRPr lang="ko-KR"/>
          </a:p>
        </c:txPr>
        <c:crossAx val="-1448537440"/>
        <c:crosses val="autoZero"/>
        <c:auto val="1"/>
        <c:lblAlgn val="ctr"/>
        <c:lblOffset val="100"/>
        <c:noMultiLvlLbl val="0"/>
      </c:catAx>
      <c:valAx>
        <c:axId val="-1448537440"/>
        <c:scaling>
          <c:orientation val="minMax"/>
        </c:scaling>
        <c:delete val="0"/>
        <c:axPos val="l"/>
        <c:numFmt formatCode="General" sourceLinked="1"/>
        <c:majorTickMark val="out"/>
        <c:minorTickMark val="none"/>
        <c:tickLblPos val="none"/>
        <c:spPr>
          <a:noFill/>
          <a:ln w="3175">
            <a:noFill/>
            <a:prstDash val="solid"/>
          </a:ln>
        </c:spPr>
        <c:crossAx val="-1448542880"/>
        <c:crosses val="autoZero"/>
        <c:crossBetween val="between"/>
      </c:valAx>
      <c:valAx>
        <c:axId val="-1448542336"/>
        <c:scaling>
          <c:orientation val="minMax"/>
        </c:scaling>
        <c:delete val="0"/>
        <c:axPos val="r"/>
        <c:numFmt formatCode="0.0%" sourceLinked="1"/>
        <c:majorTickMark val="out"/>
        <c:minorTickMark val="none"/>
        <c:tickLblPos val="none"/>
        <c:spPr>
          <a:ln w="3175">
            <a:noFill/>
            <a:prstDash val="solid"/>
          </a:ln>
        </c:spPr>
        <c:crossAx val="-1448541792"/>
        <c:crosses val="max"/>
        <c:crossBetween val="between"/>
      </c:valAx>
      <c:catAx>
        <c:axId val="-1448541792"/>
        <c:scaling>
          <c:orientation val="minMax"/>
        </c:scaling>
        <c:delete val="1"/>
        <c:axPos val="b"/>
        <c:numFmt formatCode="General" sourceLinked="1"/>
        <c:majorTickMark val="out"/>
        <c:minorTickMark val="none"/>
        <c:tickLblPos val="nextTo"/>
        <c:crossAx val="-1448542336"/>
        <c:crosses val="autoZero"/>
        <c:auto val="1"/>
        <c:lblAlgn val="ctr"/>
        <c:lblOffset val="100"/>
        <c:noMultiLvlLbl val="0"/>
      </c:catAx>
      <c:spPr>
        <a:noFill/>
        <a:ln w="25400">
          <a:noFill/>
        </a:ln>
      </c:spPr>
    </c:plotArea>
    <c:legend>
      <c:legendPos val="b"/>
      <c:layout>
        <c:manualLayout>
          <c:xMode val="edge"/>
          <c:yMode val="edge"/>
          <c:x val="1.1827824509134083E-4"/>
          <c:y val="0.15836301733134872"/>
          <c:w val="0.32112061916869211"/>
          <c:h val="8.4046212111329968E-2"/>
        </c:manualLayout>
      </c:layout>
      <c:overlay val="0"/>
      <c:spPr>
        <a:noFill/>
        <a:ln w="25400">
          <a:noFill/>
        </a:ln>
      </c:spPr>
      <c:txPr>
        <a:bodyPr/>
        <a:lstStyle/>
        <a:p>
          <a:pPr>
            <a:defRPr baseline="0">
              <a:latin typeface="Arial" panose="020B0604020202020204" pitchFamily="34" charset="0"/>
              <a:ea typeface="KoPub돋움체 Medium" panose="02020603020101020101" pitchFamily="18"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224103689766905E-2"/>
          <c:y val="0.1350997416020672"/>
          <c:w val="0.85133636458659967"/>
          <c:h val="0.73000332082005848"/>
        </c:manualLayout>
      </c:layout>
      <c:barChart>
        <c:barDir val="bar"/>
        <c:grouping val="stacked"/>
        <c:varyColors val="0"/>
        <c:ser>
          <c:idx val="0"/>
          <c:order val="0"/>
          <c:tx>
            <c:strRef>
              <c:f>Result!$C$4</c:f>
              <c:strCache>
                <c:ptCount val="1"/>
                <c:pt idx="0">
                  <c:v>Low</c:v>
                </c:pt>
              </c:strCache>
            </c:strRef>
          </c:tx>
          <c:spPr>
            <a:noFill/>
            <a:ln w="3175">
              <a:noFill/>
              <a:prstDash val="solid"/>
            </a:ln>
          </c:spPr>
          <c:invertIfNegative val="0"/>
          <c:dLbls>
            <c:dLbl>
              <c:idx val="0"/>
              <c:tx>
                <c:rich>
                  <a:bodyPr/>
                  <a:lstStyle/>
                  <a:p>
                    <a:fld id="{DC27152E-B8B0-4070-9D36-CA791A509F64}" type="VALUE">
                      <a:rPr lang="en-US" altLang="ko-KR" smtClean="0"/>
                      <a:pPr/>
                      <a:t>[값]</a:t>
                    </a:fld>
                    <a:endParaRPr lang="en-US" altLang="ko-KR" dirty="0"/>
                  </a:p>
                  <a:p>
                    <a:r>
                      <a:rPr lang="en-US" altLang="ko-KR" dirty="0"/>
                      <a:t>(7.7x)</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0FA5-4E9A-B6BD-F95C1AE57555}"/>
                </c:ext>
              </c:extLst>
            </c:dLbl>
            <c:dLbl>
              <c:idx val="1"/>
              <c:layout>
                <c:manualLayout>
                  <c:x val="9.4546357269781486E-2"/>
                  <c:y val="-6.0162957016503784E-17"/>
                </c:manualLayout>
              </c:layout>
              <c:tx>
                <c:rich>
                  <a:bodyPr/>
                  <a:lstStyle/>
                  <a:p>
                    <a:fld id="{E95EF046-337F-423F-88CE-33C0B24D8485}" type="VALUE">
                      <a:rPr lang="en-US" altLang="ko-KR" smtClean="0"/>
                      <a:pPr/>
                      <a:t>[값]</a:t>
                    </a:fld>
                    <a:endParaRPr lang="en-US" altLang="ko-KR" dirty="0"/>
                  </a:p>
                  <a:p>
                    <a:r>
                      <a:rPr lang="en-US" altLang="ko-KR" dirty="0"/>
                      <a:t>(9.2x)</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0FA5-4E9A-B6BD-F95C1AE57555}"/>
                </c:ext>
              </c:extLst>
            </c:dLbl>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Result!$A$5:$A$7</c:f>
              <c:numCache>
                <c:formatCode>General</c:formatCode>
                <c:ptCount val="3"/>
              </c:numCache>
            </c:numRef>
          </c:cat>
          <c:val>
            <c:numRef>
              <c:f>Result!$C$5:$C$7</c:f>
              <c:numCache>
                <c:formatCode>_(* #,##0_);_(* \(#,##0\);_(* "-"_);_(@_)</c:formatCode>
                <c:ptCount val="3"/>
                <c:pt idx="0">
                  <c:v>99660</c:v>
                </c:pt>
                <c:pt idx="1">
                  <c:v>131130</c:v>
                </c:pt>
                <c:pt idx="2">
                  <c:v>104216.18811987879</c:v>
                </c:pt>
              </c:numCache>
            </c:numRef>
          </c:val>
          <c:extLst>
            <c:ext xmlns:c16="http://schemas.microsoft.com/office/drawing/2014/chart" uri="{C3380CC4-5D6E-409C-BE32-E72D297353CC}">
              <c16:uniqueId val="{00000000-0FA5-4E9A-B6BD-F95C1AE57555}"/>
            </c:ext>
          </c:extLst>
        </c:ser>
        <c:ser>
          <c:idx val="1"/>
          <c:order val="1"/>
          <c:tx>
            <c:strRef>
              <c:f>Result!$D$4</c:f>
              <c:strCache>
                <c:ptCount val="1"/>
              </c:strCache>
            </c:strRef>
          </c:tx>
          <c:spPr>
            <a:solidFill>
              <a:srgbClr val="00338D"/>
            </a:solidFill>
            <a:ln w="3175">
              <a:noFill/>
              <a:prstDash val="solid"/>
            </a:ln>
          </c:spPr>
          <c:invertIfNegative val="0"/>
          <c:dLbls>
            <c:delete val="1"/>
          </c:dLbls>
          <c:cat>
            <c:numRef>
              <c:f>Result!$A$5:$A$7</c:f>
              <c:numCache>
                <c:formatCode>General</c:formatCode>
                <c:ptCount val="3"/>
              </c:numCache>
            </c:numRef>
          </c:cat>
          <c:val>
            <c:numRef>
              <c:f>Result!$D$5:$D$7</c:f>
              <c:numCache>
                <c:formatCode>_(* #,##0_);_(* \(#,##0\);_(* "-"_);_(@_)</c:formatCode>
                <c:ptCount val="3"/>
                <c:pt idx="0">
                  <c:v>94127</c:v>
                </c:pt>
                <c:pt idx="1">
                  <c:v>5546</c:v>
                </c:pt>
                <c:pt idx="2">
                  <c:v>39180.556260631041</c:v>
                </c:pt>
              </c:numCache>
            </c:numRef>
          </c:val>
          <c:extLst>
            <c:ext xmlns:c16="http://schemas.microsoft.com/office/drawing/2014/chart" uri="{C3380CC4-5D6E-409C-BE32-E72D297353CC}">
              <c16:uniqueId val="{00000001-0FA5-4E9A-B6BD-F95C1AE57555}"/>
            </c:ext>
          </c:extLst>
        </c:ser>
        <c:ser>
          <c:idx val="2"/>
          <c:order val="2"/>
          <c:tx>
            <c:strRef>
              <c:f>Result!$E$4</c:f>
              <c:strCache>
                <c:ptCount val="1"/>
                <c:pt idx="0">
                  <c:v>High</c:v>
                </c:pt>
              </c:strCache>
            </c:strRef>
          </c:tx>
          <c:spPr>
            <a:noFill/>
            <a:ln w="3175">
              <a:noFill/>
              <a:prstDash val="solid"/>
            </a:ln>
          </c:spPr>
          <c:invertIfNegative val="0"/>
          <c:dLbls>
            <c:dLbl>
              <c:idx val="0"/>
              <c:tx>
                <c:rich>
                  <a:bodyPr/>
                  <a:lstStyle/>
                  <a:p>
                    <a:fld id="{A073F4D2-569C-4810-A3B6-E2E6FEA8A12E}" type="VALUE">
                      <a:rPr lang="en-US" altLang="ko-KR" smtClean="0"/>
                      <a:pPr/>
                      <a:t>[값]</a:t>
                    </a:fld>
                    <a:r>
                      <a:rPr lang="en-US" altLang="ko-KR"/>
                      <a:t>(12.3x)</a:t>
                    </a:r>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0FA5-4E9A-B6BD-F95C1AE57555}"/>
                </c:ext>
              </c:extLst>
            </c:dLbl>
            <c:dLbl>
              <c:idx val="1"/>
              <c:tx>
                <c:rich>
                  <a:bodyPr/>
                  <a:lstStyle/>
                  <a:p>
                    <a:fld id="{E7AEC934-B814-4F77-BB1F-46DE7F70F82E}" type="VALUE">
                      <a:rPr lang="en-US" altLang="ko-KR" smtClean="0"/>
                      <a:pPr/>
                      <a:t>[값]</a:t>
                    </a:fld>
                    <a:endParaRPr lang="en-US" altLang="ko-KR" dirty="0"/>
                  </a:p>
                  <a:p>
                    <a:r>
                      <a:rPr lang="en-US" altLang="ko-KR" dirty="0"/>
                      <a:t>(9.5x)</a:t>
                    </a:r>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0FA5-4E9A-B6BD-F95C1AE57555}"/>
                </c:ext>
              </c:extLst>
            </c:dLbl>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Result!$A$5:$A$7</c:f>
              <c:numCache>
                <c:formatCode>General</c:formatCode>
                <c:ptCount val="3"/>
              </c:numCache>
            </c:numRef>
          </c:cat>
          <c:val>
            <c:numRef>
              <c:f>Result!$E$5:$E$7</c:f>
              <c:numCache>
                <c:formatCode>_(* #,##0_);_(* \(#,##0\);_(* "-"_);_(@_)</c:formatCode>
                <c:ptCount val="3"/>
                <c:pt idx="0">
                  <c:v>193787</c:v>
                </c:pt>
                <c:pt idx="1">
                  <c:v>136676</c:v>
                </c:pt>
                <c:pt idx="2">
                  <c:v>143396.74438050983</c:v>
                </c:pt>
              </c:numCache>
            </c:numRef>
          </c:val>
          <c:extLst>
            <c:ext xmlns:c16="http://schemas.microsoft.com/office/drawing/2014/chart" uri="{C3380CC4-5D6E-409C-BE32-E72D297353CC}">
              <c16:uniqueId val="{00000002-0FA5-4E9A-B6BD-F95C1AE57555}"/>
            </c:ext>
          </c:extLst>
        </c:ser>
        <c:dLbls>
          <c:dLblPos val="ctr"/>
          <c:showLegendKey val="0"/>
          <c:showVal val="1"/>
          <c:showCatName val="0"/>
          <c:showSerName val="0"/>
          <c:showPercent val="0"/>
          <c:showBubbleSize val="0"/>
        </c:dLbls>
        <c:gapWidth val="120"/>
        <c:overlap val="100"/>
        <c:axId val="-1493447120"/>
        <c:axId val="-1493439504"/>
      </c:barChart>
      <c:catAx>
        <c:axId val="-1493447120"/>
        <c:scaling>
          <c:orientation val="minMax"/>
        </c:scaling>
        <c:delete val="0"/>
        <c:axPos val="l"/>
        <c:numFmt formatCode="@" sourceLinked="0"/>
        <c:majorTickMark val="out"/>
        <c:minorTickMark val="none"/>
        <c:tickLblPos val="nextTo"/>
        <c:spPr>
          <a:noFill/>
          <a:ln w="3175">
            <a:noFill/>
            <a:prstDash val="solid"/>
          </a:ln>
        </c:spPr>
        <c:crossAx val="-1493439504"/>
        <c:crosses val="autoZero"/>
        <c:auto val="0"/>
        <c:lblAlgn val="ctr"/>
        <c:lblOffset val="100"/>
        <c:noMultiLvlLbl val="0"/>
      </c:catAx>
      <c:valAx>
        <c:axId val="-1493439504"/>
        <c:scaling>
          <c:orientation val="minMax"/>
          <c:max val="300000"/>
        </c:scaling>
        <c:delete val="0"/>
        <c:axPos val="b"/>
        <c:numFmt formatCode="_(* #,##0_);_(* \(#,##0\);_(* &quot;-&quot;_);_(@_)" sourceLinked="1"/>
        <c:majorTickMark val="out"/>
        <c:minorTickMark val="none"/>
        <c:tickLblPos val="nextTo"/>
        <c:spPr>
          <a:ln w="3175">
            <a:solidFill>
              <a:srgbClr val="000000"/>
            </a:solidFill>
            <a:prstDash val="solid"/>
          </a:ln>
        </c:spPr>
        <c:crossAx val="-1493447120"/>
        <c:crosses val="autoZero"/>
        <c:crossBetween val="between"/>
      </c:valAx>
      <c:spPr>
        <a:noFill/>
        <a:ln w="25400">
          <a:noFill/>
        </a:ln>
      </c:spPr>
    </c:plotArea>
    <c:plotVisOnly val="1"/>
    <c:dispBlanksAs val="gap"/>
    <c:showDLblsOverMax val="0"/>
  </c:chart>
  <c:spPr>
    <a:noFill/>
    <a:ln w="9525">
      <a:noFill/>
    </a:ln>
  </c:spPr>
  <c:txPr>
    <a:bodyPr/>
    <a:lstStyle/>
    <a:p>
      <a:pPr>
        <a:defRPr sz="800" b="0" i="0" baseline="0">
          <a:solidFill>
            <a:srgbClr val="000000"/>
          </a:solidFill>
          <a:latin typeface="Arial" panose="020B0604020202020204" pitchFamily="34" charset="0"/>
          <a:ea typeface="+mj-ea"/>
          <a:cs typeface="Arial" panose="020B0604020202020204" pitchFamily="34" charset="0"/>
        </a:defRPr>
      </a:pPr>
      <a:endParaRPr lang="ko-K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427546296296278E-2"/>
          <c:y val="0.12853643410852714"/>
          <c:w val="0.84525509259259257"/>
          <c:h val="0.73568578811369512"/>
        </c:manualLayout>
      </c:layout>
      <c:barChart>
        <c:barDir val="bar"/>
        <c:grouping val="stacked"/>
        <c:varyColors val="0"/>
        <c:ser>
          <c:idx val="0"/>
          <c:order val="0"/>
          <c:tx>
            <c:strRef>
              <c:f>Result!$C$9</c:f>
              <c:strCache>
                <c:ptCount val="1"/>
                <c:pt idx="0">
                  <c:v>Low</c:v>
                </c:pt>
              </c:strCache>
            </c:strRef>
          </c:tx>
          <c:spPr>
            <a:noFill/>
            <a:ln>
              <a:noFill/>
            </a:ln>
          </c:spPr>
          <c:invertIfNegative val="0"/>
          <c:dLbls>
            <c:spPr>
              <a:noFill/>
              <a:ln>
                <a:noFill/>
              </a:ln>
              <a:effectLst/>
            </c:spPr>
            <c:txPr>
              <a:bodyPr wrap="square" lIns="38100" tIns="19050" rIns="38100" bIns="19050" anchor="ctr">
                <a:spAutoFit/>
              </a:bodyPr>
              <a:lstStyle/>
              <a:p>
                <a:pPr>
                  <a:defRPr>
                    <a:latin typeface="Arial" panose="020B0604020202020204" pitchFamily="34" charset="0"/>
                    <a:cs typeface="Arial" panose="020B0604020202020204" pitchFamily="34" charset="0"/>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Result!$B$10:$B$12</c:f>
              <c:strCache>
                <c:ptCount val="3"/>
                <c:pt idx="0">
                  <c:v>GTM</c:v>
                </c:pt>
                <c:pt idx="1">
                  <c:v>GPCM</c:v>
                </c:pt>
                <c:pt idx="2">
                  <c:v>DCF</c:v>
                </c:pt>
              </c:strCache>
            </c:strRef>
          </c:cat>
          <c:val>
            <c:numRef>
              <c:f>Result!$C$10:$C$12</c:f>
              <c:numCache>
                <c:formatCode>_-* #,##0_-;\-* #,##0_-;_-* "-"?_-;_-@_-</c:formatCode>
                <c:ptCount val="3"/>
                <c:pt idx="0">
                  <c:v>2602.5950217470499</c:v>
                </c:pt>
                <c:pt idx="1">
                  <c:v>3424.425900077169</c:v>
                </c:pt>
                <c:pt idx="2">
                  <c:v>2721.5786914133114</c:v>
                </c:pt>
              </c:numCache>
            </c:numRef>
          </c:val>
          <c:extLst>
            <c:ext xmlns:c16="http://schemas.microsoft.com/office/drawing/2014/chart" uri="{C3380CC4-5D6E-409C-BE32-E72D297353CC}">
              <c16:uniqueId val="{00000000-6C98-477A-BABA-34B22FFC102A}"/>
            </c:ext>
          </c:extLst>
        </c:ser>
        <c:ser>
          <c:idx val="1"/>
          <c:order val="1"/>
          <c:tx>
            <c:strRef>
              <c:f>Result!$D$9</c:f>
              <c:strCache>
                <c:ptCount val="1"/>
              </c:strCache>
            </c:strRef>
          </c:tx>
          <c:spPr>
            <a:solidFill>
              <a:srgbClr val="00338D"/>
            </a:solidFill>
            <a:ln w="3175">
              <a:noFill/>
              <a:prstDash val="solid"/>
            </a:ln>
          </c:spPr>
          <c:invertIfNegative val="0"/>
          <c:cat>
            <c:strRef>
              <c:f>Result!$B$10:$B$12</c:f>
              <c:strCache>
                <c:ptCount val="3"/>
                <c:pt idx="0">
                  <c:v>GTM</c:v>
                </c:pt>
                <c:pt idx="1">
                  <c:v>GPCM</c:v>
                </c:pt>
                <c:pt idx="2">
                  <c:v>DCF</c:v>
                </c:pt>
              </c:strCache>
            </c:strRef>
          </c:cat>
          <c:val>
            <c:numRef>
              <c:f>Result!$D$10:$D$12</c:f>
              <c:numCache>
                <c:formatCode>_-* #,##0_-;\-* #,##0_-;_-* "-"?_-;_-@_-</c:formatCode>
                <c:ptCount val="3"/>
                <c:pt idx="0">
                  <c:v>2458.1021634756635</c:v>
                </c:pt>
                <c:pt idx="1">
                  <c:v>144.83234989573702</c:v>
                </c:pt>
                <c:pt idx="2">
                  <c:v>1023.1900529118861</c:v>
                </c:pt>
              </c:numCache>
            </c:numRef>
          </c:val>
          <c:extLst>
            <c:ext xmlns:c16="http://schemas.microsoft.com/office/drawing/2014/chart" uri="{C3380CC4-5D6E-409C-BE32-E72D297353CC}">
              <c16:uniqueId val="{00000001-6C98-477A-BABA-34B22FFC102A}"/>
            </c:ext>
          </c:extLst>
        </c:ser>
        <c:ser>
          <c:idx val="2"/>
          <c:order val="2"/>
          <c:tx>
            <c:strRef>
              <c:f>Result!$E$9</c:f>
              <c:strCache>
                <c:ptCount val="1"/>
                <c:pt idx="0">
                  <c:v>High</c:v>
                </c:pt>
              </c:strCache>
            </c:strRef>
          </c:tx>
          <c:spPr>
            <a:noFill/>
            <a:ln w="3175">
              <a:noFill/>
              <a:prstDash val="solid"/>
            </a:ln>
          </c:spPr>
          <c:invertIfNegative val="0"/>
          <c:dLbls>
            <c:spPr>
              <a:noFill/>
              <a:ln>
                <a:noFill/>
              </a:ln>
              <a:effectLst/>
            </c:spPr>
            <c:txPr>
              <a:bodyPr wrap="square" lIns="38100" tIns="19050" rIns="38100" bIns="19050" anchor="ctr">
                <a:spAutoFit/>
              </a:bodyPr>
              <a:lstStyle/>
              <a:p>
                <a:pPr>
                  <a:defRPr>
                    <a:latin typeface="Arial" panose="020B0604020202020204" pitchFamily="34" charset="0"/>
                    <a:cs typeface="Arial" panose="020B0604020202020204" pitchFamily="34" charset="0"/>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Result!$B$10:$B$12</c:f>
              <c:strCache>
                <c:ptCount val="3"/>
                <c:pt idx="0">
                  <c:v>GTM</c:v>
                </c:pt>
                <c:pt idx="1">
                  <c:v>GPCM</c:v>
                </c:pt>
                <c:pt idx="2">
                  <c:v>DCF</c:v>
                </c:pt>
              </c:strCache>
            </c:strRef>
          </c:cat>
          <c:val>
            <c:numRef>
              <c:f>Result!$E$10:$E$12</c:f>
              <c:numCache>
                <c:formatCode>_-* #,##0_-;\-* #,##0_-;_-* "-"?_-;_-@_-</c:formatCode>
                <c:ptCount val="3"/>
                <c:pt idx="0">
                  <c:v>5060.6971852227134</c:v>
                </c:pt>
                <c:pt idx="1">
                  <c:v>3569.258249972906</c:v>
                </c:pt>
                <c:pt idx="2">
                  <c:v>3744.7687443251975</c:v>
                </c:pt>
              </c:numCache>
            </c:numRef>
          </c:val>
          <c:extLst>
            <c:ext xmlns:c16="http://schemas.microsoft.com/office/drawing/2014/chart" uri="{C3380CC4-5D6E-409C-BE32-E72D297353CC}">
              <c16:uniqueId val="{00000002-6C98-477A-BABA-34B22FFC102A}"/>
            </c:ext>
          </c:extLst>
        </c:ser>
        <c:dLbls>
          <c:showLegendKey val="0"/>
          <c:showVal val="0"/>
          <c:showCatName val="0"/>
          <c:showSerName val="0"/>
          <c:showPercent val="0"/>
          <c:showBubbleSize val="0"/>
        </c:dLbls>
        <c:gapWidth val="120"/>
        <c:overlap val="100"/>
        <c:axId val="-1493441680"/>
        <c:axId val="-1493438960"/>
      </c:barChart>
      <c:catAx>
        <c:axId val="-1493441680"/>
        <c:scaling>
          <c:orientation val="minMax"/>
        </c:scaling>
        <c:delete val="0"/>
        <c:axPos val="l"/>
        <c:numFmt formatCode="General" sourceLinked="1"/>
        <c:majorTickMark val="out"/>
        <c:minorTickMark val="none"/>
        <c:tickLblPos val="none"/>
        <c:spPr>
          <a:noFill/>
          <a:ln w="3175">
            <a:noFill/>
            <a:prstDash val="solid"/>
          </a:ln>
        </c:spPr>
        <c:crossAx val="-1493438960"/>
        <c:crosses val="autoZero"/>
        <c:auto val="1"/>
        <c:lblAlgn val="ctr"/>
        <c:lblOffset val="100"/>
        <c:noMultiLvlLbl val="0"/>
      </c:catAx>
      <c:valAx>
        <c:axId val="-1493438960"/>
        <c:scaling>
          <c:orientation val="minMax"/>
          <c:max val="8000"/>
        </c:scaling>
        <c:delete val="0"/>
        <c:axPos val="b"/>
        <c:numFmt formatCode="_(* #,##0_);_(* \(#,##0\);_(* &quot;-&quot;_);_(@_)" sourceLinked="0"/>
        <c:majorTickMark val="out"/>
        <c:minorTickMark val="none"/>
        <c:tickLblPos val="nextTo"/>
        <c:spPr>
          <a:ln w="3175">
            <a:solidFill>
              <a:srgbClr val="000000"/>
            </a:solidFill>
            <a:prstDash val="solid"/>
          </a:ln>
        </c:spPr>
        <c:txPr>
          <a:bodyPr/>
          <a:lstStyle/>
          <a:p>
            <a:pPr>
              <a:defRPr>
                <a:latin typeface="Arial" panose="020B0604020202020204" pitchFamily="34" charset="0"/>
                <a:cs typeface="Arial" panose="020B0604020202020204" pitchFamily="34" charset="0"/>
              </a:defRPr>
            </a:pPr>
            <a:endParaRPr lang="ko-KR"/>
          </a:p>
        </c:txPr>
        <c:crossAx val="-1493441680"/>
        <c:crosses val="autoZero"/>
        <c:crossBetween val="between"/>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a:noFill/>
    </a:ln>
  </c:spPr>
  <c:txPr>
    <a:bodyPr/>
    <a:lstStyle/>
    <a:p>
      <a:pPr>
        <a:defRPr sz="800" b="0" i="0">
          <a:solidFill>
            <a:srgbClr val="000000"/>
          </a:solidFill>
          <a:latin typeface="+mj-ea"/>
          <a:ea typeface="+mj-ea"/>
          <a:cs typeface="Arial"/>
        </a:defRPr>
      </a:pPr>
      <a:endParaRPr lang="ko-K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Sheet1!$B$3</c:f>
              <c:strCache>
                <c:ptCount val="1"/>
                <c:pt idx="0">
                  <c:v>대한민국</c:v>
                </c:pt>
              </c:strCache>
            </c:strRef>
          </c:tx>
          <c:spPr>
            <a:solidFill>
              <a:schemeClr val="accent1"/>
            </a:solidFill>
            <a:ln>
              <a:noFill/>
            </a:ln>
            <a:effectLst/>
          </c:spPr>
          <c:invertIfNegative val="0"/>
          <c:dPt>
            <c:idx val="0"/>
            <c:invertIfNegative val="0"/>
            <c:bubble3D val="0"/>
            <c:spPr>
              <a:solidFill>
                <a:srgbClr val="483159"/>
              </a:solidFill>
              <a:ln>
                <a:noFill/>
              </a:ln>
              <a:effectLst/>
            </c:spPr>
            <c:extLst>
              <c:ext xmlns:c16="http://schemas.microsoft.com/office/drawing/2014/chart" uri="{C3380CC4-5D6E-409C-BE32-E72D297353CC}">
                <c16:uniqueId val="{00000008-B518-4E45-8F70-D4EA232B81EF}"/>
              </c:ext>
            </c:extLst>
          </c:dPt>
          <c:dPt>
            <c:idx val="1"/>
            <c:invertIfNegative val="0"/>
            <c:bubble3D val="0"/>
            <c:spPr>
              <a:solidFill>
                <a:srgbClr val="483159"/>
              </a:solidFill>
              <a:ln>
                <a:noFill/>
              </a:ln>
              <a:effectLst/>
            </c:spPr>
            <c:extLst>
              <c:ext xmlns:c16="http://schemas.microsoft.com/office/drawing/2014/chart" uri="{C3380CC4-5D6E-409C-BE32-E72D297353CC}">
                <c16:uniqueId val="{00000009-B518-4E45-8F70-D4EA232B81EF}"/>
              </c:ext>
            </c:extLst>
          </c:dPt>
          <c:cat>
            <c:strRef>
              <c:f>Sheet1!$C$2:$D$2</c:f>
              <c:strCache>
                <c:ptCount val="2"/>
                <c:pt idx="0">
                  <c:v>CAPEX</c:v>
                </c:pt>
                <c:pt idx="1">
                  <c:v>매출</c:v>
                </c:pt>
              </c:strCache>
            </c:strRef>
          </c:cat>
          <c:val>
            <c:numRef>
              <c:f>Sheet1!$C$3:$D$3</c:f>
              <c:numCache>
                <c:formatCode>General</c:formatCode>
                <c:ptCount val="2"/>
                <c:pt idx="0">
                  <c:v>31</c:v>
                </c:pt>
                <c:pt idx="1">
                  <c:v>20</c:v>
                </c:pt>
              </c:numCache>
            </c:numRef>
          </c:val>
          <c:extLst>
            <c:ext xmlns:c16="http://schemas.microsoft.com/office/drawing/2014/chart" uri="{C3380CC4-5D6E-409C-BE32-E72D297353CC}">
              <c16:uniqueId val="{00000000-B518-4E45-8F70-D4EA232B81EF}"/>
            </c:ext>
          </c:extLst>
        </c:ser>
        <c:ser>
          <c:idx val="1"/>
          <c:order val="1"/>
          <c:tx>
            <c:strRef>
              <c:f>Sheet1!$B$4</c:f>
              <c:strCache>
                <c:ptCount val="1"/>
                <c:pt idx="0">
                  <c:v>미국</c:v>
                </c:pt>
              </c:strCache>
            </c:strRef>
          </c:tx>
          <c:spPr>
            <a:solidFill>
              <a:srgbClr val="D0AD6B"/>
            </a:solidFill>
            <a:ln>
              <a:noFill/>
            </a:ln>
            <a:effectLst/>
          </c:spPr>
          <c:invertIfNegative val="0"/>
          <c:cat>
            <c:strRef>
              <c:f>Sheet1!$C$2:$D$2</c:f>
              <c:strCache>
                <c:ptCount val="2"/>
                <c:pt idx="0">
                  <c:v>CAPEX</c:v>
                </c:pt>
                <c:pt idx="1">
                  <c:v>매출</c:v>
                </c:pt>
              </c:strCache>
            </c:strRef>
          </c:cat>
          <c:val>
            <c:numRef>
              <c:f>Sheet1!$C$4:$D$4</c:f>
              <c:numCache>
                <c:formatCode>General</c:formatCode>
                <c:ptCount val="2"/>
                <c:pt idx="0">
                  <c:v>28</c:v>
                </c:pt>
                <c:pt idx="1">
                  <c:v>49</c:v>
                </c:pt>
              </c:numCache>
            </c:numRef>
          </c:val>
          <c:extLst>
            <c:ext xmlns:c16="http://schemas.microsoft.com/office/drawing/2014/chart" uri="{C3380CC4-5D6E-409C-BE32-E72D297353CC}">
              <c16:uniqueId val="{00000001-B518-4E45-8F70-D4EA232B81EF}"/>
            </c:ext>
          </c:extLst>
        </c:ser>
        <c:ser>
          <c:idx val="2"/>
          <c:order val="2"/>
          <c:tx>
            <c:strRef>
              <c:f>Sheet1!$B$5</c:f>
              <c:strCache>
                <c:ptCount val="1"/>
                <c:pt idx="0">
                  <c:v>일본</c:v>
                </c:pt>
              </c:strCache>
            </c:strRef>
          </c:tx>
          <c:spPr>
            <a:solidFill>
              <a:schemeClr val="bg1">
                <a:lumMod val="85000"/>
              </a:schemeClr>
            </a:solidFill>
            <a:ln>
              <a:noFill/>
            </a:ln>
            <a:effectLst/>
          </c:spPr>
          <c:invertIfNegative val="0"/>
          <c:cat>
            <c:strRef>
              <c:f>Sheet1!$C$2:$D$2</c:f>
              <c:strCache>
                <c:ptCount val="2"/>
                <c:pt idx="0">
                  <c:v>CAPEX</c:v>
                </c:pt>
                <c:pt idx="1">
                  <c:v>매출</c:v>
                </c:pt>
              </c:strCache>
            </c:strRef>
          </c:cat>
          <c:val>
            <c:numRef>
              <c:f>Sheet1!$C$5:$D$5</c:f>
              <c:numCache>
                <c:formatCode>General</c:formatCode>
                <c:ptCount val="2"/>
                <c:pt idx="0">
                  <c:v>5</c:v>
                </c:pt>
                <c:pt idx="1">
                  <c:v>10</c:v>
                </c:pt>
              </c:numCache>
            </c:numRef>
          </c:val>
          <c:extLst>
            <c:ext xmlns:c16="http://schemas.microsoft.com/office/drawing/2014/chart" uri="{C3380CC4-5D6E-409C-BE32-E72D297353CC}">
              <c16:uniqueId val="{00000002-B518-4E45-8F70-D4EA232B81EF}"/>
            </c:ext>
          </c:extLst>
        </c:ser>
        <c:ser>
          <c:idx val="3"/>
          <c:order val="3"/>
          <c:tx>
            <c:strRef>
              <c:f>Sheet1!$B$6</c:f>
              <c:strCache>
                <c:ptCount val="1"/>
                <c:pt idx="0">
                  <c:v>중국</c:v>
                </c:pt>
              </c:strCache>
            </c:strRef>
          </c:tx>
          <c:spPr>
            <a:solidFill>
              <a:srgbClr val="7E559D"/>
            </a:solidFill>
            <a:ln>
              <a:noFill/>
            </a:ln>
            <a:effectLst/>
          </c:spPr>
          <c:invertIfNegative val="0"/>
          <c:cat>
            <c:strRef>
              <c:f>Sheet1!$C$2:$D$2</c:f>
              <c:strCache>
                <c:ptCount val="2"/>
                <c:pt idx="0">
                  <c:v>CAPEX</c:v>
                </c:pt>
                <c:pt idx="1">
                  <c:v>매출</c:v>
                </c:pt>
              </c:strCache>
            </c:strRef>
          </c:cat>
          <c:val>
            <c:numRef>
              <c:f>Sheet1!$C$6:$D$6</c:f>
              <c:numCache>
                <c:formatCode>General</c:formatCode>
                <c:ptCount val="2"/>
                <c:pt idx="0">
                  <c:v>10</c:v>
                </c:pt>
                <c:pt idx="1">
                  <c:v>5</c:v>
                </c:pt>
              </c:numCache>
            </c:numRef>
          </c:val>
          <c:extLst>
            <c:ext xmlns:c16="http://schemas.microsoft.com/office/drawing/2014/chart" uri="{C3380CC4-5D6E-409C-BE32-E72D297353CC}">
              <c16:uniqueId val="{00000003-B518-4E45-8F70-D4EA232B81EF}"/>
            </c:ext>
          </c:extLst>
        </c:ser>
        <c:ser>
          <c:idx val="4"/>
          <c:order val="4"/>
          <c:tx>
            <c:strRef>
              <c:f>Sheet1!$B$7</c:f>
              <c:strCache>
                <c:ptCount val="1"/>
                <c:pt idx="0">
                  <c:v>유럽</c:v>
                </c:pt>
              </c:strCache>
            </c:strRef>
          </c:tx>
          <c:spPr>
            <a:solidFill>
              <a:schemeClr val="accent5"/>
            </a:solidFill>
            <a:ln>
              <a:noFill/>
            </a:ln>
            <a:effectLst/>
          </c:spPr>
          <c:invertIfNegative val="0"/>
          <c:cat>
            <c:strRef>
              <c:f>Sheet1!$C$2:$D$2</c:f>
              <c:strCache>
                <c:ptCount val="2"/>
                <c:pt idx="0">
                  <c:v>CAPEX</c:v>
                </c:pt>
                <c:pt idx="1">
                  <c:v>매출</c:v>
                </c:pt>
              </c:strCache>
            </c:strRef>
          </c:cat>
          <c:val>
            <c:numRef>
              <c:f>Sheet1!$C$7:$D$7</c:f>
              <c:numCache>
                <c:formatCode>General</c:formatCode>
                <c:ptCount val="2"/>
                <c:pt idx="0">
                  <c:v>4</c:v>
                </c:pt>
                <c:pt idx="1">
                  <c:v>10</c:v>
                </c:pt>
              </c:numCache>
            </c:numRef>
          </c:val>
          <c:extLst>
            <c:ext xmlns:c16="http://schemas.microsoft.com/office/drawing/2014/chart" uri="{C3380CC4-5D6E-409C-BE32-E72D297353CC}">
              <c16:uniqueId val="{00000004-B518-4E45-8F70-D4EA232B81EF}"/>
            </c:ext>
          </c:extLst>
        </c:ser>
        <c:ser>
          <c:idx val="5"/>
          <c:order val="5"/>
          <c:tx>
            <c:strRef>
              <c:f>Sheet1!$B$8</c:f>
              <c:strCache>
                <c:ptCount val="1"/>
                <c:pt idx="0">
                  <c:v>대만</c:v>
                </c:pt>
              </c:strCache>
            </c:strRef>
          </c:tx>
          <c:spPr>
            <a:solidFill>
              <a:srgbClr val="EDDFC5"/>
            </a:solidFill>
            <a:ln>
              <a:noFill/>
            </a:ln>
            <a:effectLst/>
          </c:spPr>
          <c:invertIfNegative val="0"/>
          <c:cat>
            <c:strRef>
              <c:f>Sheet1!$C$2:$D$2</c:f>
              <c:strCache>
                <c:ptCount val="2"/>
                <c:pt idx="0">
                  <c:v>CAPEX</c:v>
                </c:pt>
                <c:pt idx="1">
                  <c:v>매출</c:v>
                </c:pt>
              </c:strCache>
            </c:strRef>
          </c:cat>
          <c:val>
            <c:numRef>
              <c:f>Sheet1!$C$8:$D$8</c:f>
              <c:numCache>
                <c:formatCode>General</c:formatCode>
                <c:ptCount val="2"/>
                <c:pt idx="0">
                  <c:v>17</c:v>
                </c:pt>
                <c:pt idx="1">
                  <c:v>6</c:v>
                </c:pt>
              </c:numCache>
            </c:numRef>
          </c:val>
          <c:extLst>
            <c:ext xmlns:c16="http://schemas.microsoft.com/office/drawing/2014/chart" uri="{C3380CC4-5D6E-409C-BE32-E72D297353CC}">
              <c16:uniqueId val="{00000005-B518-4E45-8F70-D4EA232B81EF}"/>
            </c:ext>
          </c:extLst>
        </c:ser>
        <c:ser>
          <c:idx val="6"/>
          <c:order val="6"/>
          <c:tx>
            <c:strRef>
              <c:f>Sheet1!$B$9</c:f>
              <c:strCache>
                <c:ptCount val="1"/>
                <c:pt idx="0">
                  <c:v>기타</c:v>
                </c:pt>
              </c:strCache>
            </c:strRef>
          </c:tx>
          <c:spPr>
            <a:solidFill>
              <a:schemeClr val="accent1">
                <a:lumMod val="60000"/>
              </a:schemeClr>
            </a:solidFill>
            <a:ln>
              <a:noFill/>
            </a:ln>
            <a:effectLst/>
          </c:spPr>
          <c:invertIfNegative val="0"/>
          <c:cat>
            <c:strRef>
              <c:f>Sheet1!$C$2:$D$2</c:f>
              <c:strCache>
                <c:ptCount val="2"/>
                <c:pt idx="0">
                  <c:v>CAPEX</c:v>
                </c:pt>
                <c:pt idx="1">
                  <c:v>매출</c:v>
                </c:pt>
              </c:strCache>
            </c:strRef>
          </c:cat>
          <c:val>
            <c:numRef>
              <c:f>Sheet1!$C$9:$D$9</c:f>
              <c:numCache>
                <c:formatCode>General</c:formatCode>
                <c:ptCount val="2"/>
                <c:pt idx="0">
                  <c:v>5</c:v>
                </c:pt>
                <c:pt idx="1">
                  <c:v>0</c:v>
                </c:pt>
              </c:numCache>
            </c:numRef>
          </c:val>
          <c:extLst>
            <c:ext xmlns:c16="http://schemas.microsoft.com/office/drawing/2014/chart" uri="{C3380CC4-5D6E-409C-BE32-E72D297353CC}">
              <c16:uniqueId val="{00000006-B518-4E45-8F70-D4EA232B81EF}"/>
            </c:ext>
          </c:extLst>
        </c:ser>
        <c:dLbls>
          <c:showLegendKey val="0"/>
          <c:showVal val="0"/>
          <c:showCatName val="0"/>
          <c:showSerName val="0"/>
          <c:showPercent val="0"/>
          <c:showBubbleSize val="0"/>
        </c:dLbls>
        <c:gapWidth val="150"/>
        <c:overlap val="100"/>
        <c:axId val="-1493440592"/>
        <c:axId val="-1493445488"/>
      </c:barChart>
      <c:catAx>
        <c:axId val="-149344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crossAx val="-1493445488"/>
        <c:crosses val="autoZero"/>
        <c:auto val="1"/>
        <c:lblAlgn val="ctr"/>
        <c:lblOffset val="100"/>
        <c:noMultiLvlLbl val="0"/>
      </c:catAx>
      <c:valAx>
        <c:axId val="-149344548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crossAx val="-1493440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11248786440366E-2"/>
          <c:y val="0.31474039767993123"/>
          <c:w val="0.93442005280183582"/>
          <c:h val="0.47959770227821186"/>
        </c:manualLayout>
      </c:layout>
      <c:barChart>
        <c:barDir val="col"/>
        <c:grouping val="clustered"/>
        <c:varyColors val="0"/>
        <c:ser>
          <c:idx val="0"/>
          <c:order val="0"/>
          <c:tx>
            <c:strRef>
              <c:f>'Industry Overview'!$O$7</c:f>
              <c:strCache>
                <c:ptCount val="1"/>
                <c:pt idx="0">
                  <c:v>규모</c:v>
                </c:pt>
              </c:strCache>
            </c:strRef>
          </c:tx>
          <c:spPr>
            <a:solidFill>
              <a:srgbClr val="483159"/>
            </a:solidFill>
            <a:ln>
              <a:noFill/>
            </a:ln>
            <a:effectLst/>
          </c:spPr>
          <c:invertIfNegative val="0"/>
          <c:dLbls>
            <c:dLbl>
              <c:idx val="2"/>
              <c:layout>
                <c:manualLayout>
                  <c:x val="-6.0592127769550592E-17"/>
                  <c:y val="2.3459868846402457E-2"/>
                </c:manualLayout>
              </c:layout>
              <c:tx>
                <c:rich>
                  <a:bodyPr/>
                  <a:lstStyle/>
                  <a:p>
                    <a:r>
                      <a:rPr lang="en-US" altLang="ko-KR" dirty="0">
                        <a:ea typeface="KoPubWorld돋움체 Medium" panose="00000600000000000000" pitchFamily="2" charset="-127"/>
                      </a:rPr>
                      <a:t>4,191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3AD7-4D0A-B0ED-B1E7192E3E94}"/>
                </c:ext>
              </c:extLst>
            </c:dLbl>
            <c:dLbl>
              <c:idx val="3"/>
              <c:layout>
                <c:manualLayout>
                  <c:x val="-3.3050633309989696E-3"/>
                  <c:y val="1.1729934423201202E-2"/>
                </c:manualLayout>
              </c:layout>
              <c:tx>
                <c:rich>
                  <a:bodyPr/>
                  <a:lstStyle/>
                  <a:p>
                    <a:r>
                      <a:rPr lang="en-US" altLang="ko-KR" dirty="0">
                        <a:ea typeface="KoPubWorld돋움체 Medium" panose="00000600000000000000" pitchFamily="2" charset="-127"/>
                      </a:rPr>
                      <a:t>4,498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3AD7-4D0A-B0ED-B1E7192E3E94}"/>
                </c:ext>
              </c:extLst>
            </c:dLbl>
            <c:dLbl>
              <c:idx val="6"/>
              <c:layout>
                <c:manualLayout>
                  <c:x val="0"/>
                  <c:y val="-5.3761578381331307E-17"/>
                </c:manualLayout>
              </c:layout>
              <c:tx>
                <c:rich>
                  <a:bodyPr/>
                  <a:lstStyle/>
                  <a:p>
                    <a:fld id="{2A0139C5-5D1B-438A-968C-E1AB5F87DB99}" type="VALUE">
                      <a:rPr lang="en-US" altLang="ko-KR">
                        <a:ea typeface="KoPubWorld돋움체 Medium" panose="00000600000000000000" pitchFamily="2" charset="-127"/>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AD7-4D0A-B0ED-B1E7192E3E94}"/>
                </c:ext>
              </c:extLst>
            </c:dLbl>
            <c:numFmt formatCode="#,##0_);[Red]\(#,##0\)" sourceLinked="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'Industry Overview'!$P$6:$V$6</c:f>
              <c:strCache>
                <c:ptCount val="7"/>
                <c:pt idx="0">
                  <c:v>2017년</c:v>
                </c:pt>
                <c:pt idx="1">
                  <c:v>2018년</c:v>
                </c:pt>
                <c:pt idx="2">
                  <c:v>2019년</c:v>
                </c:pt>
                <c:pt idx="3">
                  <c:v>2020년 F</c:v>
                </c:pt>
                <c:pt idx="4">
                  <c:v>2021년 F</c:v>
                </c:pt>
                <c:pt idx="5">
                  <c:v>2022년 F</c:v>
                </c:pt>
                <c:pt idx="6">
                  <c:v>2023년 F</c:v>
                </c:pt>
              </c:strCache>
            </c:strRef>
          </c:cat>
          <c:val>
            <c:numRef>
              <c:f>'Industry Overview'!$P$7:$V$7</c:f>
              <c:numCache>
                <c:formatCode>General</c:formatCode>
                <c:ptCount val="7"/>
                <c:pt idx="0">
                  <c:v>3964</c:v>
                </c:pt>
                <c:pt idx="1">
                  <c:v>4308</c:v>
                </c:pt>
                <c:pt idx="2">
                  <c:v>4191</c:v>
                </c:pt>
                <c:pt idx="3">
                  <c:v>4498</c:v>
                </c:pt>
                <c:pt idx="4">
                  <c:v>4741</c:v>
                </c:pt>
                <c:pt idx="5">
                  <c:v>5072</c:v>
                </c:pt>
                <c:pt idx="6">
                  <c:v>5714</c:v>
                </c:pt>
              </c:numCache>
            </c:numRef>
          </c:val>
          <c:extLst>
            <c:ext xmlns:c16="http://schemas.microsoft.com/office/drawing/2014/chart" uri="{C3380CC4-5D6E-409C-BE32-E72D297353CC}">
              <c16:uniqueId val="{00000002-3AD7-4D0A-B0ED-B1E7192E3E94}"/>
            </c:ext>
          </c:extLst>
        </c:ser>
        <c:dLbls>
          <c:showLegendKey val="0"/>
          <c:showVal val="1"/>
          <c:showCatName val="0"/>
          <c:showSerName val="0"/>
          <c:showPercent val="0"/>
          <c:showBubbleSize val="0"/>
        </c:dLbls>
        <c:gapWidth val="100"/>
        <c:axId val="-1493444944"/>
        <c:axId val="-1493451472"/>
      </c:barChart>
      <c:lineChart>
        <c:grouping val="standard"/>
        <c:varyColors val="0"/>
        <c:ser>
          <c:idx val="1"/>
          <c:order val="1"/>
          <c:tx>
            <c:strRef>
              <c:f>'Industry Overview'!$O$8</c:f>
              <c:strCache>
                <c:ptCount val="1"/>
                <c:pt idx="0">
                  <c:v>성장률</c:v>
                </c:pt>
              </c:strCache>
            </c:strRef>
          </c:tx>
          <c:spPr>
            <a:ln w="22225" cap="rnd">
              <a:solidFill>
                <a:srgbClr val="B3B6C9"/>
              </a:solidFill>
              <a:round/>
            </a:ln>
            <a:effectLst/>
          </c:spPr>
          <c:marker>
            <c:symbol val="circle"/>
            <c:size val="5"/>
            <c:spPr>
              <a:solidFill>
                <a:schemeClr val="bg1"/>
              </a:solidFill>
              <a:ln w="9525">
                <a:solidFill>
                  <a:srgbClr val="483159"/>
                </a:solidFill>
              </a:ln>
              <a:effectLst/>
            </c:spPr>
          </c:marker>
          <c:dLbls>
            <c:dLbl>
              <c:idx val="3"/>
              <c:tx>
                <c:rich>
                  <a:bodyPr rot="0" spcFirstLastPara="1" vertOverflow="ellipsis" vert="horz" wrap="square" anchor="ctr" anchorCtr="1"/>
                  <a:lstStyle/>
                  <a:p>
                    <a:pPr>
                      <a:defRPr sz="800" b="1"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fld id="{BEC12556-EFF7-435F-A6B3-69C4A7E8613A}" type="VALUE">
                      <a:rPr lang="en-US" altLang="ko-KR">
                        <a:ea typeface="KoPubWorld돋움체 Medium" panose="00000600000000000000" pitchFamily="2" charset="-127"/>
                      </a:rPr>
                      <a:pPr>
                        <a:defRPr sz="800" b="1">
                          <a:latin typeface="Arial" panose="020B0604020202020204" pitchFamily="34" charset="0"/>
                          <a:ea typeface="KoPub돋움체 Medium" panose="02020603020101020101" pitchFamily="18" charset="-127"/>
                        </a:defRPr>
                      </a:pPr>
                      <a:t>[값]</a:t>
                    </a:fld>
                    <a:endParaRPr lang="ko-KR" altLang="en-US"/>
                  </a:p>
                </c:rich>
              </c:tx>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endParaRPr lang="ko-KR"/>
                </a:p>
              </c:txPr>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B81B-4730-8A57-ABFF99FC367A}"/>
                </c:ext>
              </c:extLst>
            </c:dLbl>
            <c:dLbl>
              <c:idx val="4"/>
              <c:tx>
                <c:rich>
                  <a:bodyPr rot="0" spcFirstLastPara="1" vertOverflow="ellipsis" vert="horz" wrap="square" anchor="ctr" anchorCtr="1"/>
                  <a:lstStyle/>
                  <a:p>
                    <a:pPr>
                      <a:defRPr sz="800" b="1"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fld id="{43D4A849-76D6-49F2-8290-6B7ECA41DCAD}" type="VALUE">
                      <a:rPr lang="en-US" altLang="ko-KR">
                        <a:ea typeface="KoPubWorld돋움체 Medium" panose="00000600000000000000" pitchFamily="2" charset="-127"/>
                      </a:rPr>
                      <a:pPr>
                        <a:defRPr sz="800" b="1">
                          <a:latin typeface="Arial" panose="020B0604020202020204" pitchFamily="34" charset="0"/>
                          <a:ea typeface="KoPub돋움체 Medium" panose="02020603020101020101" pitchFamily="18" charset="-127"/>
                        </a:defRPr>
                      </a:pPr>
                      <a:t>[값]</a:t>
                    </a:fld>
                    <a:endParaRPr lang="ko-KR" altLang="en-US"/>
                  </a:p>
                </c:rich>
              </c:tx>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endParaRPr lang="ko-KR"/>
                </a:p>
              </c:txPr>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81B-4730-8A57-ABFF99FC367A}"/>
                </c:ext>
              </c:extLst>
            </c:dLbl>
            <c:dLbl>
              <c:idx val="5"/>
              <c:tx>
                <c:rich>
                  <a:bodyPr rot="0" spcFirstLastPara="1" vertOverflow="ellipsis" vert="horz" wrap="square" anchor="ctr" anchorCtr="1"/>
                  <a:lstStyle/>
                  <a:p>
                    <a:pPr>
                      <a:defRPr sz="800" b="1"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fld id="{981CBC7E-304D-4787-98E7-EC3FF3F421D6}" type="VALUE">
                      <a:rPr lang="en-US" altLang="ko-KR">
                        <a:ea typeface="KoPubWorld돋움체 Medium" panose="00000600000000000000" pitchFamily="2" charset="-127"/>
                      </a:rPr>
                      <a:pPr>
                        <a:defRPr sz="800" b="1">
                          <a:latin typeface="Arial" panose="020B0604020202020204" pitchFamily="34" charset="0"/>
                          <a:ea typeface="KoPub돋움체 Medium" panose="02020603020101020101" pitchFamily="18" charset="-127"/>
                        </a:defRPr>
                      </a:pPr>
                      <a:t>[값]</a:t>
                    </a:fld>
                    <a:endParaRPr lang="ko-KR" altLang="en-US"/>
                  </a:p>
                </c:rich>
              </c:tx>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endParaRPr lang="ko-KR"/>
                </a:p>
              </c:txPr>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81B-4730-8A57-ABFF99FC367A}"/>
                </c:ext>
              </c:extLst>
            </c:dLbl>
            <c:dLbl>
              <c:idx val="6"/>
              <c:tx>
                <c:rich>
                  <a:bodyPr rot="0" spcFirstLastPara="1" vertOverflow="ellipsis" vert="horz" wrap="square" anchor="ctr" anchorCtr="1"/>
                  <a:lstStyle/>
                  <a:p>
                    <a:pPr>
                      <a:defRPr sz="800" b="1"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fld id="{4F087B8F-A1FD-4B53-AA2C-CC5E387B0BCF}" type="VALUE">
                      <a:rPr lang="en-US" altLang="ko-KR">
                        <a:ea typeface="KoPubWorld돋움체 Medium" panose="00000600000000000000" pitchFamily="2" charset="-127"/>
                      </a:rPr>
                      <a:pPr>
                        <a:defRPr sz="800" b="1">
                          <a:latin typeface="Arial" panose="020B0604020202020204" pitchFamily="34" charset="0"/>
                          <a:ea typeface="KoPub돋움체 Medium" panose="02020603020101020101" pitchFamily="18" charset="-127"/>
                        </a:defRPr>
                      </a:pPr>
                      <a:t>[값]</a:t>
                    </a:fld>
                    <a:endParaRPr lang="ko-KR" altLang="en-US"/>
                  </a:p>
                </c:rich>
              </c:tx>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endParaRPr lang="ko-KR"/>
                </a:p>
              </c:txPr>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81B-4730-8A57-ABFF99FC367A}"/>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'Industry Overview'!$P$6:$V$6</c:f>
              <c:strCache>
                <c:ptCount val="7"/>
                <c:pt idx="0">
                  <c:v>2017년</c:v>
                </c:pt>
                <c:pt idx="1">
                  <c:v>2018년</c:v>
                </c:pt>
                <c:pt idx="2">
                  <c:v>2019년</c:v>
                </c:pt>
                <c:pt idx="3">
                  <c:v>2020년 F</c:v>
                </c:pt>
                <c:pt idx="4">
                  <c:v>2021년 F</c:v>
                </c:pt>
                <c:pt idx="5">
                  <c:v>2022년 F</c:v>
                </c:pt>
                <c:pt idx="6">
                  <c:v>2023년 F</c:v>
                </c:pt>
              </c:strCache>
            </c:strRef>
          </c:cat>
          <c:val>
            <c:numRef>
              <c:f>'Industry Overview'!$P$8:$V$8</c:f>
              <c:numCache>
                <c:formatCode>0.0%</c:formatCode>
                <c:ptCount val="7"/>
                <c:pt idx="1">
                  <c:v>8.6781029263370391E-2</c:v>
                </c:pt>
                <c:pt idx="2">
                  <c:v>-2.7158774373259087E-2</c:v>
                </c:pt>
                <c:pt idx="3">
                  <c:v>7.3252207110474865E-2</c:v>
                </c:pt>
                <c:pt idx="4">
                  <c:v>5.4024010671409606E-2</c:v>
                </c:pt>
                <c:pt idx="5">
                  <c:v>6.9816494410462004E-2</c:v>
                </c:pt>
                <c:pt idx="6">
                  <c:v>0.12657728706624605</c:v>
                </c:pt>
              </c:numCache>
            </c:numRef>
          </c:val>
          <c:smooth val="1"/>
          <c:extLst>
            <c:ext xmlns:c16="http://schemas.microsoft.com/office/drawing/2014/chart" uri="{C3380CC4-5D6E-409C-BE32-E72D297353CC}">
              <c16:uniqueId val="{00000003-3AD7-4D0A-B0ED-B1E7192E3E94}"/>
            </c:ext>
          </c:extLst>
        </c:ser>
        <c:dLbls>
          <c:showLegendKey val="0"/>
          <c:showVal val="1"/>
          <c:showCatName val="0"/>
          <c:showSerName val="0"/>
          <c:showPercent val="0"/>
          <c:showBubbleSize val="0"/>
        </c:dLbls>
        <c:marker val="1"/>
        <c:smooth val="0"/>
        <c:axId val="-1493440048"/>
        <c:axId val="-1493443312"/>
      </c:lineChart>
      <c:catAx>
        <c:axId val="-149344494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endParaRPr lang="ko-KR"/>
          </a:p>
        </c:txPr>
        <c:crossAx val="-1493451472"/>
        <c:crosses val="autoZero"/>
        <c:auto val="1"/>
        <c:lblAlgn val="ctr"/>
        <c:lblOffset val="100"/>
        <c:noMultiLvlLbl val="0"/>
      </c:catAx>
      <c:valAx>
        <c:axId val="-1493451472"/>
        <c:scaling>
          <c:orientation val="minMax"/>
          <c:max val="8000"/>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crossAx val="-1493444944"/>
        <c:crosses val="autoZero"/>
        <c:crossBetween val="between"/>
      </c:valAx>
      <c:valAx>
        <c:axId val="-1493443312"/>
        <c:scaling>
          <c:orientation val="minMax"/>
          <c:max val="0.15000000000000002"/>
          <c:min val="-0.60000000000000009"/>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crossAx val="-1493440048"/>
        <c:crosses val="max"/>
        <c:crossBetween val="between"/>
      </c:valAx>
      <c:catAx>
        <c:axId val="-1493440048"/>
        <c:scaling>
          <c:orientation val="minMax"/>
        </c:scaling>
        <c:delete val="1"/>
        <c:axPos val="b"/>
        <c:numFmt formatCode="General" sourceLinked="1"/>
        <c:majorTickMark val="none"/>
        <c:minorTickMark val="none"/>
        <c:tickLblPos val="nextTo"/>
        <c:crossAx val="-1493443312"/>
        <c:crosses val="autoZero"/>
        <c:auto val="1"/>
        <c:lblAlgn val="ctr"/>
        <c:lblOffset val="100"/>
        <c:noMultiLvlLbl val="0"/>
      </c:catAx>
      <c:spPr>
        <a:noFill/>
        <a:ln>
          <a:noFill/>
        </a:ln>
        <a:effectLst/>
      </c:spPr>
    </c:plotArea>
    <c:legend>
      <c:legendPos val="b"/>
      <c:layout>
        <c:manualLayout>
          <c:xMode val="edge"/>
          <c:yMode val="edge"/>
          <c:x val="6.5906085714605442E-3"/>
          <c:y val="5.2697451011575844E-2"/>
          <c:w val="0.34707068593596663"/>
          <c:h val="0.1331671341898764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KoPubWorld돋움체 Medium" panose="00000600000000000000" pitchFamily="2"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483159"/>
                </a:solidFill>
                <a:latin typeface="Arial" panose="020B0604020202020204" pitchFamily="34" charset="0"/>
                <a:ea typeface="KoPub돋움체 Medium" panose="02020603020101020101" pitchFamily="18" charset="-127"/>
                <a:cs typeface="+mn-cs"/>
              </a:defRPr>
            </a:pPr>
            <a:r>
              <a:rPr lang="ko-KR" altLang="en-US" sz="1000" b="1" baseline="0" dirty="0">
                <a:solidFill>
                  <a:srgbClr val="483159"/>
                </a:solidFill>
                <a:latin typeface="Arial" panose="020B0604020202020204" pitchFamily="34" charset="0"/>
                <a:ea typeface="KoPubWorld돋움체 Medium" panose="00000600000000000000" pitchFamily="2" charset="-127"/>
              </a:rPr>
              <a:t>글로벌 메모리 반도체 산업 전망 </a:t>
            </a:r>
            <a:r>
              <a:rPr lang="en-US" altLang="ko-KR" sz="1000" b="1" baseline="0" dirty="0">
                <a:solidFill>
                  <a:srgbClr val="483159"/>
                </a:solidFill>
                <a:latin typeface="Arial" panose="020B0604020202020204" pitchFamily="34" charset="0"/>
                <a:ea typeface="KoPubWorld돋움체 Medium" panose="00000600000000000000" pitchFamily="2" charset="-127"/>
              </a:rPr>
              <a:t>(</a:t>
            </a:r>
            <a:r>
              <a:rPr lang="ko-KR" altLang="en-US" sz="1000" b="1" baseline="0" dirty="0">
                <a:solidFill>
                  <a:srgbClr val="483159"/>
                </a:solidFill>
                <a:latin typeface="Arial" panose="020B0604020202020204" pitchFamily="34" charset="0"/>
                <a:ea typeface="KoPubWorld돋움체 Medium" panose="00000600000000000000" pitchFamily="2" charset="-127"/>
              </a:rPr>
              <a:t>단위</a:t>
            </a:r>
            <a:r>
              <a:rPr lang="en-US" altLang="ko-KR" sz="1000" b="1" baseline="0" dirty="0">
                <a:solidFill>
                  <a:srgbClr val="483159"/>
                </a:solidFill>
                <a:latin typeface="Arial" panose="020B0604020202020204" pitchFamily="34" charset="0"/>
                <a:ea typeface="KoPubWorld돋움체 Medium" panose="00000600000000000000" pitchFamily="2" charset="-127"/>
              </a:rPr>
              <a:t>: </a:t>
            </a:r>
            <a:r>
              <a:rPr lang="ko-KR" altLang="en-US" sz="1000" b="1" baseline="0" dirty="0">
                <a:solidFill>
                  <a:srgbClr val="483159"/>
                </a:solidFill>
                <a:latin typeface="Arial" panose="020B0604020202020204" pitchFamily="34" charset="0"/>
                <a:ea typeface="KoPubWorld돋움체 Medium" panose="00000600000000000000" pitchFamily="2" charset="-127"/>
              </a:rPr>
              <a:t>억 달러</a:t>
            </a:r>
            <a:r>
              <a:rPr lang="en-US" altLang="ko-KR" sz="1000" b="1" baseline="0" dirty="0">
                <a:solidFill>
                  <a:srgbClr val="483159"/>
                </a:solidFill>
                <a:latin typeface="Arial" panose="020B0604020202020204" pitchFamily="34" charset="0"/>
                <a:ea typeface="KoPubWorld돋움체 Medium" panose="00000600000000000000" pitchFamily="2" charset="-127"/>
              </a:rPr>
              <a:t>, %)</a:t>
            </a:r>
            <a:endParaRPr lang="en-US" sz="1000" b="1" baseline="0" dirty="0">
              <a:solidFill>
                <a:srgbClr val="483159"/>
              </a:solidFill>
              <a:latin typeface="Arial" panose="020B0604020202020204" pitchFamily="34" charset="0"/>
              <a:ea typeface="KoPubWorld돋움체 Medium" panose="00000600000000000000" pitchFamily="2" charset="-127"/>
            </a:endParaRPr>
          </a:p>
        </c:rich>
      </c:tx>
      <c:layout>
        <c:manualLayout>
          <c:xMode val="edge"/>
          <c:yMode val="edge"/>
          <c:x val="0.31302052144968268"/>
          <c:y val="1.1107870276100799E-2"/>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rgbClr val="483159"/>
              </a:solidFill>
              <a:latin typeface="Arial" panose="020B0604020202020204" pitchFamily="34" charset="0"/>
              <a:ea typeface="KoPub돋움체 Medium" panose="02020603020101020101" pitchFamily="18" charset="-127"/>
              <a:cs typeface="+mn-cs"/>
            </a:defRPr>
          </a:pPr>
          <a:endParaRPr lang="ko-KR"/>
        </a:p>
      </c:txPr>
    </c:title>
    <c:autoTitleDeleted val="0"/>
    <c:plotArea>
      <c:layout>
        <c:manualLayout>
          <c:layoutTarget val="inner"/>
          <c:xMode val="edge"/>
          <c:yMode val="edge"/>
          <c:x val="1.9024642048166139E-2"/>
          <c:y val="0.23133581715820353"/>
          <c:w val="0.95995064612375669"/>
          <c:h val="0.61847752908955156"/>
        </c:manualLayout>
      </c:layout>
      <c:barChart>
        <c:barDir val="col"/>
        <c:grouping val="clustered"/>
        <c:varyColors val="0"/>
        <c:ser>
          <c:idx val="0"/>
          <c:order val="0"/>
          <c:tx>
            <c:strRef>
              <c:f>'메모리 반도체'!$I$64</c:f>
              <c:strCache>
                <c:ptCount val="1"/>
                <c:pt idx="0">
                  <c:v>시장규모</c:v>
                </c:pt>
              </c:strCache>
            </c:strRef>
          </c:tx>
          <c:spPr>
            <a:solidFill>
              <a:srgbClr val="483159"/>
            </a:solidFill>
            <a:ln w="19050">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'메모리 반도체'!$J$63:$X$63</c:f>
              <c:strCache>
                <c:ptCount val="15"/>
                <c:pt idx="0">
                  <c:v>2012</c:v>
                </c:pt>
                <c:pt idx="1">
                  <c:v>2013</c:v>
                </c:pt>
                <c:pt idx="2">
                  <c:v>2014</c:v>
                </c:pt>
                <c:pt idx="3">
                  <c:v>2015</c:v>
                </c:pt>
                <c:pt idx="4">
                  <c:v>2016</c:v>
                </c:pt>
                <c:pt idx="5">
                  <c:v>2017</c:v>
                </c:pt>
                <c:pt idx="6">
                  <c:v>2018</c:v>
                </c:pt>
                <c:pt idx="7">
                  <c:v>2019</c:v>
                </c:pt>
                <c:pt idx="8">
                  <c:v>2020F</c:v>
                </c:pt>
                <c:pt idx="9">
                  <c:v>2021F</c:v>
                </c:pt>
                <c:pt idx="10">
                  <c:v>2022F</c:v>
                </c:pt>
                <c:pt idx="11">
                  <c:v>2023F</c:v>
                </c:pt>
                <c:pt idx="12">
                  <c:v>2024F</c:v>
                </c:pt>
                <c:pt idx="13">
                  <c:v>2025F</c:v>
                </c:pt>
                <c:pt idx="14">
                  <c:v>2026F</c:v>
                </c:pt>
              </c:strCache>
            </c:strRef>
          </c:cat>
          <c:val>
            <c:numRef>
              <c:f>'메모리 반도체'!$J$64:$X$64</c:f>
              <c:numCache>
                <c:formatCode>0</c:formatCode>
                <c:ptCount val="15"/>
                <c:pt idx="0">
                  <c:v>505</c:v>
                </c:pt>
                <c:pt idx="1">
                  <c:v>624</c:v>
                </c:pt>
                <c:pt idx="2">
                  <c:v>803</c:v>
                </c:pt>
                <c:pt idx="3">
                  <c:v>780</c:v>
                </c:pt>
                <c:pt idx="4">
                  <c:v>806.5</c:v>
                </c:pt>
                <c:pt idx="5">
                  <c:v>1268.5</c:v>
                </c:pt>
                <c:pt idx="6">
                  <c:v>1477</c:v>
                </c:pt>
                <c:pt idx="7">
                  <c:v>1100.7415717722213</c:v>
                </c:pt>
                <c:pt idx="8">
                  <c:v>1188.4327788658181</c:v>
                </c:pt>
                <c:pt idx="9">
                  <c:v>1423.4785860741847</c:v>
                </c:pt>
                <c:pt idx="10">
                  <c:v>1610.2112619048439</c:v>
                </c:pt>
                <c:pt idx="11">
                  <c:v>1693.1706240715689</c:v>
                </c:pt>
                <c:pt idx="12">
                  <c:v>1845.2181701934451</c:v>
                </c:pt>
                <c:pt idx="13">
                  <c:v>2196.8365553602812</c:v>
                </c:pt>
                <c:pt idx="14">
                  <c:v>2500</c:v>
                </c:pt>
              </c:numCache>
            </c:numRef>
          </c:val>
          <c:extLst>
            <c:ext xmlns:c16="http://schemas.microsoft.com/office/drawing/2014/chart" uri="{C3380CC4-5D6E-409C-BE32-E72D297353CC}">
              <c16:uniqueId val="{00000000-D228-4E93-969B-9016AAFE7E5C}"/>
            </c:ext>
          </c:extLst>
        </c:ser>
        <c:dLbls>
          <c:showLegendKey val="0"/>
          <c:showVal val="1"/>
          <c:showCatName val="0"/>
          <c:showSerName val="0"/>
          <c:showPercent val="0"/>
          <c:showBubbleSize val="0"/>
        </c:dLbls>
        <c:gapWidth val="40"/>
        <c:axId val="-1493450928"/>
        <c:axId val="-1493437872"/>
      </c:barChart>
      <c:lineChart>
        <c:grouping val="standard"/>
        <c:varyColors val="0"/>
        <c:ser>
          <c:idx val="1"/>
          <c:order val="1"/>
          <c:tx>
            <c:strRef>
              <c:f>'메모리 반도체'!$I$65</c:f>
              <c:strCache>
                <c:ptCount val="1"/>
                <c:pt idx="0">
                  <c:v>성장률</c:v>
                </c:pt>
              </c:strCache>
            </c:strRef>
          </c:tx>
          <c:spPr>
            <a:ln w="19050" cap="rnd">
              <a:solidFill>
                <a:srgbClr val="B3B6C9"/>
              </a:solidFill>
              <a:round/>
            </a:ln>
            <a:effectLst/>
          </c:spPr>
          <c:marker>
            <c:symbol val="circle"/>
            <c:size val="5"/>
            <c:spPr>
              <a:solidFill>
                <a:schemeClr val="bg1"/>
              </a:solidFill>
              <a:ln w="9525">
                <a:solidFill>
                  <a:srgbClr val="483159"/>
                </a:solidFill>
              </a:ln>
              <a:effectLst/>
            </c:spPr>
          </c:marker>
          <c:dLbls>
            <c:dLbl>
              <c:idx val="0"/>
              <c:tx>
                <c:rich>
                  <a:bodyPr/>
                  <a:lstStyle/>
                  <a:p>
                    <a:r>
                      <a:rPr lang="en-US" altLang="ko-KR" dirty="0" err="1">
                        <a:ea typeface="KoPubWorld돋움체 Medium" panose="00000600000000000000" pitchFamily="2" charset="-127"/>
                      </a:rPr>
                      <a:t>n.a.</a:t>
                    </a:r>
                    <a:endParaRPr lang="en-US" altLang="ko-KR" dirty="0">
                      <a:ea typeface="KoPubWorld돋움체 Medium" panose="00000600000000000000" pitchFamily="2" charset="-127"/>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228-4E93-969B-9016AAFE7E5C}"/>
                </c:ext>
              </c:extLst>
            </c:dLbl>
            <c:dLbl>
              <c:idx val="3"/>
              <c:tx>
                <c:rich>
                  <a:bodyPr rot="0" spcFirstLastPara="1" vertOverflow="ellipsis" vert="horz" wrap="square" lIns="38100" tIns="19050" rIns="38100" bIns="19050" anchor="ctr" anchorCtr="1">
                    <a:spAutoFit/>
                  </a:bodyPr>
                  <a:lstStyle/>
                  <a:p>
                    <a:pPr>
                      <a:defRPr sz="800" b="0" i="1" u="none" strike="noStrike" kern="1200" baseline="0">
                        <a:solidFill>
                          <a:srgbClr val="FF0000"/>
                        </a:solidFill>
                        <a:latin typeface="Arial" panose="020B0604020202020204" pitchFamily="34" charset="0"/>
                        <a:ea typeface="KoPub돋움체 Medium" panose="02020603020101020101" pitchFamily="18" charset="-127"/>
                        <a:cs typeface="+mn-cs"/>
                      </a:defRPr>
                    </a:pPr>
                    <a:fld id="{A7F4F495-D650-4A5B-855D-D3A1F0846AD4}" type="VALUE">
                      <a:rPr lang="en-US" altLang="ko-KR" sz="800" baseline="0">
                        <a:latin typeface="Arial" panose="020B0604020202020204" pitchFamily="34" charset="0"/>
                        <a:ea typeface="KoPubWorld돋움체 Medium" panose="00000600000000000000" pitchFamily="2" charset="-127"/>
                      </a:rPr>
                      <a:pPr>
                        <a:defRPr sz="800" i="1">
                          <a:solidFill>
                            <a:srgbClr val="FF0000"/>
                          </a:solidFill>
                          <a:latin typeface="Arial" panose="020B0604020202020204" pitchFamily="34" charset="0"/>
                          <a:ea typeface="KoPub돋움체 Medium" panose="02020603020101020101" pitchFamily="18" charset="-127"/>
                        </a:defRPr>
                      </a:pPr>
                      <a:t>[값]</a:t>
                    </a:fld>
                    <a:endParaRPr lang="ko-KR" altLang="en-US"/>
                  </a:p>
                </c:rich>
              </c:tx>
              <c:spPr>
                <a:noFill/>
                <a:ln>
                  <a:noFill/>
                </a:ln>
                <a:effectLst/>
              </c:spPr>
              <c:txPr>
                <a:bodyPr rot="0" spcFirstLastPara="1" vertOverflow="ellipsis" vert="horz" wrap="square" lIns="38100" tIns="19050" rIns="38100" bIns="19050" anchor="ctr" anchorCtr="1">
                  <a:spAutoFit/>
                </a:bodyPr>
                <a:lstStyle/>
                <a:p>
                  <a:pPr>
                    <a:defRPr sz="800" b="0" i="1" u="none" strike="noStrike" kern="1200" baseline="0">
                      <a:solidFill>
                        <a:srgbClr val="FF0000"/>
                      </a:solidFill>
                      <a:latin typeface="Arial" panose="020B0604020202020204" pitchFamily="34" charset="0"/>
                      <a:ea typeface="KoPub돋움체 Medium" panose="02020603020101020101" pitchFamily="18" charset="-127"/>
                      <a:cs typeface="+mn-cs"/>
                    </a:defRPr>
                  </a:pPr>
                  <a:endParaRPr lang="ko-KR"/>
                </a:p>
              </c:txPr>
              <c:dLblPos val="b"/>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228-4E93-969B-9016AAFE7E5C}"/>
                </c:ext>
              </c:extLst>
            </c:dLbl>
            <c:dLbl>
              <c:idx val="7"/>
              <c:tx>
                <c:rich>
                  <a:bodyPr rot="0" spcFirstLastPara="1" vertOverflow="ellipsis" vert="horz" wrap="square" lIns="38100" tIns="19050" rIns="38100" bIns="19050" anchor="ctr" anchorCtr="1">
                    <a:spAutoFit/>
                  </a:bodyPr>
                  <a:lstStyle/>
                  <a:p>
                    <a:pPr>
                      <a:defRPr sz="800" b="0" i="1" u="none" strike="noStrike" kern="1200" baseline="0">
                        <a:solidFill>
                          <a:srgbClr val="FF0000"/>
                        </a:solidFill>
                        <a:latin typeface="Arial" panose="020B0604020202020204" pitchFamily="34" charset="0"/>
                        <a:ea typeface="KoPub돋움체 Medium" panose="02020603020101020101" pitchFamily="18" charset="-127"/>
                        <a:cs typeface="+mn-cs"/>
                      </a:defRPr>
                    </a:pPr>
                    <a:fld id="{99F7EF4D-0A5C-4106-A487-74D37D48CB8E}" type="VALUE">
                      <a:rPr lang="en-US" altLang="ko-KR" sz="800" baseline="0">
                        <a:latin typeface="Arial" panose="020B0604020202020204" pitchFamily="34" charset="0"/>
                        <a:ea typeface="KoPubWorld돋움체 Medium" panose="00000600000000000000" pitchFamily="2" charset="-127"/>
                      </a:rPr>
                      <a:pPr>
                        <a:defRPr sz="800" i="1">
                          <a:solidFill>
                            <a:srgbClr val="FF0000"/>
                          </a:solidFill>
                          <a:latin typeface="Arial" panose="020B0604020202020204" pitchFamily="34" charset="0"/>
                          <a:ea typeface="KoPub돋움체 Medium" panose="02020603020101020101" pitchFamily="18" charset="-127"/>
                        </a:defRPr>
                      </a:pPr>
                      <a:t>[값]</a:t>
                    </a:fld>
                    <a:endParaRPr lang="ko-KR" altLang="en-US"/>
                  </a:p>
                </c:rich>
              </c:tx>
              <c:spPr>
                <a:noFill/>
                <a:ln>
                  <a:noFill/>
                </a:ln>
                <a:effectLst/>
              </c:spPr>
              <c:txPr>
                <a:bodyPr rot="0" spcFirstLastPara="1" vertOverflow="ellipsis" vert="horz" wrap="square" lIns="38100" tIns="19050" rIns="38100" bIns="19050" anchor="ctr" anchorCtr="1">
                  <a:spAutoFit/>
                </a:bodyPr>
                <a:lstStyle/>
                <a:p>
                  <a:pPr>
                    <a:defRPr sz="800" b="0" i="1" u="none" strike="noStrike" kern="1200" baseline="0">
                      <a:solidFill>
                        <a:srgbClr val="FF0000"/>
                      </a:solidFill>
                      <a:latin typeface="Arial" panose="020B0604020202020204" pitchFamily="34" charset="0"/>
                      <a:ea typeface="KoPub돋움체 Medium" panose="02020603020101020101" pitchFamily="18" charset="-127"/>
                      <a:cs typeface="+mn-cs"/>
                    </a:defRPr>
                  </a:pPr>
                  <a:endParaRPr lang="ko-KR"/>
                </a:p>
              </c:txPr>
              <c:dLblPos val="b"/>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228-4E93-969B-9016AAFE7E5C}"/>
                </c:ext>
              </c:extLst>
            </c:dLbl>
            <c:dLbl>
              <c:idx val="8"/>
              <c:layout>
                <c:manualLayout>
                  <c:x val="-3.1960555364256682E-2"/>
                  <c:y val="-4.42997686777577E-2"/>
                </c:manualLayout>
              </c:layout>
              <c:tx>
                <c:rich>
                  <a:bodyPr/>
                  <a:lstStyle/>
                  <a:p>
                    <a:fld id="{479B7F36-A251-4C6C-9F2C-3FD249C76D9B}" type="VALUE">
                      <a:rPr lang="en-US" altLang="ko-KR">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228-4E93-969B-9016AAFE7E5C}"/>
                </c:ext>
              </c:extLst>
            </c:dLbl>
            <c:dLbl>
              <c:idx val="9"/>
              <c:layout>
                <c:manualLayout>
                  <c:x val="-3.2398960599870526E-2"/>
                  <c:y val="-5.3618698028165913E-2"/>
                </c:manualLayout>
              </c:layout>
              <c:tx>
                <c:rich>
                  <a:bodyPr/>
                  <a:lstStyle/>
                  <a:p>
                    <a:fld id="{6F98FD35-AB00-4887-8C68-EBA8FF880928}" type="VALUE">
                      <a:rPr lang="en-US" altLang="ko-KR">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228-4E93-969B-9016AAFE7E5C}"/>
                </c:ext>
              </c:extLst>
            </c:dLbl>
            <c:dLbl>
              <c:idx val="10"/>
              <c:layout>
                <c:manualLayout>
                  <c:x val="-3.0833227615535374E-2"/>
                  <c:y val="-5.3618698028165913E-2"/>
                </c:manualLayout>
              </c:layout>
              <c:tx>
                <c:rich>
                  <a:bodyPr/>
                  <a:lstStyle/>
                  <a:p>
                    <a:fld id="{3F80D38F-C55F-421A-B12B-ADF4C5D7D716}" type="VALUE">
                      <a:rPr lang="en-US" altLang="ko-KR">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228-4E93-969B-9016AAFE7E5C}"/>
                </c:ext>
              </c:extLst>
            </c:dLbl>
            <c:dLbl>
              <c:idx val="11"/>
              <c:layout>
                <c:manualLayout>
                  <c:x val="-2.5697623426916085E-2"/>
                  <c:y val="-4.42997686777577E-2"/>
                </c:manualLayout>
              </c:layout>
              <c:tx>
                <c:rich>
                  <a:bodyPr/>
                  <a:lstStyle/>
                  <a:p>
                    <a:fld id="{AB45D79F-42A5-49BA-A216-223E72CD905A}" type="VALUE">
                      <a:rPr lang="en-US" altLang="ko-KR">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228-4E93-969B-9016AAFE7E5C}"/>
                </c:ext>
              </c:extLst>
            </c:dLbl>
            <c:dLbl>
              <c:idx val="12"/>
              <c:layout>
                <c:manualLayout>
                  <c:x val="-2.7263356411251233E-2"/>
                  <c:y val="-4.8959233352961831E-2"/>
                </c:manualLayout>
              </c:layout>
              <c:tx>
                <c:rich>
                  <a:bodyPr/>
                  <a:lstStyle/>
                  <a:p>
                    <a:fld id="{0D31F4E5-0835-4978-8845-A166465A6985}" type="VALUE">
                      <a:rPr lang="en-US" altLang="ko-KR">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228-4E93-969B-9016AAFE7E5C}"/>
                </c:ext>
              </c:extLst>
            </c:dLbl>
            <c:dLbl>
              <c:idx val="13"/>
              <c:layout>
                <c:manualLayout>
                  <c:x val="-3.2398960599870637E-2"/>
                  <c:y val="-4.895923335296179E-2"/>
                </c:manualLayout>
              </c:layout>
              <c:tx>
                <c:rich>
                  <a:bodyPr/>
                  <a:lstStyle/>
                  <a:p>
                    <a:fld id="{7238156D-CA86-45FA-B483-E46472FA02A6}" type="VALUE">
                      <a:rPr lang="en-US" altLang="ko-KR">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D228-4E93-969B-9016AAFE7E5C}"/>
                </c:ext>
              </c:extLst>
            </c:dLbl>
            <c:dLbl>
              <c:idx val="14"/>
              <c:layout>
                <c:manualLayout>
                  <c:x val="-3.2367276081998658E-2"/>
                  <c:y val="-5.8278162703370086E-2"/>
                </c:manualLayout>
              </c:layout>
              <c:tx>
                <c:rich>
                  <a:bodyPr/>
                  <a:lstStyle/>
                  <a:p>
                    <a:fld id="{9190E898-85D1-40DD-8CC7-6E3744D8B1CF}" type="VALUE">
                      <a:rPr lang="en-US" altLang="ko-KR">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D228-4E93-969B-9016AAFE7E5C}"/>
                </c:ext>
              </c:extLst>
            </c:dLbl>
            <c:spPr>
              <a:noFill/>
              <a:ln>
                <a:noFill/>
              </a:ln>
              <a:effectLst/>
            </c:spPr>
            <c:txPr>
              <a:bodyPr rot="0" spcFirstLastPara="1" vertOverflow="ellipsis" vert="horz" wrap="square" lIns="38100" tIns="19050" rIns="38100" bIns="19050" anchor="ctr" anchorCtr="1">
                <a:spAutoFit/>
              </a:bodyPr>
              <a:lstStyle/>
              <a:p>
                <a:pPr>
                  <a:defRPr sz="800" b="0" i="1" u="none" strike="noStrike" kern="1200" baseline="0">
                    <a:solidFill>
                      <a:schemeClr val="tx1">
                        <a:lumMod val="75000"/>
                        <a:lumOff val="25000"/>
                      </a:schemeClr>
                    </a:solidFill>
                    <a:latin typeface="Arial" panose="020B0604020202020204" pitchFamily="34" charset="0"/>
                    <a:ea typeface="KoPub돋움체 Medium" panose="02020603020101020101" pitchFamily="18" charset="-127"/>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'메모리 반도체'!$J$63:$X$63</c:f>
              <c:strCache>
                <c:ptCount val="15"/>
                <c:pt idx="0">
                  <c:v>2012</c:v>
                </c:pt>
                <c:pt idx="1">
                  <c:v>2013</c:v>
                </c:pt>
                <c:pt idx="2">
                  <c:v>2014</c:v>
                </c:pt>
                <c:pt idx="3">
                  <c:v>2015</c:v>
                </c:pt>
                <c:pt idx="4">
                  <c:v>2016</c:v>
                </c:pt>
                <c:pt idx="5">
                  <c:v>2017</c:v>
                </c:pt>
                <c:pt idx="6">
                  <c:v>2018</c:v>
                </c:pt>
                <c:pt idx="7">
                  <c:v>2019</c:v>
                </c:pt>
                <c:pt idx="8">
                  <c:v>2020F</c:v>
                </c:pt>
                <c:pt idx="9">
                  <c:v>2021F</c:v>
                </c:pt>
                <c:pt idx="10">
                  <c:v>2022F</c:v>
                </c:pt>
                <c:pt idx="11">
                  <c:v>2023F</c:v>
                </c:pt>
                <c:pt idx="12">
                  <c:v>2024F</c:v>
                </c:pt>
                <c:pt idx="13">
                  <c:v>2025F</c:v>
                </c:pt>
                <c:pt idx="14">
                  <c:v>2026F</c:v>
                </c:pt>
              </c:strCache>
            </c:strRef>
          </c:cat>
          <c:val>
            <c:numRef>
              <c:f>'메모리 반도체'!$J$65:$X$65</c:f>
              <c:numCache>
                <c:formatCode>0.0%</c:formatCode>
                <c:ptCount val="15"/>
                <c:pt idx="0">
                  <c:v>0</c:v>
                </c:pt>
                <c:pt idx="1">
                  <c:v>0.23564356435643563</c:v>
                </c:pt>
                <c:pt idx="2">
                  <c:v>0.28685897435897445</c:v>
                </c:pt>
                <c:pt idx="3">
                  <c:v>-2.8642590286425906E-2</c:v>
                </c:pt>
                <c:pt idx="4">
                  <c:v>3.3974358974359076E-2</c:v>
                </c:pt>
                <c:pt idx="5">
                  <c:v>0.57284562926224436</c:v>
                </c:pt>
                <c:pt idx="6">
                  <c:v>0.16436736302719757</c:v>
                </c:pt>
                <c:pt idx="7">
                  <c:v>-0.25474504280824561</c:v>
                </c:pt>
                <c:pt idx="8">
                  <c:v>7.9665572140072749E-2</c:v>
                </c:pt>
                <c:pt idx="9">
                  <c:v>0.19777795714510904</c:v>
                </c:pt>
                <c:pt idx="10">
                  <c:v>0.13118053032722443</c:v>
                </c:pt>
                <c:pt idx="11">
                  <c:v>5.1520793655725594E-2</c:v>
                </c:pt>
                <c:pt idx="12">
                  <c:v>8.9800486708331517E-2</c:v>
                </c:pt>
                <c:pt idx="13">
                  <c:v>0.1905565373497129</c:v>
                </c:pt>
                <c:pt idx="14">
                  <c:v>0.1379999999999999</c:v>
                </c:pt>
              </c:numCache>
            </c:numRef>
          </c:val>
          <c:smooth val="1"/>
          <c:extLst>
            <c:ext xmlns:c16="http://schemas.microsoft.com/office/drawing/2014/chart" uri="{C3380CC4-5D6E-409C-BE32-E72D297353CC}">
              <c16:uniqueId val="{0000000B-D228-4E93-969B-9016AAFE7E5C}"/>
            </c:ext>
          </c:extLst>
        </c:ser>
        <c:dLbls>
          <c:showLegendKey val="0"/>
          <c:showVal val="1"/>
          <c:showCatName val="0"/>
          <c:showSerName val="0"/>
          <c:showPercent val="0"/>
          <c:showBubbleSize val="0"/>
        </c:dLbls>
        <c:marker val="1"/>
        <c:smooth val="0"/>
        <c:axId val="-1493450384"/>
        <c:axId val="-1493442768"/>
      </c:lineChart>
      <c:catAx>
        <c:axId val="-14934509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crossAx val="-1493437872"/>
        <c:crosses val="autoZero"/>
        <c:auto val="1"/>
        <c:lblAlgn val="ctr"/>
        <c:lblOffset val="100"/>
        <c:noMultiLvlLbl val="0"/>
      </c:catAx>
      <c:valAx>
        <c:axId val="-1493437872"/>
        <c:scaling>
          <c:orientation val="minMax"/>
          <c:max val="5000"/>
        </c:scaling>
        <c:delete val="0"/>
        <c:axPos val="l"/>
        <c:numFmt formatCode="_(* #,##0_);_(* \(#,##0\);_(* &quot;-&quot;_);_(@_)" sourceLinked="0"/>
        <c:majorTickMark val="none"/>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ko-KR"/>
          </a:p>
        </c:txPr>
        <c:crossAx val="-1493450928"/>
        <c:crosses val="autoZero"/>
        <c:crossBetween val="between"/>
      </c:valAx>
      <c:valAx>
        <c:axId val="-1493442768"/>
        <c:scaling>
          <c:orientation val="minMax"/>
          <c:min val="-3"/>
        </c:scaling>
        <c:delete val="0"/>
        <c:axPos val="r"/>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ko-KR"/>
          </a:p>
        </c:txPr>
        <c:crossAx val="-1493450384"/>
        <c:crosses val="max"/>
        <c:crossBetween val="between"/>
      </c:valAx>
      <c:catAx>
        <c:axId val="-1493450384"/>
        <c:scaling>
          <c:orientation val="minMax"/>
        </c:scaling>
        <c:delete val="1"/>
        <c:axPos val="b"/>
        <c:numFmt formatCode="General" sourceLinked="1"/>
        <c:majorTickMark val="none"/>
        <c:minorTickMark val="none"/>
        <c:tickLblPos val="nextTo"/>
        <c:crossAx val="-1493442768"/>
        <c:crosses val="autoZero"/>
        <c:auto val="1"/>
        <c:lblAlgn val="ctr"/>
        <c:lblOffset val="100"/>
        <c:noMultiLvlLbl val="0"/>
      </c:catAx>
      <c:spPr>
        <a:noFill/>
        <a:ln>
          <a:noFill/>
        </a:ln>
        <a:effectLst/>
      </c:spPr>
    </c:plotArea>
    <c:legend>
      <c:legendPos val="b"/>
      <c:layout>
        <c:manualLayout>
          <c:xMode val="edge"/>
          <c:yMode val="edge"/>
          <c:x val="0.88549757699738518"/>
          <c:y val="5.7085413123914235E-2"/>
          <c:w val="0.10674711328768542"/>
          <c:h val="0.1507113021369332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618734080360829E-2"/>
          <c:y val="0.36056644770896956"/>
          <c:w val="0.89733611752549203"/>
          <c:h val="0.49968701221053646"/>
        </c:manualLayout>
      </c:layout>
      <c:barChart>
        <c:barDir val="col"/>
        <c:grouping val="clustered"/>
        <c:varyColors val="0"/>
        <c:ser>
          <c:idx val="0"/>
          <c:order val="0"/>
          <c:tx>
            <c:strRef>
              <c:f>'시스템 반도체'!$B$42</c:f>
              <c:strCache>
                <c:ptCount val="1"/>
                <c:pt idx="0">
                  <c:v>시스템반도체 시장</c:v>
                </c:pt>
              </c:strCache>
            </c:strRef>
          </c:tx>
          <c:spPr>
            <a:solidFill>
              <a:srgbClr val="483159"/>
            </a:solidFill>
            <a:ln w="3175">
              <a:solidFill>
                <a:srgbClr val="FFFFFF"/>
              </a:solidFill>
              <a:prstDash val="solid"/>
            </a:ln>
          </c:spPr>
          <c:invertIfNegative val="0"/>
          <c:dLbls>
            <c:numFmt formatCode="#,##0_);[Red]\(#,##0\)" sourceLinked="0"/>
            <c:spPr>
              <a:noFill/>
              <a:ln>
                <a:noFill/>
              </a:ln>
              <a:effectLst/>
            </c:spPr>
            <c:txPr>
              <a:bodyPr wrap="square" lIns="38100" tIns="19050" rIns="38100" bIns="19050" anchor="ctr">
                <a:spAutoFit/>
              </a:bodyPr>
              <a:lstStyle/>
              <a:p>
                <a:pPr>
                  <a:defRPr sz="800" b="1">
                    <a:solidFill>
                      <a:schemeClr val="tx1"/>
                    </a:solidFill>
                    <a:latin typeface="Arial" panose="020B0604020202020204" pitchFamily="34" charset="0"/>
                    <a:ea typeface="맑은 고딕" panose="020B0503020000020004" pitchFamily="50" charset="-127"/>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'시스템 반도체'!$C$41:$J$41</c:f>
              <c:numCache>
                <c:formatCode>General</c:formatCode>
                <c:ptCount val="8"/>
                <c:pt idx="0">
                  <c:v>2019</c:v>
                </c:pt>
                <c:pt idx="1">
                  <c:v>2020</c:v>
                </c:pt>
                <c:pt idx="2">
                  <c:v>2021</c:v>
                </c:pt>
                <c:pt idx="3">
                  <c:v>2022</c:v>
                </c:pt>
                <c:pt idx="4">
                  <c:v>2023</c:v>
                </c:pt>
                <c:pt idx="5">
                  <c:v>2024</c:v>
                </c:pt>
                <c:pt idx="6">
                  <c:v>2025</c:v>
                </c:pt>
                <c:pt idx="7">
                  <c:v>2026</c:v>
                </c:pt>
              </c:numCache>
            </c:numRef>
          </c:cat>
          <c:val>
            <c:numRef>
              <c:f>'시스템 반도체'!$C$42:$J$42</c:f>
              <c:numCache>
                <c:formatCode>0</c:formatCode>
                <c:ptCount val="8"/>
                <c:pt idx="0">
                  <c:v>2269</c:v>
                </c:pt>
                <c:pt idx="1">
                  <c:v>2441.444</c:v>
                </c:pt>
                <c:pt idx="2">
                  <c:v>2626.9937440000003</c:v>
                </c:pt>
                <c:pt idx="3">
                  <c:v>2826.6452685440004</c:v>
                </c:pt>
                <c:pt idx="4">
                  <c:v>3041.4703089533446</c:v>
                </c:pt>
                <c:pt idx="5">
                  <c:v>3272.6220524337991</c:v>
                </c:pt>
                <c:pt idx="6">
                  <c:v>3521.3413284187682</c:v>
                </c:pt>
                <c:pt idx="7">
                  <c:v>3788.9632693785948</c:v>
                </c:pt>
              </c:numCache>
            </c:numRef>
          </c:val>
          <c:extLst>
            <c:ext xmlns:c16="http://schemas.microsoft.com/office/drawing/2014/chart" uri="{C3380CC4-5D6E-409C-BE32-E72D297353CC}">
              <c16:uniqueId val="{00000000-0FDE-4B08-9C95-C70FE38B0661}"/>
            </c:ext>
          </c:extLst>
        </c:ser>
        <c:dLbls>
          <c:dLblPos val="ctr"/>
          <c:showLegendKey val="0"/>
          <c:showVal val="1"/>
          <c:showCatName val="0"/>
          <c:showSerName val="0"/>
          <c:showPercent val="0"/>
          <c:showBubbleSize val="0"/>
        </c:dLbls>
        <c:gapWidth val="70"/>
        <c:axId val="-1493448208"/>
        <c:axId val="-1493446032"/>
      </c:barChart>
      <c:catAx>
        <c:axId val="-149344820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crossAx val="-1493446032"/>
        <c:crosses val="autoZero"/>
        <c:auto val="1"/>
        <c:lblAlgn val="ctr"/>
        <c:lblOffset val="100"/>
        <c:noMultiLvlLbl val="0"/>
      </c:catAx>
      <c:valAx>
        <c:axId val="-1493446032"/>
        <c:scaling>
          <c:orientation val="minMax"/>
          <c:max val="4000"/>
        </c:scaling>
        <c:delete val="0"/>
        <c:axPos val="l"/>
        <c:numFmt formatCode="0" sourceLinked="1"/>
        <c:majorTickMark val="out"/>
        <c:minorTickMark val="none"/>
        <c:tickLblPos val="none"/>
        <c:spPr>
          <a:ln w="3175">
            <a:noFill/>
            <a:prstDash val="solid"/>
          </a:ln>
        </c:spPr>
        <c:txPr>
          <a:bodyPr/>
          <a:lstStyle/>
          <a:p>
            <a:pPr>
              <a:defRPr>
                <a:solidFill>
                  <a:srgbClr val="000000"/>
                </a:solidFill>
                <a:latin typeface="맑은 고딕" panose="020B0503020000020004" pitchFamily="50" charset="-127"/>
                <a:ea typeface="맑은 고딕" panose="020B0503020000020004" pitchFamily="50" charset="-127"/>
              </a:defRPr>
            </a:pPr>
            <a:endParaRPr lang="ko-KR"/>
          </a:p>
        </c:txPr>
        <c:crossAx val="-1493448208"/>
        <c:crosses val="autoZero"/>
        <c:crossBetween val="between"/>
        <c:majorUnit val="1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81284229227531E-2"/>
          <c:y val="0.12939763779527558"/>
          <c:w val="0.91475981727282063"/>
          <c:h val="0.70123120973514685"/>
        </c:manualLayout>
      </c:layout>
      <c:barChart>
        <c:barDir val="col"/>
        <c:grouping val="clustered"/>
        <c:varyColors val="0"/>
        <c:ser>
          <c:idx val="0"/>
          <c:order val="0"/>
          <c:tx>
            <c:strRef>
              <c:f>'후공정 - 패키징'!$B$21</c:f>
              <c:strCache>
                <c:ptCount val="1"/>
                <c:pt idx="0">
                  <c:v>해외생산</c:v>
                </c:pt>
              </c:strCache>
            </c:strRef>
          </c:tx>
          <c:spPr>
            <a:solidFill>
              <a:srgbClr val="483159"/>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800" b="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'후공정 - 패키징'!$C$20:$K$20</c:f>
              <c:strCache>
                <c:ptCount val="9"/>
                <c:pt idx="0">
                  <c:v>2016</c:v>
                </c:pt>
                <c:pt idx="1">
                  <c:v>2017</c:v>
                </c:pt>
                <c:pt idx="2">
                  <c:v>2018</c:v>
                </c:pt>
                <c:pt idx="3">
                  <c:v>2019</c:v>
                </c:pt>
                <c:pt idx="4">
                  <c:v>2020</c:v>
                </c:pt>
                <c:pt idx="5">
                  <c:v>2021F</c:v>
                </c:pt>
                <c:pt idx="6">
                  <c:v>2022F</c:v>
                </c:pt>
                <c:pt idx="7">
                  <c:v>2023F</c:v>
                </c:pt>
                <c:pt idx="8">
                  <c:v>2024F</c:v>
                </c:pt>
              </c:strCache>
            </c:strRef>
          </c:cat>
          <c:val>
            <c:numRef>
              <c:f>'후공정 - 패키징'!$C$21:$K$21</c:f>
              <c:numCache>
                <c:formatCode>General</c:formatCode>
                <c:ptCount val="9"/>
                <c:pt idx="0">
                  <c:v>451</c:v>
                </c:pt>
                <c:pt idx="1">
                  <c:v>476</c:v>
                </c:pt>
                <c:pt idx="2">
                  <c:v>499</c:v>
                </c:pt>
                <c:pt idx="3">
                  <c:v>523</c:v>
                </c:pt>
                <c:pt idx="4">
                  <c:v>549</c:v>
                </c:pt>
                <c:pt idx="5">
                  <c:v>579</c:v>
                </c:pt>
                <c:pt idx="6">
                  <c:v>604</c:v>
                </c:pt>
                <c:pt idx="7">
                  <c:v>640</c:v>
                </c:pt>
                <c:pt idx="8">
                  <c:v>679</c:v>
                </c:pt>
              </c:numCache>
            </c:numRef>
          </c:val>
          <c:extLst>
            <c:ext xmlns:c16="http://schemas.microsoft.com/office/drawing/2014/chart" uri="{C3380CC4-5D6E-409C-BE32-E72D297353CC}">
              <c16:uniqueId val="{00000000-D57C-4B5A-89CA-1601E7E49D65}"/>
            </c:ext>
          </c:extLst>
        </c:ser>
        <c:ser>
          <c:idx val="1"/>
          <c:order val="1"/>
          <c:tx>
            <c:strRef>
              <c:f>'후공정 - 패키징'!$B$22</c:f>
              <c:strCache>
                <c:ptCount val="1"/>
                <c:pt idx="0">
                  <c:v>국내생산</c:v>
                </c:pt>
              </c:strCache>
            </c:strRef>
          </c:tx>
          <c:spPr>
            <a:solidFill>
              <a:srgbClr val="FFC9C9"/>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800" b="1">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'후공정 - 패키징'!$C$20:$K$20</c:f>
              <c:strCache>
                <c:ptCount val="9"/>
                <c:pt idx="0">
                  <c:v>2016</c:v>
                </c:pt>
                <c:pt idx="1">
                  <c:v>2017</c:v>
                </c:pt>
                <c:pt idx="2">
                  <c:v>2018</c:v>
                </c:pt>
                <c:pt idx="3">
                  <c:v>2019</c:v>
                </c:pt>
                <c:pt idx="4">
                  <c:v>2020</c:v>
                </c:pt>
                <c:pt idx="5">
                  <c:v>2021F</c:v>
                </c:pt>
                <c:pt idx="6">
                  <c:v>2022F</c:v>
                </c:pt>
                <c:pt idx="7">
                  <c:v>2023F</c:v>
                </c:pt>
                <c:pt idx="8">
                  <c:v>2024F</c:v>
                </c:pt>
              </c:strCache>
            </c:strRef>
          </c:cat>
          <c:val>
            <c:numRef>
              <c:f>'후공정 - 패키징'!$C$22:$K$22</c:f>
              <c:numCache>
                <c:formatCode>General</c:formatCode>
                <c:ptCount val="9"/>
                <c:pt idx="0">
                  <c:v>131</c:v>
                </c:pt>
                <c:pt idx="1">
                  <c:v>134</c:v>
                </c:pt>
                <c:pt idx="2">
                  <c:v>140</c:v>
                </c:pt>
                <c:pt idx="3">
                  <c:v>147</c:v>
                </c:pt>
                <c:pt idx="4">
                  <c:v>154</c:v>
                </c:pt>
                <c:pt idx="5">
                  <c:v>162</c:v>
                </c:pt>
                <c:pt idx="6">
                  <c:v>170</c:v>
                </c:pt>
                <c:pt idx="7">
                  <c:v>170</c:v>
                </c:pt>
                <c:pt idx="8">
                  <c:v>170</c:v>
                </c:pt>
              </c:numCache>
            </c:numRef>
          </c:val>
          <c:extLst>
            <c:ext xmlns:c16="http://schemas.microsoft.com/office/drawing/2014/chart" uri="{C3380CC4-5D6E-409C-BE32-E72D297353CC}">
              <c16:uniqueId val="{00000001-D57C-4B5A-89CA-1601E7E49D65}"/>
            </c:ext>
          </c:extLst>
        </c:ser>
        <c:dLbls>
          <c:dLblPos val="ctr"/>
          <c:showLegendKey val="0"/>
          <c:showVal val="1"/>
          <c:showCatName val="0"/>
          <c:showSerName val="0"/>
          <c:showPercent val="0"/>
          <c:showBubbleSize val="0"/>
        </c:dLbls>
        <c:gapWidth val="40"/>
        <c:axId val="-1458310512"/>
        <c:axId val="-1458311056"/>
      </c:barChart>
      <c:lineChart>
        <c:grouping val="standard"/>
        <c:varyColors val="0"/>
        <c:ser>
          <c:idx val="2"/>
          <c:order val="2"/>
          <c:tx>
            <c:strRef>
              <c:f>'후공정 - 패키징'!$B$23</c:f>
              <c:strCache>
                <c:ptCount val="1"/>
                <c:pt idx="0">
                  <c:v>국내생산차지비중</c:v>
                </c:pt>
              </c:strCache>
            </c:strRef>
          </c:tx>
          <c:spPr>
            <a:ln w="12700">
              <a:solidFill>
                <a:srgbClr val="F68D2E"/>
              </a:solidFill>
              <a:prstDash val="solid"/>
            </a:ln>
          </c:spPr>
          <c:marker>
            <c:symbol val="triangle"/>
            <c:size val="3"/>
            <c:spPr>
              <a:solidFill>
                <a:schemeClr val="bg1"/>
              </a:solidFill>
              <a:ln w="12700">
                <a:solidFill>
                  <a:srgbClr val="F68D2E"/>
                </a:solidFill>
                <a:prstDash val="solid"/>
              </a:ln>
            </c:spPr>
          </c:marker>
          <c:dLbls>
            <c:dLbl>
              <c:idx val="0"/>
              <c:layout>
                <c:manualLayout>
                  <c:x val="-5.2452391090489978E-2"/>
                  <c:y val="-4.0264705336183114E-2"/>
                </c:manualLayout>
              </c:layout>
              <c:tx>
                <c:rich>
                  <a:bodyPr/>
                  <a:lstStyle/>
                  <a:p>
                    <a:fld id="{B07A010E-2914-4B15-B874-65CEF74F6B76}"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57C-4B5A-89CA-1601E7E49D65}"/>
                </c:ext>
              </c:extLst>
            </c:dLbl>
            <c:dLbl>
              <c:idx val="1"/>
              <c:layout>
                <c:manualLayout>
                  <c:x val="-5.2452391090489964E-2"/>
                  <c:y val="-6.327310838543064E-2"/>
                </c:manualLayout>
              </c:layout>
              <c:tx>
                <c:rich>
                  <a:bodyPr/>
                  <a:lstStyle/>
                  <a:p>
                    <a:fld id="{24F5437C-8959-49CA-B909-B8C2BF3C1D13}"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57C-4B5A-89CA-1601E7E49D65}"/>
                </c:ext>
              </c:extLst>
            </c:dLbl>
            <c:dLbl>
              <c:idx val="2"/>
              <c:layout>
                <c:manualLayout>
                  <c:x val="-5.5366004962779158E-2"/>
                  <c:y val="-4.0264705336183114E-2"/>
                </c:manualLayout>
              </c:layout>
              <c:tx>
                <c:rich>
                  <a:bodyPr/>
                  <a:lstStyle/>
                  <a:p>
                    <a:fld id="{E9D8C856-DE6B-4008-9442-D561D76F0E22}"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57C-4B5A-89CA-1601E7E49D65}"/>
                </c:ext>
              </c:extLst>
            </c:dLbl>
            <c:dLbl>
              <c:idx val="3"/>
              <c:layout>
                <c:manualLayout>
                  <c:x val="-5.2452391090489964E-2"/>
                  <c:y val="-5.1768906860806888E-2"/>
                </c:manualLayout>
              </c:layout>
              <c:tx>
                <c:rich>
                  <a:bodyPr/>
                  <a:lstStyle/>
                  <a:p>
                    <a:fld id="{D780F0F1-F593-4004-BFB0-7A62F9B9A9CD}"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57C-4B5A-89CA-1601E7E49D65}"/>
                </c:ext>
              </c:extLst>
            </c:dLbl>
            <c:dLbl>
              <c:idx val="4"/>
              <c:layout>
                <c:manualLayout>
                  <c:x val="-4.9538777218200769E-2"/>
                  <c:y val="-5.1768906860806888E-2"/>
                </c:manualLayout>
              </c:layout>
              <c:tx>
                <c:rich>
                  <a:bodyPr/>
                  <a:lstStyle/>
                  <a:p>
                    <a:fld id="{83A007DF-741E-4AB5-9A89-1E347C116F4D}"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57C-4B5A-89CA-1601E7E49D65}"/>
                </c:ext>
              </c:extLst>
            </c:dLbl>
            <c:dLbl>
              <c:idx val="5"/>
              <c:layout>
                <c:manualLayout>
                  <c:x val="-5.5366004962779158E-2"/>
                  <c:y val="-4.6016806098495011E-2"/>
                </c:manualLayout>
              </c:layout>
              <c:tx>
                <c:rich>
                  <a:bodyPr/>
                  <a:lstStyle/>
                  <a:p>
                    <a:fld id="{4E90D3B8-C430-464B-A8F3-1EC8926EC0A0}"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57C-4B5A-89CA-1601E7E49D65}"/>
                </c:ext>
              </c:extLst>
            </c:dLbl>
            <c:dLbl>
              <c:idx val="6"/>
              <c:layout>
                <c:manualLayout>
                  <c:x val="-4.6625163345911581E-2"/>
                  <c:y val="-5.176890686080686E-2"/>
                </c:manualLayout>
              </c:layout>
              <c:tx>
                <c:rich>
                  <a:bodyPr/>
                  <a:lstStyle/>
                  <a:p>
                    <a:fld id="{571A02BD-A3E0-415E-ACF0-130D2DA3D1CC}"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57C-4B5A-89CA-1601E7E49D65}"/>
                </c:ext>
              </c:extLst>
            </c:dLbl>
            <c:dLbl>
              <c:idx val="7"/>
              <c:layout>
                <c:manualLayout>
                  <c:x val="-2.0402638495308854E-2"/>
                  <c:y val="-3.4512604573871238E-2"/>
                </c:manualLayout>
              </c:layout>
              <c:tx>
                <c:rich>
                  <a:bodyPr/>
                  <a:lstStyle/>
                  <a:p>
                    <a:fld id="{B1F406DC-E33B-4940-8FB3-58671ABA474D}"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D57C-4B5A-89CA-1601E7E49D65}"/>
                </c:ext>
              </c:extLst>
            </c:dLbl>
            <c:dLbl>
              <c:idx val="8"/>
              <c:layout>
                <c:manualLayout>
                  <c:x val="-1.4575410750730468E-2"/>
                  <c:y val="1.1504201524623748E-2"/>
                </c:manualLayout>
              </c:layout>
              <c:tx>
                <c:rich>
                  <a:bodyPr/>
                  <a:lstStyle/>
                  <a:p>
                    <a:fld id="{6E690DFE-E9AC-4436-83A0-2BBFE5328716}" type="VALUE">
                      <a:rPr lang="en-US" altLang="ko-KR">
                        <a:latin typeface="KoPubWorld돋움체 Medium" panose="00000600000000000000" pitchFamily="2" charset="-127"/>
                        <a:ea typeface="KoPubWorld돋움체 Medium" panose="00000600000000000000" pitchFamily="2" charset="-127"/>
                      </a:rPr>
                      <a:pPr/>
                      <a:t>[값]</a:t>
                    </a:fld>
                    <a:endParaRPr lang="ko-KR"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D57C-4B5A-89CA-1601E7E49D65}"/>
                </c:ext>
              </c:extLst>
            </c:dLbl>
            <c:spPr>
              <a:noFill/>
              <a:ln>
                <a:noFill/>
              </a:ln>
              <a:effectLst/>
            </c:spPr>
            <c:txPr>
              <a:bodyPr wrap="square" lIns="38100" tIns="19050" rIns="38100" bIns="19050" anchor="ctr">
                <a:spAutoFit/>
              </a:bodyPr>
              <a:lstStyle/>
              <a:p>
                <a:pPr>
                  <a:defRPr b="1">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'후공정 - 패키징'!$C$20:$K$20</c:f>
              <c:strCache>
                <c:ptCount val="9"/>
                <c:pt idx="0">
                  <c:v>2016</c:v>
                </c:pt>
                <c:pt idx="1">
                  <c:v>2017</c:v>
                </c:pt>
                <c:pt idx="2">
                  <c:v>2018</c:v>
                </c:pt>
                <c:pt idx="3">
                  <c:v>2019</c:v>
                </c:pt>
                <c:pt idx="4">
                  <c:v>2020</c:v>
                </c:pt>
                <c:pt idx="5">
                  <c:v>2021F</c:v>
                </c:pt>
                <c:pt idx="6">
                  <c:v>2022F</c:v>
                </c:pt>
                <c:pt idx="7">
                  <c:v>2023F</c:v>
                </c:pt>
                <c:pt idx="8">
                  <c:v>2024F</c:v>
                </c:pt>
              </c:strCache>
            </c:strRef>
          </c:cat>
          <c:val>
            <c:numRef>
              <c:f>'후공정 - 패키징'!$C$23:$K$23</c:f>
              <c:numCache>
                <c:formatCode>0.0%</c:formatCode>
                <c:ptCount val="9"/>
                <c:pt idx="0">
                  <c:v>0.22508591065292097</c:v>
                </c:pt>
                <c:pt idx="1">
                  <c:v>0.21967213114754097</c:v>
                </c:pt>
                <c:pt idx="2">
                  <c:v>0.2190923317683881</c:v>
                </c:pt>
                <c:pt idx="3">
                  <c:v>0.21940298507462686</c:v>
                </c:pt>
                <c:pt idx="4">
                  <c:v>0.21906116642958748</c:v>
                </c:pt>
                <c:pt idx="5">
                  <c:v>0.21862348178137653</c:v>
                </c:pt>
                <c:pt idx="6">
                  <c:v>0.21963824289405684</c:v>
                </c:pt>
                <c:pt idx="7">
                  <c:v>0.20987654320987653</c:v>
                </c:pt>
                <c:pt idx="8">
                  <c:v>0.20023557126030625</c:v>
                </c:pt>
              </c:numCache>
            </c:numRef>
          </c:val>
          <c:smooth val="1"/>
          <c:extLst>
            <c:ext xmlns:c16="http://schemas.microsoft.com/office/drawing/2014/chart" uri="{C3380CC4-5D6E-409C-BE32-E72D297353CC}">
              <c16:uniqueId val="{0000000B-D57C-4B5A-89CA-1601E7E49D65}"/>
            </c:ext>
          </c:extLst>
        </c:ser>
        <c:dLbls>
          <c:dLblPos val="ctr"/>
          <c:showLegendKey val="0"/>
          <c:showVal val="1"/>
          <c:showCatName val="0"/>
          <c:showSerName val="0"/>
          <c:showPercent val="0"/>
          <c:showBubbleSize val="0"/>
        </c:dLbls>
        <c:marker val="1"/>
        <c:smooth val="0"/>
        <c:axId val="-1458305616"/>
        <c:axId val="-1458309968"/>
      </c:lineChart>
      <c:catAx>
        <c:axId val="-1458310512"/>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crossAx val="-1458311056"/>
        <c:crosses val="autoZero"/>
        <c:auto val="1"/>
        <c:lblAlgn val="ctr"/>
        <c:lblOffset val="100"/>
        <c:noMultiLvlLbl val="0"/>
      </c:catAx>
      <c:valAx>
        <c:axId val="-1458311056"/>
        <c:scaling>
          <c:orientation val="minMax"/>
        </c:scaling>
        <c:delete val="0"/>
        <c:axPos val="l"/>
        <c:numFmt formatCode="General" sourceLinked="1"/>
        <c:majorTickMark val="out"/>
        <c:minorTickMark val="none"/>
        <c:tickLblPos val="none"/>
        <c:spPr>
          <a:ln w="3175">
            <a:noFill/>
            <a:prstDash val="solid"/>
          </a:ln>
        </c:spPr>
        <c:txPr>
          <a:bodyPr/>
          <a:lstStyle/>
          <a:p>
            <a:pPr>
              <a:defRPr>
                <a:solidFill>
                  <a:srgbClr val="000000"/>
                </a:solidFill>
              </a:defRPr>
            </a:pPr>
            <a:endParaRPr lang="ko-KR"/>
          </a:p>
        </c:txPr>
        <c:crossAx val="-1458310512"/>
        <c:crosses val="autoZero"/>
        <c:crossBetween val="between"/>
      </c:valAx>
      <c:valAx>
        <c:axId val="-1458309968"/>
        <c:scaling>
          <c:orientation val="minMax"/>
        </c:scaling>
        <c:delete val="0"/>
        <c:axPos val="r"/>
        <c:numFmt formatCode="0.0%" sourceLinked="1"/>
        <c:majorTickMark val="out"/>
        <c:minorTickMark val="none"/>
        <c:tickLblPos val="none"/>
        <c:spPr>
          <a:ln w="3175">
            <a:noFill/>
            <a:prstDash val="solid"/>
          </a:ln>
        </c:spPr>
        <c:crossAx val="-1458305616"/>
        <c:crosses val="max"/>
        <c:crossBetween val="between"/>
      </c:valAx>
      <c:catAx>
        <c:axId val="-1458305616"/>
        <c:scaling>
          <c:orientation val="minMax"/>
        </c:scaling>
        <c:delete val="1"/>
        <c:axPos val="b"/>
        <c:numFmt formatCode="General" sourceLinked="1"/>
        <c:majorTickMark val="out"/>
        <c:minorTickMark val="none"/>
        <c:tickLblPos val="nextTo"/>
        <c:crossAx val="-1458309968"/>
        <c:crosses val="autoZero"/>
        <c:auto val="1"/>
        <c:lblAlgn val="ctr"/>
        <c:lblOffset val="100"/>
        <c:noMultiLvlLbl val="0"/>
      </c:catAx>
      <c:spPr>
        <a:noFill/>
        <a:ln w="25400">
          <a:noFill/>
        </a:ln>
      </c:spPr>
    </c:plotArea>
    <c:legend>
      <c:legendPos val="b"/>
      <c:layout>
        <c:manualLayout>
          <c:xMode val="edge"/>
          <c:yMode val="edge"/>
          <c:x val="0.23497515857400852"/>
          <c:y val="5.6379558932664949E-2"/>
          <c:w val="0.7405422258358173"/>
          <c:h val="0.13232491539152813"/>
        </c:manualLayout>
      </c:layout>
      <c:overlay val="0"/>
      <c:spPr>
        <a:noFill/>
        <a:ln w="25400">
          <a:noFill/>
        </a:ln>
      </c:spPr>
      <c:txPr>
        <a:bodyPr/>
        <a:lstStyle/>
        <a:p>
          <a:pPr>
            <a:defRPr>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drawings/drawing1.xml><?xml version="1.0" encoding="utf-8"?>
<c:userShapes xmlns:c="http://schemas.openxmlformats.org/drawingml/2006/chart">
  <cdr:relSizeAnchor xmlns:cdr="http://schemas.openxmlformats.org/drawingml/2006/chartDrawing">
    <cdr:from>
      <cdr:x>0.26367</cdr:x>
      <cdr:y>0.26153</cdr:y>
    </cdr:from>
    <cdr:to>
      <cdr:x>0.83703</cdr:x>
      <cdr:y>0.38519</cdr:y>
    </cdr:to>
    <cdr:sp macro="" textlink="">
      <cdr:nvSpPr>
        <cdr:cNvPr id="3" name="자유형: 도형 2">
          <a:extLst xmlns:a="http://schemas.openxmlformats.org/drawingml/2006/main">
            <a:ext uri="{FF2B5EF4-FFF2-40B4-BE49-F238E27FC236}">
              <a16:creationId xmlns:a16="http://schemas.microsoft.com/office/drawing/2014/main" id="{F855D8BF-CDB6-4720-A299-3296F7738A67}"/>
            </a:ext>
          </a:extLst>
        </cdr:cNvPr>
        <cdr:cNvSpPr/>
      </cdr:nvSpPr>
      <cdr:spPr>
        <a:xfrm xmlns:a="http://schemas.openxmlformats.org/drawingml/2006/main">
          <a:off x="807071" y="513685"/>
          <a:ext cx="1755007" cy="242891"/>
        </a:xfrm>
        <a:custGeom xmlns:a="http://schemas.openxmlformats.org/drawingml/2006/main">
          <a:avLst/>
          <a:gdLst>
            <a:gd name="connsiteX0" fmla="*/ 0 w 1754981"/>
            <a:gd name="connsiteY0" fmla="*/ 171450 h 242887"/>
            <a:gd name="connsiteX1" fmla="*/ 0 w 1754981"/>
            <a:gd name="connsiteY1" fmla="*/ 242887 h 242887"/>
            <a:gd name="connsiteX2" fmla="*/ 516731 w 1754981"/>
            <a:gd name="connsiteY2" fmla="*/ 242887 h 242887"/>
            <a:gd name="connsiteX3" fmla="*/ 1243012 w 1754981"/>
            <a:gd name="connsiteY3" fmla="*/ 119062 h 242887"/>
            <a:gd name="connsiteX4" fmla="*/ 1754981 w 1754981"/>
            <a:gd name="connsiteY4" fmla="*/ 119062 h 242887"/>
            <a:gd name="connsiteX5" fmla="*/ 1754981 w 1754981"/>
            <a:gd name="connsiteY5" fmla="*/ 0 h 242887"/>
            <a:gd name="connsiteX6" fmla="*/ 1240631 w 1754981"/>
            <a:gd name="connsiteY6" fmla="*/ 0 h 242887"/>
            <a:gd name="connsiteX7" fmla="*/ 507206 w 1754981"/>
            <a:gd name="connsiteY7" fmla="*/ 173831 h 242887"/>
            <a:gd name="connsiteX8" fmla="*/ 0 w 1754981"/>
            <a:gd name="connsiteY8" fmla="*/ 171450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4981" h="242887">
              <a:moveTo>
                <a:pt x="0" y="171450"/>
              </a:moveTo>
              <a:lnTo>
                <a:pt x="0" y="242887"/>
              </a:lnTo>
              <a:lnTo>
                <a:pt x="516731" y="242887"/>
              </a:lnTo>
              <a:lnTo>
                <a:pt x="1243012" y="119062"/>
              </a:lnTo>
              <a:lnTo>
                <a:pt x="1754981" y="119062"/>
              </a:lnTo>
              <a:lnTo>
                <a:pt x="1754981" y="0"/>
              </a:lnTo>
              <a:lnTo>
                <a:pt x="1240631" y="0"/>
              </a:lnTo>
              <a:lnTo>
                <a:pt x="507206" y="173831"/>
              </a:lnTo>
              <a:lnTo>
                <a:pt x="0" y="171450"/>
              </a:lnTo>
              <a:close/>
            </a:path>
          </a:pathLst>
        </a:custGeom>
        <a:solidFill xmlns:a="http://schemas.openxmlformats.org/drawingml/2006/main">
          <a:schemeClr val="bg1">
            <a:lumMod val="85000"/>
            <a:alpha val="20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p xmlns:a="http://schemas.openxmlformats.org/drawingml/2006/main">
          <a:pPr marL="0" algn="ctr" defTabSz="457200" rtl="0" eaLnBrk="1" latinLnBrk="0" hangingPunct="1"/>
          <a:endParaRPr lang="ko-KR" sz="1800" kern="1200" dirty="0">
            <a:solidFill>
              <a:schemeClr val="lt1"/>
            </a:solidFill>
            <a:latin typeface="+mn-lt"/>
            <a:ea typeface="KoPubWorld돋움체 Medium" panose="00000600000000000000" pitchFamily="2" charset="-127"/>
            <a:cs typeface="+mn-cs"/>
          </a:endParaRPr>
        </a:p>
      </cdr:txBody>
    </cdr:sp>
  </cdr:relSizeAnchor>
  <cdr:relSizeAnchor xmlns:cdr="http://schemas.openxmlformats.org/drawingml/2006/chartDrawing">
    <cdr:from>
      <cdr:x>0.26445</cdr:x>
      <cdr:y>0.19773</cdr:y>
    </cdr:from>
    <cdr:to>
      <cdr:x>0.83547</cdr:x>
      <cdr:y>0.34563</cdr:y>
    </cdr:to>
    <cdr:sp macro="" textlink="">
      <cdr:nvSpPr>
        <cdr:cNvPr id="4" name="자유형: 도형 3">
          <a:extLst xmlns:a="http://schemas.openxmlformats.org/drawingml/2006/main">
            <a:ext uri="{FF2B5EF4-FFF2-40B4-BE49-F238E27FC236}">
              <a16:creationId xmlns:a16="http://schemas.microsoft.com/office/drawing/2014/main" id="{9A990544-423A-49D4-83B9-A7D7A4E4476E}"/>
            </a:ext>
          </a:extLst>
        </cdr:cNvPr>
        <cdr:cNvSpPr/>
      </cdr:nvSpPr>
      <cdr:spPr>
        <a:xfrm xmlns:a="http://schemas.openxmlformats.org/drawingml/2006/main">
          <a:off x="809459" y="388387"/>
          <a:ext cx="1747844" cy="290497"/>
        </a:xfrm>
        <a:custGeom xmlns:a="http://schemas.openxmlformats.org/drawingml/2006/main">
          <a:avLst/>
          <a:gdLst>
            <a:gd name="connsiteX0" fmla="*/ 0 w 1747838"/>
            <a:gd name="connsiteY0" fmla="*/ 119063 h 250031"/>
            <a:gd name="connsiteX1" fmla="*/ 0 w 1747838"/>
            <a:gd name="connsiteY1" fmla="*/ 250031 h 250031"/>
            <a:gd name="connsiteX2" fmla="*/ 507206 w 1747838"/>
            <a:gd name="connsiteY2" fmla="*/ 250031 h 250031"/>
            <a:gd name="connsiteX3" fmla="*/ 1238250 w 1747838"/>
            <a:gd name="connsiteY3" fmla="*/ 64294 h 250031"/>
            <a:gd name="connsiteX4" fmla="*/ 1747838 w 1747838"/>
            <a:gd name="connsiteY4" fmla="*/ 64294 h 250031"/>
            <a:gd name="connsiteX5" fmla="*/ 1747838 w 1747838"/>
            <a:gd name="connsiteY5" fmla="*/ 0 h 250031"/>
            <a:gd name="connsiteX6" fmla="*/ 1235869 w 1747838"/>
            <a:gd name="connsiteY6" fmla="*/ 0 h 250031"/>
            <a:gd name="connsiteX7" fmla="*/ 507206 w 1747838"/>
            <a:gd name="connsiteY7" fmla="*/ 126206 h 250031"/>
            <a:gd name="connsiteX8" fmla="*/ 0 w 1747838"/>
            <a:gd name="connsiteY8" fmla="*/ 119063 h 25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250031">
              <a:moveTo>
                <a:pt x="0" y="119063"/>
              </a:moveTo>
              <a:lnTo>
                <a:pt x="0" y="250031"/>
              </a:lnTo>
              <a:lnTo>
                <a:pt x="507206" y="250031"/>
              </a:lnTo>
              <a:lnTo>
                <a:pt x="1238250" y="64294"/>
              </a:lnTo>
              <a:lnTo>
                <a:pt x="1747838" y="64294"/>
              </a:lnTo>
              <a:lnTo>
                <a:pt x="1747838" y="0"/>
              </a:lnTo>
              <a:lnTo>
                <a:pt x="1235869" y="0"/>
              </a:lnTo>
              <a:lnTo>
                <a:pt x="507206" y="126206"/>
              </a:lnTo>
              <a:lnTo>
                <a:pt x="0" y="119063"/>
              </a:lnTo>
              <a:close/>
            </a:path>
          </a:pathLst>
        </a:custGeom>
        <a:solidFill xmlns:a="http://schemas.openxmlformats.org/drawingml/2006/main">
          <a:srgbClr val="7E559D">
            <a:alpha val="20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p xmlns:a="http://schemas.openxmlformats.org/drawingml/2006/main">
          <a:pPr marL="0" indent="0" algn="ctr" defTabSz="457200" rtl="0" eaLnBrk="1" latinLnBrk="0" hangingPunct="1"/>
          <a:endParaRPr lang="ko-KR" sz="1800" kern="1200" dirty="0">
            <a:solidFill>
              <a:schemeClr val="lt1"/>
            </a:solidFill>
            <a:latin typeface="+mn-lt"/>
            <a:ea typeface="KoPubWorld돋움체 Medium" panose="00000600000000000000" pitchFamily="2" charset="-127"/>
            <a:cs typeface="+mn-cs"/>
          </a:endParaRPr>
        </a:p>
      </cdr:txBody>
    </cdr:sp>
  </cdr:relSizeAnchor>
  <cdr:relSizeAnchor xmlns:cdr="http://schemas.openxmlformats.org/drawingml/2006/chartDrawing">
    <cdr:from>
      <cdr:x>0.26367</cdr:x>
      <cdr:y>0.12257</cdr:y>
    </cdr:from>
    <cdr:to>
      <cdr:x>0.83547</cdr:x>
      <cdr:y>0.26998</cdr:y>
    </cdr:to>
    <cdr:sp macro="" textlink="">
      <cdr:nvSpPr>
        <cdr:cNvPr id="5" name="자유형: 도형 4">
          <a:extLst xmlns:a="http://schemas.openxmlformats.org/drawingml/2006/main">
            <a:ext uri="{FF2B5EF4-FFF2-40B4-BE49-F238E27FC236}">
              <a16:creationId xmlns:a16="http://schemas.microsoft.com/office/drawing/2014/main" id="{C3038F32-8012-491B-A33C-ECB39937D106}"/>
            </a:ext>
          </a:extLst>
        </cdr:cNvPr>
        <cdr:cNvSpPr/>
      </cdr:nvSpPr>
      <cdr:spPr>
        <a:xfrm xmlns:a="http://schemas.openxmlformats.org/drawingml/2006/main">
          <a:off x="807071" y="240750"/>
          <a:ext cx="1750232" cy="289549"/>
        </a:xfrm>
        <a:custGeom xmlns:a="http://schemas.openxmlformats.org/drawingml/2006/main">
          <a:avLst/>
          <a:gdLst>
            <a:gd name="connsiteX0" fmla="*/ 0 w 1750219"/>
            <a:gd name="connsiteY0" fmla="*/ 188119 h 247650"/>
            <a:gd name="connsiteX1" fmla="*/ 0 w 1750219"/>
            <a:gd name="connsiteY1" fmla="*/ 247650 h 247650"/>
            <a:gd name="connsiteX2" fmla="*/ 500062 w 1750219"/>
            <a:gd name="connsiteY2" fmla="*/ 247650 h 247650"/>
            <a:gd name="connsiteX3" fmla="*/ 1247775 w 1750219"/>
            <a:gd name="connsiteY3" fmla="*/ 116681 h 247650"/>
            <a:gd name="connsiteX4" fmla="*/ 1750219 w 1750219"/>
            <a:gd name="connsiteY4" fmla="*/ 116681 h 247650"/>
            <a:gd name="connsiteX5" fmla="*/ 1750219 w 1750219"/>
            <a:gd name="connsiteY5" fmla="*/ 0 h 247650"/>
            <a:gd name="connsiteX6" fmla="*/ 1240631 w 1750219"/>
            <a:gd name="connsiteY6" fmla="*/ 0 h 247650"/>
            <a:gd name="connsiteX7" fmla="*/ 507206 w 1750219"/>
            <a:gd name="connsiteY7" fmla="*/ 190500 h 247650"/>
            <a:gd name="connsiteX8" fmla="*/ 0 w 1750219"/>
            <a:gd name="connsiteY8" fmla="*/ 18811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219" h="247650">
              <a:moveTo>
                <a:pt x="0" y="188119"/>
              </a:moveTo>
              <a:lnTo>
                <a:pt x="0" y="247650"/>
              </a:lnTo>
              <a:lnTo>
                <a:pt x="500062" y="247650"/>
              </a:lnTo>
              <a:lnTo>
                <a:pt x="1247775" y="116681"/>
              </a:lnTo>
              <a:lnTo>
                <a:pt x="1750219" y="116681"/>
              </a:lnTo>
              <a:lnTo>
                <a:pt x="1750219" y="0"/>
              </a:lnTo>
              <a:lnTo>
                <a:pt x="1240631" y="0"/>
              </a:lnTo>
              <a:lnTo>
                <a:pt x="507206" y="190500"/>
              </a:lnTo>
              <a:lnTo>
                <a:pt x="0" y="188119"/>
              </a:lnTo>
              <a:close/>
            </a:path>
          </a:pathLst>
        </a:custGeom>
        <a:solidFill xmlns:a="http://schemas.openxmlformats.org/drawingml/2006/main">
          <a:srgbClr val="0070C0">
            <a:alpha val="20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p xmlns:a="http://schemas.openxmlformats.org/drawingml/2006/main">
          <a:pPr marL="0" indent="0" algn="ctr" defTabSz="457200" rtl="0" eaLnBrk="1" latinLnBrk="0" hangingPunct="1"/>
          <a:endParaRPr lang="ko-KR" sz="1800" kern="1200" dirty="0">
            <a:solidFill>
              <a:schemeClr val="lt1"/>
            </a:solidFill>
            <a:latin typeface="+mn-lt"/>
            <a:ea typeface="KoPubWorld돋움체 Medium" panose="00000600000000000000" pitchFamily="2" charset="-127"/>
            <a:cs typeface="+mn-cs"/>
          </a:endParaRPr>
        </a:p>
      </cdr:txBody>
    </cdr:sp>
  </cdr:relSizeAnchor>
  <cdr:relSizeAnchor xmlns:cdr="http://schemas.openxmlformats.org/drawingml/2006/chartDrawing">
    <cdr:from>
      <cdr:x>0.26523</cdr:x>
      <cdr:y>0.0668</cdr:y>
    </cdr:from>
    <cdr:to>
      <cdr:x>0.6721</cdr:x>
      <cdr:y>0.11166</cdr:y>
    </cdr:to>
    <cdr:sp macro="" textlink="">
      <cdr:nvSpPr>
        <cdr:cNvPr id="6" name="자유형: 도형 5">
          <a:extLst xmlns:a="http://schemas.openxmlformats.org/drawingml/2006/main">
            <a:ext uri="{FF2B5EF4-FFF2-40B4-BE49-F238E27FC236}">
              <a16:creationId xmlns:a16="http://schemas.microsoft.com/office/drawing/2014/main" id="{F24AD999-3CE9-45CD-A3FE-113EB8946264}"/>
            </a:ext>
          </a:extLst>
        </cdr:cNvPr>
        <cdr:cNvSpPr/>
      </cdr:nvSpPr>
      <cdr:spPr>
        <a:xfrm xmlns:a="http://schemas.openxmlformats.org/drawingml/2006/main">
          <a:off x="811845" y="131211"/>
          <a:ext cx="1245394" cy="88107"/>
        </a:xfrm>
        <a:custGeom xmlns:a="http://schemas.openxmlformats.org/drawingml/2006/main">
          <a:avLst/>
          <a:gdLst>
            <a:gd name="connsiteX0" fmla="*/ 0 w 1245394"/>
            <a:gd name="connsiteY0" fmla="*/ 0 h 64294"/>
            <a:gd name="connsiteX1" fmla="*/ 0 w 1245394"/>
            <a:gd name="connsiteY1" fmla="*/ 64294 h 64294"/>
            <a:gd name="connsiteX2" fmla="*/ 507207 w 1245394"/>
            <a:gd name="connsiteY2" fmla="*/ 64294 h 64294"/>
            <a:gd name="connsiteX3" fmla="*/ 1245394 w 1245394"/>
            <a:gd name="connsiteY3" fmla="*/ 4763 h 64294"/>
            <a:gd name="connsiteX4" fmla="*/ 0 w 1245394"/>
            <a:gd name="connsiteY4" fmla="*/ 0 h 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394" h="64294">
              <a:moveTo>
                <a:pt x="0" y="0"/>
              </a:moveTo>
              <a:lnTo>
                <a:pt x="0" y="64294"/>
              </a:lnTo>
              <a:lnTo>
                <a:pt x="507207" y="64294"/>
              </a:lnTo>
              <a:lnTo>
                <a:pt x="1245394" y="4763"/>
              </a:lnTo>
              <a:lnTo>
                <a:pt x="0" y="0"/>
              </a:lnTo>
              <a:close/>
            </a:path>
          </a:pathLst>
        </a:custGeom>
        <a:solidFill xmlns:a="http://schemas.openxmlformats.org/drawingml/2006/main">
          <a:srgbClr val="002060">
            <a:alpha val="20000"/>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p xmlns:a="http://schemas.openxmlformats.org/drawingml/2006/main">
          <a:pPr marL="0" algn="ctr" defTabSz="457200" rtl="0" eaLnBrk="1" latinLnBrk="0" hangingPunct="1"/>
          <a:endParaRPr lang="ko-KR" sz="1800" kern="1200" dirty="0">
            <a:solidFill>
              <a:schemeClr val="lt1"/>
            </a:solidFill>
            <a:latin typeface="+mn-lt"/>
            <a:ea typeface="KoPubWorld돋움체 Medium" panose="00000600000000000000" pitchFamily="2" charset="-127"/>
            <a:cs typeface="+mn-cs"/>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0.28629</cdr:x>
      <cdr:y>0.36448</cdr:y>
    </cdr:from>
    <cdr:to>
      <cdr:x>0.40201</cdr:x>
      <cdr:y>0.46137</cdr:y>
    </cdr:to>
    <cdr:sp macro="" textlink="">
      <cdr:nvSpPr>
        <cdr:cNvPr id="2" name="TextBox 1">
          <a:extLst xmlns:a="http://schemas.openxmlformats.org/drawingml/2006/main">
            <a:ext uri="{FF2B5EF4-FFF2-40B4-BE49-F238E27FC236}">
              <a16:creationId xmlns:a16="http://schemas.microsoft.com/office/drawing/2014/main" id="{E9C9AC58-F713-4BA1-962F-4A5ED6CEA571}"/>
            </a:ext>
          </a:extLst>
        </cdr:cNvPr>
        <cdr:cNvSpPr txBox="1"/>
      </cdr:nvSpPr>
      <cdr:spPr>
        <a:xfrm xmlns:a="http://schemas.openxmlformats.org/drawingml/2006/main">
          <a:off x="1203792" y="871259"/>
          <a:ext cx="486580" cy="231606"/>
        </a:xfrm>
        <a:prstGeom xmlns:a="http://schemas.openxmlformats.org/drawingml/2006/main" prst="rect">
          <a:avLst/>
        </a:prstGeom>
        <a:noFill xmlns:a="http://schemas.openxmlformats.org/drawingml/2006/main"/>
      </cdr:spPr>
      <cdr:txBody>
        <a:bodyPr xmlns:a="http://schemas.openxmlformats.org/drawingml/2006/main" vertOverflow="clip" wrap="square" lIns="54610" tIns="54610" rIns="54610" bIns="54610" rtlCol="0">
          <a:noAutofit/>
        </a:bodyPr>
        <a:lstStyle xmlns:a="http://schemas.openxmlformats.org/drawingml/2006/main"/>
        <a:p xmlns:a="http://schemas.openxmlformats.org/drawingml/2006/main">
          <a:pPr>
            <a:spcAft>
              <a:spcPts val="600"/>
            </a:spcAft>
          </a:pPr>
          <a:r>
            <a:rPr lang="en-US" altLang="ko-KR" sz="800" b="1" dirty="0">
              <a:solidFill>
                <a:schemeClr val="tx1"/>
              </a:solidFill>
              <a:latin typeface="Arial" panose="020B0604020202020204" pitchFamily="34" charset="0"/>
              <a:ea typeface="KoPubWorld돋움체 Medium" panose="00000600000000000000" pitchFamily="2" charset="-127"/>
            </a:rPr>
            <a:t>46,728</a:t>
          </a:r>
          <a:endParaRPr lang="ko-KR" altLang="en-US" sz="800" b="1" dirty="0" err="1">
            <a:solidFill>
              <a:schemeClr val="tx1"/>
            </a:solidFill>
            <a:latin typeface="Arial" panose="020B0604020202020204" pitchFamily="34" charset="0"/>
            <a:ea typeface="KoPubWorld돋움체 Medium" panose="00000600000000000000" pitchFamily="2" charset="-127"/>
          </a:endParaRPr>
        </a:p>
      </cdr:txBody>
    </cdr:sp>
  </cdr:relSizeAnchor>
  <cdr:relSizeAnchor xmlns:cdr="http://schemas.openxmlformats.org/drawingml/2006/chartDrawing">
    <cdr:from>
      <cdr:x>0.54039</cdr:x>
      <cdr:y>0.19499</cdr:y>
    </cdr:from>
    <cdr:to>
      <cdr:x>0.65236</cdr:x>
      <cdr:y>0.29188</cdr:y>
    </cdr:to>
    <cdr:sp macro="" textlink="">
      <cdr:nvSpPr>
        <cdr:cNvPr id="3" name="TextBox 2">
          <a:extLst xmlns:a="http://schemas.openxmlformats.org/drawingml/2006/main">
            <a:ext uri="{FF2B5EF4-FFF2-40B4-BE49-F238E27FC236}">
              <a16:creationId xmlns:a16="http://schemas.microsoft.com/office/drawing/2014/main" id="{EBFD969A-C42D-48C3-8F0C-77C43A27310A}"/>
            </a:ext>
          </a:extLst>
        </cdr:cNvPr>
        <cdr:cNvSpPr txBox="1"/>
      </cdr:nvSpPr>
      <cdr:spPr>
        <a:xfrm xmlns:a="http://schemas.openxmlformats.org/drawingml/2006/main">
          <a:off x="2272232" y="466109"/>
          <a:ext cx="470811" cy="231606"/>
        </a:xfrm>
        <a:prstGeom xmlns:a="http://schemas.openxmlformats.org/drawingml/2006/main" prst="rect">
          <a:avLst/>
        </a:prstGeom>
        <a:noFill xmlns:a="http://schemas.openxmlformats.org/drawingml/2006/main"/>
      </cdr:spPr>
      <cdr:txBody>
        <a:bodyPr xmlns:a="http://schemas.openxmlformats.org/drawingml/2006/main" vertOverflow="clip" wrap="square" lIns="54610" tIns="54610" rIns="54610" bIns="54610" rtlCol="0">
          <a:noAutofit/>
        </a:bodyPr>
        <a:lstStyle xmlns:a="http://schemas.openxmlformats.org/drawingml/2006/main"/>
        <a:p xmlns:a="http://schemas.openxmlformats.org/drawingml/2006/main">
          <a:pPr>
            <a:spcAft>
              <a:spcPts val="600"/>
            </a:spcAft>
          </a:pPr>
          <a:r>
            <a:rPr lang="en-US" altLang="ko-KR" sz="800" b="1" baseline="0" dirty="0">
              <a:solidFill>
                <a:schemeClr val="tx1"/>
              </a:solidFill>
              <a:latin typeface="Arial" panose="020B0604020202020204" pitchFamily="34" charset="0"/>
              <a:ea typeface="KoPubWorld돋움체 Medium" panose="00000600000000000000" pitchFamily="2" charset="-127"/>
            </a:rPr>
            <a:t>75,239</a:t>
          </a:r>
          <a:endParaRPr lang="ko-KR" altLang="en-US" sz="800" b="1" baseline="0" dirty="0" err="1">
            <a:solidFill>
              <a:schemeClr val="tx1"/>
            </a:solidFill>
            <a:latin typeface="Arial" panose="020B0604020202020204" pitchFamily="34" charset="0"/>
            <a:ea typeface="KoPubWorld돋움체 Medium" panose="00000600000000000000" pitchFamily="2" charset="-127"/>
          </a:endParaRPr>
        </a:p>
      </cdr:txBody>
    </cdr:sp>
  </cdr:relSizeAnchor>
  <cdr:relSizeAnchor xmlns:cdr="http://schemas.openxmlformats.org/drawingml/2006/chartDrawing">
    <cdr:from>
      <cdr:x>0.79355</cdr:x>
      <cdr:y>0.14295</cdr:y>
    </cdr:from>
    <cdr:to>
      <cdr:x>0.90927</cdr:x>
      <cdr:y>0.23984</cdr:y>
    </cdr:to>
    <cdr:sp macro="" textlink="">
      <cdr:nvSpPr>
        <cdr:cNvPr id="4" name="TextBox 3">
          <a:extLst xmlns:a="http://schemas.openxmlformats.org/drawingml/2006/main">
            <a:ext uri="{FF2B5EF4-FFF2-40B4-BE49-F238E27FC236}">
              <a16:creationId xmlns:a16="http://schemas.microsoft.com/office/drawing/2014/main" id="{1132AD1C-DAC8-4F3D-BCB1-08AE6F4CD2BF}"/>
            </a:ext>
          </a:extLst>
        </cdr:cNvPr>
        <cdr:cNvSpPr txBox="1"/>
      </cdr:nvSpPr>
      <cdr:spPr>
        <a:xfrm xmlns:a="http://schemas.openxmlformats.org/drawingml/2006/main">
          <a:off x="3336719" y="341712"/>
          <a:ext cx="486579" cy="231606"/>
        </a:xfrm>
        <a:prstGeom xmlns:a="http://schemas.openxmlformats.org/drawingml/2006/main" prst="rect">
          <a:avLst/>
        </a:prstGeom>
        <a:noFill xmlns:a="http://schemas.openxmlformats.org/drawingml/2006/main"/>
      </cdr:spPr>
      <cdr:txBody>
        <a:bodyPr xmlns:a="http://schemas.openxmlformats.org/drawingml/2006/main" vertOverflow="clip" wrap="square" lIns="54610" tIns="54610" rIns="54610" bIns="54610" rtlCol="0">
          <a:noAutofit/>
        </a:bodyPr>
        <a:lstStyle xmlns:a="http://schemas.openxmlformats.org/drawingml/2006/main"/>
        <a:p xmlns:a="http://schemas.openxmlformats.org/drawingml/2006/main">
          <a:pPr>
            <a:spcAft>
              <a:spcPts val="600"/>
            </a:spcAft>
          </a:pPr>
          <a:r>
            <a:rPr lang="en-US" altLang="ko-KR" sz="800" b="1" baseline="0" dirty="0">
              <a:solidFill>
                <a:schemeClr val="tx1"/>
              </a:solidFill>
              <a:latin typeface="Arial" panose="020B0604020202020204" pitchFamily="34" charset="0"/>
              <a:ea typeface="KoPubWorld돋움체 Medium" panose="00000600000000000000" pitchFamily="2" charset="-127"/>
            </a:rPr>
            <a:t>84,462</a:t>
          </a:r>
          <a:endParaRPr lang="ko-KR" altLang="en-US" sz="800" b="1" baseline="0" dirty="0" err="1">
            <a:solidFill>
              <a:schemeClr val="tx1"/>
            </a:solidFill>
            <a:latin typeface="Arial" panose="020B0604020202020204" pitchFamily="34" charset="0"/>
            <a:ea typeface="KoPubWorld돋움체 Medium" panose="00000600000000000000" pitchFamily="2" charset="-127"/>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46135" cy="497838"/>
          </a:xfrm>
          <a:prstGeom prst="rect">
            <a:avLst/>
          </a:prstGeom>
        </p:spPr>
        <p:txBody>
          <a:bodyPr vert="horz" lIns="91321" tIns="45661" rIns="91321" bIns="45661" rtlCol="0"/>
          <a:lstStyle>
            <a:lvl1pPr algn="l">
              <a:defRPr sz="1200"/>
            </a:lvl1pPr>
          </a:lstStyle>
          <a:p>
            <a:endParaRPr lang="ko-KR" altLang="en-US" dirty="0">
              <a:latin typeface="KoPubWorld돋움체 Medium" panose="00000600000000000000" pitchFamily="2" charset="-127"/>
              <a:ea typeface="KoPubWorld돋움체 Medium" panose="00000600000000000000" pitchFamily="2" charset="-127"/>
            </a:endParaRPr>
          </a:p>
        </p:txBody>
      </p:sp>
      <p:sp>
        <p:nvSpPr>
          <p:cNvPr id="3" name="날짜 개체 틀 2"/>
          <p:cNvSpPr>
            <a:spLocks noGrp="1"/>
          </p:cNvSpPr>
          <p:nvPr>
            <p:ph type="dt" sz="quarter" idx="1"/>
          </p:nvPr>
        </p:nvSpPr>
        <p:spPr>
          <a:xfrm>
            <a:off x="3849955" y="1"/>
            <a:ext cx="2946135" cy="497838"/>
          </a:xfrm>
          <a:prstGeom prst="rect">
            <a:avLst/>
          </a:prstGeom>
        </p:spPr>
        <p:txBody>
          <a:bodyPr vert="horz" lIns="91321" tIns="45661" rIns="91321" bIns="45661" rtlCol="0"/>
          <a:lstStyle>
            <a:lvl1pPr algn="r">
              <a:defRPr sz="1200"/>
            </a:lvl1pPr>
          </a:lstStyle>
          <a:p>
            <a:fld id="{F24D70BE-74C1-40CC-9BE1-BBDF6BDAC40B}" type="datetimeFigureOut">
              <a:rPr lang="ko-KR" altLang="en-US" smtClean="0">
                <a:latin typeface="KoPubWorld돋움체 Medium" panose="00000600000000000000" pitchFamily="2" charset="-127"/>
                <a:ea typeface="KoPubWorld돋움체 Medium" panose="00000600000000000000" pitchFamily="2" charset="-127"/>
              </a:rPr>
              <a:t>2021-04-22</a:t>
            </a:fld>
            <a:endParaRPr lang="ko-KR" altLang="en-US" dirty="0">
              <a:latin typeface="KoPubWorld돋움체 Medium" panose="00000600000000000000" pitchFamily="2" charset="-127"/>
              <a:ea typeface="KoPubWorld돋움체 Medium" panose="00000600000000000000" pitchFamily="2" charset="-127"/>
            </a:endParaRPr>
          </a:p>
        </p:txBody>
      </p:sp>
      <p:sp>
        <p:nvSpPr>
          <p:cNvPr id="4" name="바닥글 개체 틀 3"/>
          <p:cNvSpPr>
            <a:spLocks noGrp="1"/>
          </p:cNvSpPr>
          <p:nvPr>
            <p:ph type="ftr" sz="quarter" idx="2"/>
          </p:nvPr>
        </p:nvSpPr>
        <p:spPr>
          <a:xfrm>
            <a:off x="0" y="9428800"/>
            <a:ext cx="2946135" cy="497838"/>
          </a:xfrm>
          <a:prstGeom prst="rect">
            <a:avLst/>
          </a:prstGeom>
        </p:spPr>
        <p:txBody>
          <a:bodyPr vert="horz" lIns="91321" tIns="45661" rIns="91321" bIns="45661" rtlCol="0" anchor="b"/>
          <a:lstStyle>
            <a:lvl1pPr algn="l">
              <a:defRPr sz="1200"/>
            </a:lvl1pPr>
          </a:lstStyle>
          <a:p>
            <a:endParaRPr lang="ko-KR" altLang="en-US" dirty="0">
              <a:latin typeface="KoPubWorld돋움체 Medium" panose="00000600000000000000" pitchFamily="2" charset="-127"/>
              <a:ea typeface="KoPubWorld돋움체 Medium" panose="00000600000000000000" pitchFamily="2" charset="-127"/>
            </a:endParaRPr>
          </a:p>
        </p:txBody>
      </p:sp>
      <p:sp>
        <p:nvSpPr>
          <p:cNvPr id="5" name="슬라이드 번호 개체 틀 4"/>
          <p:cNvSpPr>
            <a:spLocks noGrp="1"/>
          </p:cNvSpPr>
          <p:nvPr>
            <p:ph type="sldNum" sz="quarter" idx="3"/>
          </p:nvPr>
        </p:nvSpPr>
        <p:spPr>
          <a:xfrm>
            <a:off x="3849955" y="9428800"/>
            <a:ext cx="2946135" cy="497838"/>
          </a:xfrm>
          <a:prstGeom prst="rect">
            <a:avLst/>
          </a:prstGeom>
        </p:spPr>
        <p:txBody>
          <a:bodyPr vert="horz" lIns="91321" tIns="45661" rIns="91321" bIns="45661" rtlCol="0" anchor="b"/>
          <a:lstStyle>
            <a:lvl1pPr algn="r">
              <a:defRPr sz="1200"/>
            </a:lvl1pPr>
          </a:lstStyle>
          <a:p>
            <a:fld id="{EC39610A-6478-47D8-8A2A-572954B4D74B}" type="slidenum">
              <a:rPr lang="ko-KR" altLang="en-US" smtClean="0">
                <a:latin typeface="KoPubWorld돋움체 Medium" panose="00000600000000000000" pitchFamily="2" charset="-127"/>
                <a:ea typeface="KoPubWorld돋움체 Medium" panose="00000600000000000000" pitchFamily="2" charset="-127"/>
              </a:rPr>
              <a:t>‹#›</a:t>
            </a:fld>
            <a:endParaRPr lang="ko-KR" altLang="en-US" dirty="0">
              <a:latin typeface="KoPubWorld돋움체 Medium" panose="00000600000000000000" pitchFamily="2" charset="-127"/>
              <a:ea typeface="KoPubWorld돋움체 Medium" panose="00000600000000000000" pitchFamily="2" charset="-127"/>
            </a:endParaRPr>
          </a:p>
        </p:txBody>
      </p:sp>
    </p:spTree>
    <p:extLst>
      <p:ext uri="{BB962C8B-B14F-4D97-AF65-F5344CB8AC3E}">
        <p14:creationId xmlns:p14="http://schemas.microsoft.com/office/powerpoint/2010/main" val="328360137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2945659" cy="498056"/>
          </a:xfrm>
          <a:prstGeom prst="rect">
            <a:avLst/>
          </a:prstGeom>
        </p:spPr>
        <p:txBody>
          <a:bodyPr vert="horz" lIns="91321" tIns="45661" rIns="91321" bIns="45661" rtlCol="0"/>
          <a:lstStyle>
            <a:lvl1pPr algn="l">
              <a:defRPr sz="1200">
                <a:latin typeface="KoPubWorld돋움체 Medium" panose="00000600000000000000" pitchFamily="2" charset="-127"/>
                <a:ea typeface="KoPubWorld돋움체 Medium" panose="00000600000000000000" pitchFamily="2" charset="-127"/>
              </a:defRPr>
            </a:lvl1pPr>
          </a:lstStyle>
          <a:p>
            <a:endParaRPr lang="ko-KR" altLang="en-US" dirty="0"/>
          </a:p>
        </p:txBody>
      </p:sp>
      <p:sp>
        <p:nvSpPr>
          <p:cNvPr id="3" name="날짜 개체 틀 2"/>
          <p:cNvSpPr>
            <a:spLocks noGrp="1"/>
          </p:cNvSpPr>
          <p:nvPr>
            <p:ph type="dt" idx="1"/>
          </p:nvPr>
        </p:nvSpPr>
        <p:spPr>
          <a:xfrm>
            <a:off x="3850443" y="0"/>
            <a:ext cx="2945659" cy="498056"/>
          </a:xfrm>
          <a:prstGeom prst="rect">
            <a:avLst/>
          </a:prstGeom>
        </p:spPr>
        <p:txBody>
          <a:bodyPr vert="horz" lIns="91321" tIns="45661" rIns="91321" bIns="45661" rtlCol="0"/>
          <a:lstStyle>
            <a:lvl1pPr algn="r">
              <a:defRPr sz="1200">
                <a:latin typeface="KoPubWorld돋움체 Medium" panose="00000600000000000000" pitchFamily="2" charset="-127"/>
                <a:ea typeface="KoPubWorld돋움체 Medium" panose="00000600000000000000" pitchFamily="2" charset="-127"/>
              </a:defRPr>
            </a:lvl1pPr>
          </a:lstStyle>
          <a:p>
            <a:fld id="{7EACC559-3109-4D9E-82AB-661F27A50B73}" type="datetimeFigureOut">
              <a:rPr lang="ko-KR" altLang="en-US" smtClean="0"/>
              <a:pPr/>
              <a:t>2021-04-22</a:t>
            </a:fld>
            <a:endParaRPr lang="ko-KR" altLang="en-US" dirty="0"/>
          </a:p>
        </p:txBody>
      </p:sp>
      <p:sp>
        <p:nvSpPr>
          <p:cNvPr id="4" name="슬라이드 이미지 개체 틀 3"/>
          <p:cNvSpPr>
            <a:spLocks noGrp="1" noRot="1" noChangeAspect="1"/>
          </p:cNvSpPr>
          <p:nvPr>
            <p:ph type="sldImg" idx="2"/>
          </p:nvPr>
        </p:nvSpPr>
        <p:spPr>
          <a:xfrm>
            <a:off x="979488" y="1241425"/>
            <a:ext cx="4838700" cy="3349625"/>
          </a:xfrm>
          <a:prstGeom prst="rect">
            <a:avLst/>
          </a:prstGeom>
          <a:noFill/>
          <a:ln w="12700">
            <a:solidFill>
              <a:prstClr val="black"/>
            </a:solidFill>
          </a:ln>
        </p:spPr>
        <p:txBody>
          <a:bodyPr vert="horz" lIns="91321" tIns="45661" rIns="91321" bIns="45661" rtlCol="0" anchor="ctr"/>
          <a:lstStyle/>
          <a:p>
            <a:endParaRPr lang="ko-KR" altLang="en-US" dirty="0"/>
          </a:p>
        </p:txBody>
      </p:sp>
      <p:sp>
        <p:nvSpPr>
          <p:cNvPr id="5" name="슬라이드 노트 개체 틀 4"/>
          <p:cNvSpPr>
            <a:spLocks noGrp="1"/>
          </p:cNvSpPr>
          <p:nvPr>
            <p:ph type="body" sz="quarter" idx="3"/>
          </p:nvPr>
        </p:nvSpPr>
        <p:spPr>
          <a:xfrm>
            <a:off x="679768" y="4777195"/>
            <a:ext cx="5438140" cy="3908613"/>
          </a:xfrm>
          <a:prstGeom prst="rect">
            <a:avLst/>
          </a:prstGeom>
        </p:spPr>
        <p:txBody>
          <a:bodyPr vert="horz" lIns="91321" tIns="45661" rIns="91321" bIns="45661"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1" y="9428584"/>
            <a:ext cx="2945659" cy="498055"/>
          </a:xfrm>
          <a:prstGeom prst="rect">
            <a:avLst/>
          </a:prstGeom>
        </p:spPr>
        <p:txBody>
          <a:bodyPr vert="horz" lIns="91321" tIns="45661" rIns="91321" bIns="45661" rtlCol="0" anchor="b"/>
          <a:lstStyle>
            <a:lvl1pPr algn="l">
              <a:defRPr sz="1200">
                <a:latin typeface="KoPubWorld돋움체 Medium" panose="00000600000000000000" pitchFamily="2" charset="-127"/>
                <a:ea typeface="KoPubWorld돋움체 Medium" panose="00000600000000000000" pitchFamily="2" charset="-127"/>
              </a:defRPr>
            </a:lvl1pPr>
          </a:lstStyle>
          <a:p>
            <a:endParaRPr lang="ko-KR" altLang="en-US" dirty="0"/>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321" tIns="45661" rIns="91321" bIns="45661" rtlCol="0" anchor="b"/>
          <a:lstStyle>
            <a:lvl1pPr algn="r">
              <a:defRPr sz="1200">
                <a:latin typeface="KoPubWorld돋움체 Medium" panose="00000600000000000000" pitchFamily="2" charset="-127"/>
                <a:ea typeface="KoPubWorld돋움체 Medium" panose="00000600000000000000" pitchFamily="2" charset="-127"/>
              </a:defRPr>
            </a:lvl1pPr>
          </a:lstStyle>
          <a:p>
            <a:fld id="{C2A5AB8C-978D-4651-A0BF-9132FAD914FE}" type="slidenum">
              <a:rPr lang="ko-KR" altLang="en-US" smtClean="0"/>
              <a:pPr/>
              <a:t>‹#›</a:t>
            </a:fld>
            <a:endParaRPr lang="ko-KR" altLang="en-US" dirty="0"/>
          </a:p>
        </p:txBody>
      </p:sp>
    </p:spTree>
    <p:extLst>
      <p:ext uri="{BB962C8B-B14F-4D97-AF65-F5344CB8AC3E}">
        <p14:creationId xmlns:p14="http://schemas.microsoft.com/office/powerpoint/2010/main" val="2918653800"/>
      </p:ext>
    </p:extLst>
  </p:cSld>
  <p:clrMap bg1="lt1" tx1="dk1" bg2="lt2" tx2="dk2" accent1="accent1" accent2="accent2" accent3="accent3" accent4="accent4" accent5="accent5" accent6="accent6" hlink="hlink" folHlink="folHlink"/>
  <p:hf ftr="0" dt="0"/>
  <p:notesStyle>
    <a:lvl1pPr marL="0" algn="l" defTabSz="914400" rtl="0" eaLnBrk="1" latinLnBrk="1" hangingPunct="1">
      <a:defRPr sz="1200" kern="1200">
        <a:solidFill>
          <a:schemeClr val="tx1"/>
        </a:solidFill>
        <a:latin typeface="KoPubWorld돋움체 Medium" panose="00000600000000000000" pitchFamily="2" charset="-127"/>
        <a:ea typeface="KoPubWorld돋움체 Medium" panose="00000600000000000000" pitchFamily="2" charset="-127"/>
        <a:cs typeface="+mn-cs"/>
      </a:defRPr>
    </a:lvl1pPr>
    <a:lvl2pPr marL="457200" algn="l" defTabSz="914400" rtl="0" eaLnBrk="1" latinLnBrk="1" hangingPunct="1">
      <a:defRPr sz="1200" kern="1200">
        <a:solidFill>
          <a:schemeClr val="tx1"/>
        </a:solidFill>
        <a:latin typeface="KoPubWorld돋움체 Medium" panose="00000600000000000000" pitchFamily="2" charset="-127"/>
        <a:ea typeface="KoPubWorld돋움체 Medium" panose="00000600000000000000" pitchFamily="2" charset="-127"/>
        <a:cs typeface="+mn-cs"/>
      </a:defRPr>
    </a:lvl2pPr>
    <a:lvl3pPr marL="914400" algn="l" defTabSz="914400" rtl="0" eaLnBrk="1" latinLnBrk="1" hangingPunct="1">
      <a:defRPr sz="1200" kern="1200">
        <a:solidFill>
          <a:schemeClr val="tx1"/>
        </a:solidFill>
        <a:latin typeface="KoPubWorld돋움체 Medium" panose="00000600000000000000" pitchFamily="2" charset="-127"/>
        <a:ea typeface="KoPubWorld돋움체 Medium" panose="00000600000000000000" pitchFamily="2" charset="-127"/>
        <a:cs typeface="+mn-cs"/>
      </a:defRPr>
    </a:lvl3pPr>
    <a:lvl4pPr marL="1371600" algn="l" defTabSz="914400" rtl="0" eaLnBrk="1" latinLnBrk="1" hangingPunct="1">
      <a:defRPr sz="1200" kern="1200">
        <a:solidFill>
          <a:schemeClr val="tx1"/>
        </a:solidFill>
        <a:latin typeface="KoPubWorld돋움체 Medium" panose="00000600000000000000" pitchFamily="2" charset="-127"/>
        <a:ea typeface="KoPubWorld돋움체 Medium" panose="00000600000000000000" pitchFamily="2" charset="-127"/>
        <a:cs typeface="+mn-cs"/>
      </a:defRPr>
    </a:lvl4pPr>
    <a:lvl5pPr marL="1828800" algn="l" defTabSz="914400" rtl="0" eaLnBrk="1" latinLnBrk="1" hangingPunct="1">
      <a:defRPr sz="1200" kern="1200">
        <a:solidFill>
          <a:schemeClr val="tx1"/>
        </a:solidFill>
        <a:latin typeface="KoPubWorld돋움체 Medium" panose="00000600000000000000" pitchFamily="2" charset="-127"/>
        <a:ea typeface="KoPubWorld돋움체 Medium" panose="00000600000000000000" pitchFamily="2"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2</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13190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13</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669451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14</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090999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15</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854163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16</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35242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머리글 개체 틀 3"/>
          <p:cNvSpPr>
            <a:spLocks noGrp="1"/>
          </p:cNvSpPr>
          <p:nvPr>
            <p:ph type="hdr" sz="quarter"/>
          </p:nvPr>
        </p:nvSpPr>
        <p:spPr/>
        <p:txBody>
          <a:bodyPr/>
          <a:lstStyle/>
          <a:p>
            <a:endParaRPr lang="ko-KR" altLang="en-US" dirty="0"/>
          </a:p>
        </p:txBody>
      </p:sp>
      <p:sp>
        <p:nvSpPr>
          <p:cNvPr id="5" name="슬라이드 번호 개체 틀 4"/>
          <p:cNvSpPr>
            <a:spLocks noGrp="1"/>
          </p:cNvSpPr>
          <p:nvPr>
            <p:ph type="sldNum" sz="quarter" idx="5"/>
          </p:nvPr>
        </p:nvSpPr>
        <p:spPr/>
        <p:txBody>
          <a:bodyPr/>
          <a:lstStyle/>
          <a:p>
            <a:fld id="{C2A5AB8C-978D-4651-A0BF-9132FAD914FE}" type="slidenum">
              <a:rPr lang="ko-KR" altLang="en-US" smtClean="0"/>
              <a:pPr/>
              <a:t>17</a:t>
            </a:fld>
            <a:endParaRPr lang="ko-KR" altLang="en-US" dirty="0"/>
          </a:p>
        </p:txBody>
      </p:sp>
    </p:spTree>
    <p:extLst>
      <p:ext uri="{BB962C8B-B14F-4D97-AF65-F5344CB8AC3E}">
        <p14:creationId xmlns:p14="http://schemas.microsoft.com/office/powerpoint/2010/main" val="1016840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18</a:t>
            </a:fld>
            <a:endParaRPr lang="ko-KR" altLang="en-US"/>
          </a:p>
        </p:txBody>
      </p:sp>
    </p:spTree>
    <p:extLst>
      <p:ext uri="{BB962C8B-B14F-4D97-AF65-F5344CB8AC3E}">
        <p14:creationId xmlns:p14="http://schemas.microsoft.com/office/powerpoint/2010/main" val="1756106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22</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48447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23</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73247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24</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643767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25</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854340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4</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504587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27</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951876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28</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33679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29</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662848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30</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936313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31</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532965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32</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209884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33</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525566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34</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045046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35</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572645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36</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012142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5</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66504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38</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257996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39</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679301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40</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4010372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41</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227039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42</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985575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43</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025550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44</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137904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45</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4242770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46</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464088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47</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4130119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6</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4703159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48</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859307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50</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477682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51</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0346499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52</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4275013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53</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511584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54</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235490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55</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35242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56</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275569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57</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939563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58</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781815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7</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8401937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59</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6473345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60</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669443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61</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515157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63</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1397376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64</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756106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65</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07352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66</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771419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67</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469782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68</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4426587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69</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57545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8</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707183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70</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5721104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71</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6494861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72</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42094924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73</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495922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74</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165292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75</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1787476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76</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41589193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78</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1129184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79</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873939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80</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905137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9</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8879283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81</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8032593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82</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720414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83</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8262161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84</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919556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85</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6120779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86</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2995365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87</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1889051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10</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2795084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38700" cy="33496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A5AB8C-978D-4651-A0BF-9132FAD914FE}" type="slidenum">
              <a:rPr lang="ko-KR" altLang="en-US" smtClean="0"/>
              <a:t>12</a:t>
            </a:fld>
            <a:endParaRPr lang="ko-KR" altLang="en-US"/>
          </a:p>
        </p:txBody>
      </p:sp>
      <p:sp>
        <p:nvSpPr>
          <p:cNvPr id="5" name="머리글 개체 틀 4"/>
          <p:cNvSpPr>
            <a:spLocks noGrp="1"/>
          </p:cNvSpPr>
          <p:nvPr>
            <p:ph type="hdr" sz="quarter" idx="11"/>
          </p:nvPr>
        </p:nvSpPr>
        <p:spPr/>
        <p:txBody>
          <a:bodyPr/>
          <a:lstStyle/>
          <a:p>
            <a:endParaRPr lang="ko-KR" altLang="en-US" dirty="0"/>
          </a:p>
        </p:txBody>
      </p:sp>
    </p:spTree>
    <p:extLst>
      <p:ext uri="{BB962C8B-B14F-4D97-AF65-F5344CB8AC3E}">
        <p14:creationId xmlns:p14="http://schemas.microsoft.com/office/powerpoint/2010/main" val="3773778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a:prstGeom prst="rect">
            <a:avLst/>
          </a:prstGeom>
        </p:spPr>
        <p:txBody>
          <a:bodyPr anchor="b"/>
          <a:lstStyle>
            <a:lvl1pPr algn="ctr">
              <a:defRPr sz="6000">
                <a:ea typeface="KoPubWorld돋움체 Medium" panose="00000600000000000000" pitchFamily="2" charset="-127"/>
              </a:defRPr>
            </a:lvl1pPr>
          </a:lstStyle>
          <a:p>
            <a:r>
              <a:rPr lang="ko-KR" altLang="en-US" dirty="0"/>
              <a:t>마스터 제목 스타일 편집</a:t>
            </a:r>
            <a:endParaRPr lang="en-US" dirty="0"/>
          </a:p>
        </p:txBody>
      </p:sp>
      <p:sp>
        <p:nvSpPr>
          <p:cNvPr id="3" name="Subtitle 2"/>
          <p:cNvSpPr>
            <a:spLocks noGrp="1"/>
          </p:cNvSpPr>
          <p:nvPr>
            <p:ph type="subTitle" idx="1"/>
          </p:nvPr>
        </p:nvSpPr>
        <p:spPr>
          <a:xfrm>
            <a:off x="1238250" y="3602038"/>
            <a:ext cx="7429500" cy="1655762"/>
          </a:xfrm>
          <a:prstGeom prst="rect">
            <a:avLst/>
          </a:prstGeom>
        </p:spPr>
        <p:txBody>
          <a:bodyPr/>
          <a:lstStyle>
            <a:lvl1pPr marL="0" indent="0" algn="ctr">
              <a:buNone/>
              <a:defRPr sz="2400">
                <a:ea typeface="KoPubWorld돋움체 Medium" panose="00000600000000000000" pitchFamily="2"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lvl1pPr>
              <a:defRPr>
                <a:ea typeface="KoPubWorld돋움체 Medium" panose="00000600000000000000" pitchFamily="2" charset="-127"/>
              </a:defRPr>
            </a:lvl1pPr>
          </a:lstStyle>
          <a:p>
            <a:endParaRPr lang="ko-KR" altLang="en-US" dirty="0"/>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lvl1pPr>
              <a:defRPr>
                <a:ea typeface="KoPubWorld돋움체 Medium" panose="00000600000000000000" pitchFamily="2" charset="-127"/>
              </a:defRPr>
            </a:lvl1pPr>
          </a:lstStyle>
          <a:p>
            <a:endParaRPr lang="ko-KR" altLang="en-US" dirty="0"/>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lvl1pPr>
              <a:defRPr>
                <a:ea typeface="KoPubWorld돋움체 Medium" panose="00000600000000000000" pitchFamily="2" charset="-127"/>
              </a:defRPr>
            </a:lvl1pPr>
          </a:lstStyle>
          <a:p>
            <a:fld id="{2827816D-8D59-4194-98C3-86C717C9F7F2}" type="slidenum">
              <a:rPr lang="ko-KR" altLang="en-US" smtClean="0"/>
              <a:pPr/>
              <a:t>‹#›</a:t>
            </a:fld>
            <a:endParaRPr lang="ko-KR" altLang="en-US" dirty="0"/>
          </a:p>
        </p:txBody>
      </p:sp>
    </p:spTree>
    <p:extLst>
      <p:ext uri="{BB962C8B-B14F-4D97-AF65-F5344CB8AC3E}">
        <p14:creationId xmlns:p14="http://schemas.microsoft.com/office/powerpoint/2010/main" val="120366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406450D3-54E1-43D6-9FBB-DF81DDAE8C9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953000" y="-1"/>
            <a:ext cx="4953000" cy="6859831"/>
          </a:xfrm>
          <a:prstGeom prst="rect">
            <a:avLst/>
          </a:prstGeom>
        </p:spPr>
      </p:pic>
      <p:sp>
        <p:nvSpPr>
          <p:cNvPr id="10" name="텍스트 개체 틀 9">
            <a:extLst>
              <a:ext uri="{FF2B5EF4-FFF2-40B4-BE49-F238E27FC236}">
                <a16:creationId xmlns:a16="http://schemas.microsoft.com/office/drawing/2014/main" id="{68145B0A-BCE4-43D8-A383-63985D697706}"/>
              </a:ext>
            </a:extLst>
          </p:cNvPr>
          <p:cNvSpPr>
            <a:spLocks noGrp="1"/>
          </p:cNvSpPr>
          <p:nvPr>
            <p:ph type="body" sz="quarter" idx="10" hasCustomPrompt="1"/>
          </p:nvPr>
        </p:nvSpPr>
        <p:spPr>
          <a:xfrm>
            <a:off x="1907438" y="2971800"/>
            <a:ext cx="6091124" cy="914400"/>
          </a:xfrm>
          <a:prstGeom prst="rect">
            <a:avLst/>
          </a:prstGeom>
        </p:spPr>
        <p:txBody>
          <a:bodyPr anchor="ctr">
            <a:noAutofit/>
          </a:bodyPr>
          <a:lstStyle>
            <a:lvl1pPr marL="0" indent="0" algn="ctr">
              <a:buNone/>
              <a:defRPr sz="4000" b="1" baseline="0">
                <a:latin typeface="Arial" panose="020B0604020202020204" pitchFamily="34" charset="0"/>
                <a:ea typeface="KoPubWorld돋움체 Medium" panose="00000600000000000000" pitchFamily="2" charset="-127"/>
              </a:defRPr>
            </a:lvl1pPr>
          </a:lstStyle>
          <a:p>
            <a:pPr lvl="0"/>
            <a:r>
              <a:rPr lang="ko-KR" altLang="en-US" dirty="0"/>
              <a:t>마스터 텍스트 스타일 </a:t>
            </a:r>
          </a:p>
        </p:txBody>
      </p:sp>
    </p:spTree>
    <p:extLst>
      <p:ext uri="{BB962C8B-B14F-4D97-AF65-F5344CB8AC3E}">
        <p14:creationId xmlns:p14="http://schemas.microsoft.com/office/powerpoint/2010/main" val="2915516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21987044-3DD0-4D4B-A52D-8355D78BA760}"/>
              </a:ext>
            </a:extLst>
          </p:cNvPr>
          <p:cNvSpPr/>
          <p:nvPr userDrawn="1"/>
        </p:nvSpPr>
        <p:spPr>
          <a:xfrm>
            <a:off x="0" y="1"/>
            <a:ext cx="635788" cy="1026395"/>
          </a:xfrm>
          <a:prstGeom prst="rect">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baseline="0" dirty="0">
              <a:latin typeface="Arial" panose="020B0604020202020204" pitchFamily="34" charset="0"/>
              <a:ea typeface="KoPubWorld돋움체 Medium" panose="00000600000000000000" pitchFamily="2" charset="-127"/>
            </a:endParaRPr>
          </a:p>
        </p:txBody>
      </p:sp>
      <p:sp>
        <p:nvSpPr>
          <p:cNvPr id="10" name="텍스트 개체 틀 9">
            <a:extLst>
              <a:ext uri="{FF2B5EF4-FFF2-40B4-BE49-F238E27FC236}">
                <a16:creationId xmlns:a16="http://schemas.microsoft.com/office/drawing/2014/main" id="{F1853BCD-469E-4378-84C7-330D03FF2A0F}"/>
              </a:ext>
            </a:extLst>
          </p:cNvPr>
          <p:cNvSpPr>
            <a:spLocks noGrp="1"/>
          </p:cNvSpPr>
          <p:nvPr>
            <p:ph type="body" sz="quarter" idx="13"/>
          </p:nvPr>
        </p:nvSpPr>
        <p:spPr>
          <a:xfrm>
            <a:off x="283766" y="234623"/>
            <a:ext cx="9621300" cy="55800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76000" tIns="0" bIns="0" anchor="ctr">
            <a:normAutofit/>
          </a:bodyPr>
          <a:lstStyle>
            <a:lvl1pPr marL="0" indent="0">
              <a:buNone/>
              <a:defRPr lang="ko-KR" altLang="en-US" sz="2400" b="1" baseline="0" dirty="0">
                <a:solidFill>
                  <a:srgbClr val="483159"/>
                </a:solidFill>
                <a:latin typeface="KoPubWorld돋움체 Medium" panose="00000600000000000000" pitchFamily="2" charset="-127"/>
                <a:ea typeface="KoPubWorld돋움체 Medium" panose="00000600000000000000" pitchFamily="2" charset="-127"/>
              </a:defRPr>
            </a:lvl1pPr>
          </a:lstStyle>
          <a:p>
            <a:pPr marL="0" lvl="0"/>
            <a:endParaRPr lang="ko-KR" altLang="en-US" dirty="0"/>
          </a:p>
        </p:txBody>
      </p:sp>
      <p:sp>
        <p:nvSpPr>
          <p:cNvPr id="16" name="세로 텍스트 개체 틀 15">
            <a:extLst>
              <a:ext uri="{FF2B5EF4-FFF2-40B4-BE49-F238E27FC236}">
                <a16:creationId xmlns:a16="http://schemas.microsoft.com/office/drawing/2014/main" id="{E046837D-B2B9-4385-B324-B7677EB70D5E}"/>
              </a:ext>
            </a:extLst>
          </p:cNvPr>
          <p:cNvSpPr>
            <a:spLocks noGrp="1"/>
          </p:cNvSpPr>
          <p:nvPr>
            <p:ph type="body" orient="vert" sz="quarter" idx="14"/>
          </p:nvPr>
        </p:nvSpPr>
        <p:spPr>
          <a:xfrm>
            <a:off x="136628" y="1193892"/>
            <a:ext cx="9621300" cy="558000"/>
          </a:xfrm>
          <a:prstGeom prst="rect">
            <a:avLst/>
          </a:prstGeom>
        </p:spPr>
        <p:txBody>
          <a:bodyPr vert="horz" lIns="91440" tIns="45720" rIns="91440" bIns="45720" rtlCol="0" anchor="t">
            <a:noAutofit/>
          </a:bodyPr>
          <a:lstStyle>
            <a:lvl1pPr marL="0" indent="0" latinLnBrk="0">
              <a:lnSpc>
                <a:spcPct val="110000"/>
              </a:lnSpc>
              <a:spcBef>
                <a:spcPts val="200"/>
              </a:spcBef>
              <a:buNone/>
              <a:defRPr lang="ko-KR" altLang="en-US" sz="1600" b="1" baseline="0" smtClean="0">
                <a:solidFill>
                  <a:srgbClr val="483159"/>
                </a:solidFill>
                <a:latin typeface="Arial" panose="020B0604020202020204" pitchFamily="34" charset="0"/>
                <a:ea typeface="KoPubWorld돋움체 Medium" panose="00000600000000000000" pitchFamily="2" charset="-127"/>
              </a:defRPr>
            </a:lvl1pPr>
            <a:lvl2pPr>
              <a:defRPr lang="ko-KR" altLang="en-US" sz="1800" smtClean="0">
                <a:ea typeface="+mn-ea"/>
              </a:defRPr>
            </a:lvl2pPr>
            <a:lvl3pPr>
              <a:defRPr lang="ko-KR" altLang="en-US" sz="1800" smtClean="0">
                <a:ea typeface="+mn-ea"/>
              </a:defRPr>
            </a:lvl3pPr>
            <a:lvl4pPr>
              <a:defRPr lang="ko-KR" altLang="en-US" smtClean="0">
                <a:ea typeface="+mn-ea"/>
              </a:defRPr>
            </a:lvl4pPr>
            <a:lvl5pPr>
              <a:defRPr lang="ko-KR" altLang="en-US">
                <a:ea typeface="+mn-ea"/>
              </a:defRPr>
            </a:lvl5pPr>
          </a:lstStyle>
          <a:p>
            <a:pPr marL="0" lvl="0"/>
            <a:endParaRPr lang="ko-KR" altLang="en-US" dirty="0"/>
          </a:p>
        </p:txBody>
      </p:sp>
      <p:sp>
        <p:nvSpPr>
          <p:cNvPr id="19" name="TextBox 18">
            <a:extLst>
              <a:ext uri="{FF2B5EF4-FFF2-40B4-BE49-F238E27FC236}">
                <a16:creationId xmlns:a16="http://schemas.microsoft.com/office/drawing/2014/main" id="{ADBAFD91-B844-485D-B696-0EEF444C6A65}"/>
              </a:ext>
            </a:extLst>
          </p:cNvPr>
          <p:cNvSpPr txBox="1"/>
          <p:nvPr userDrawn="1"/>
        </p:nvSpPr>
        <p:spPr>
          <a:xfrm>
            <a:off x="8843528" y="6361981"/>
            <a:ext cx="914400" cy="246221"/>
          </a:xfrm>
          <a:prstGeom prst="rect">
            <a:avLst/>
          </a:prstGeom>
          <a:noFill/>
        </p:spPr>
        <p:txBody>
          <a:bodyPr wrap="square" rtlCol="0">
            <a:spAutoFit/>
          </a:bodyPr>
          <a:lstStyle/>
          <a:p>
            <a:pPr algn="r"/>
            <a:fld id="{047B7441-EBB7-4A0B-850C-2F2AC0956E7C}" type="slidenum">
              <a:rPr lang="ko-KR" altLang="en-US" sz="1000" baseline="0" smtClean="0">
                <a:latin typeface="Arial" panose="020B0604020202020204" pitchFamily="34" charset="0"/>
                <a:ea typeface="KoPubWorld돋움체 Medium" panose="00000600000000000000" pitchFamily="2" charset="-127"/>
              </a:rPr>
              <a:pPr algn="r"/>
              <a:t>‹#›</a:t>
            </a:fld>
            <a:endParaRPr lang="ko-KR" altLang="en-US" sz="1000" baseline="0" dirty="0">
              <a:latin typeface="Arial" panose="020B0604020202020204" pitchFamily="34" charset="0"/>
              <a:ea typeface="KoPubWorld돋움체 Medium" panose="00000600000000000000" pitchFamily="2" charset="-127"/>
            </a:endParaRPr>
          </a:p>
        </p:txBody>
      </p:sp>
      <p:sp>
        <p:nvSpPr>
          <p:cNvPr id="4" name="텍스트 개체 틀 3">
            <a:extLst>
              <a:ext uri="{FF2B5EF4-FFF2-40B4-BE49-F238E27FC236}">
                <a16:creationId xmlns:a16="http://schemas.microsoft.com/office/drawing/2014/main" id="{056697B2-0FBC-4FBC-AFA3-9BFB2EA04166}"/>
              </a:ext>
            </a:extLst>
          </p:cNvPr>
          <p:cNvSpPr>
            <a:spLocks noGrp="1"/>
          </p:cNvSpPr>
          <p:nvPr>
            <p:ph type="body" sz="quarter" idx="15" hasCustomPrompt="1"/>
          </p:nvPr>
        </p:nvSpPr>
        <p:spPr>
          <a:xfrm>
            <a:off x="136628" y="6199166"/>
            <a:ext cx="8289446" cy="409036"/>
          </a:xfrm>
          <a:prstGeom prst="rect">
            <a:avLst/>
          </a:prstGeom>
        </p:spPr>
        <p:txBody>
          <a:bodyPr anchor="b"/>
          <a:lstStyle>
            <a:lvl1pPr marL="0" indent="0">
              <a:buNone/>
              <a:defRPr sz="800" baseline="0">
                <a:latin typeface="Arial" panose="020B0604020202020204" pitchFamily="34" charset="0"/>
                <a:ea typeface="KoPubWorld돋움체 Medium" panose="00000600000000000000" pitchFamily="2" charset="-127"/>
              </a:defRPr>
            </a:lvl1pPr>
          </a:lstStyle>
          <a:p>
            <a:pPr lvl="0"/>
            <a:r>
              <a:rPr lang="en-US" altLang="ko-KR" dirty="0"/>
              <a:t>Source:</a:t>
            </a:r>
            <a:endParaRPr lang="ko-KR" altLang="en-US" dirty="0"/>
          </a:p>
        </p:txBody>
      </p:sp>
      <p:pic>
        <p:nvPicPr>
          <p:cNvPr id="7" name="그림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470845" y="96195"/>
            <a:ext cx="1434221" cy="1013949"/>
          </a:xfrm>
          <a:prstGeom prst="rect">
            <a:avLst/>
          </a:prstGeom>
        </p:spPr>
      </p:pic>
    </p:spTree>
    <p:extLst>
      <p:ext uri="{BB962C8B-B14F-4D97-AF65-F5344CB8AC3E}">
        <p14:creationId xmlns:p14="http://schemas.microsoft.com/office/powerpoint/2010/main" val="518642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BA70D6E-C74F-4D3B-A4EB-0D97C2925EBA}"/>
              </a:ext>
            </a:extLst>
          </p:cNvPr>
          <p:cNvSpPr txBox="1"/>
          <p:nvPr userDrawn="1"/>
        </p:nvSpPr>
        <p:spPr>
          <a:xfrm>
            <a:off x="8843528" y="6361981"/>
            <a:ext cx="914400" cy="246221"/>
          </a:xfrm>
          <a:prstGeom prst="rect">
            <a:avLst/>
          </a:prstGeom>
          <a:noFill/>
        </p:spPr>
        <p:txBody>
          <a:bodyPr wrap="square" rtlCol="0">
            <a:spAutoFit/>
          </a:bodyPr>
          <a:lstStyle/>
          <a:p>
            <a:pPr algn="r"/>
            <a:fld id="{047B7441-EBB7-4A0B-850C-2F2AC0956E7C}" type="slidenum">
              <a:rPr lang="ko-KR" altLang="en-US" sz="1000" baseline="0" smtClean="0">
                <a:latin typeface="Arial" panose="020B0604020202020204" pitchFamily="34" charset="0"/>
                <a:ea typeface="KoPubWorld돋움체 Medium" panose="00000600000000000000" pitchFamily="2" charset="-127"/>
              </a:rPr>
              <a:pPr algn="r"/>
              <a:t>‹#›</a:t>
            </a:fld>
            <a:endParaRPr lang="ko-KR" altLang="en-US" sz="1000" baseline="0" dirty="0">
              <a:latin typeface="Arial" panose="020B0604020202020204" pitchFamily="34" charset="0"/>
              <a:ea typeface="KoPubWorld돋움체 Medium" panose="00000600000000000000" pitchFamily="2" charset="-127"/>
            </a:endParaRPr>
          </a:p>
        </p:txBody>
      </p:sp>
      <p:sp>
        <p:nvSpPr>
          <p:cNvPr id="4" name="텍스트 개체 틀 3">
            <a:extLst>
              <a:ext uri="{FF2B5EF4-FFF2-40B4-BE49-F238E27FC236}">
                <a16:creationId xmlns:a16="http://schemas.microsoft.com/office/drawing/2014/main" id="{D7F9CA1E-9B2E-44F1-8E98-D5A9896CFDD6}"/>
              </a:ext>
            </a:extLst>
          </p:cNvPr>
          <p:cNvSpPr>
            <a:spLocks noGrp="1"/>
          </p:cNvSpPr>
          <p:nvPr>
            <p:ph type="body" sz="quarter" idx="15" hasCustomPrompt="1"/>
          </p:nvPr>
        </p:nvSpPr>
        <p:spPr>
          <a:xfrm>
            <a:off x="136628" y="6199166"/>
            <a:ext cx="8289446" cy="409036"/>
          </a:xfrm>
          <a:prstGeom prst="rect">
            <a:avLst/>
          </a:prstGeom>
        </p:spPr>
        <p:txBody>
          <a:bodyPr anchor="b"/>
          <a:lstStyle>
            <a:lvl1pPr marL="0" indent="0">
              <a:buNone/>
              <a:defRPr sz="800" baseline="0">
                <a:latin typeface="Arial" panose="020B0604020202020204" pitchFamily="34" charset="0"/>
                <a:ea typeface="KoPubWorld돋움체 Medium" panose="00000600000000000000" pitchFamily="2" charset="-127"/>
              </a:defRPr>
            </a:lvl1pPr>
          </a:lstStyle>
          <a:p>
            <a:pPr lvl="0"/>
            <a:r>
              <a:rPr lang="en-US" altLang="ko-KR" dirty="0"/>
              <a:t>Source:</a:t>
            </a:r>
            <a:endParaRPr lang="ko-KR" altLang="en-US" dirty="0"/>
          </a:p>
        </p:txBody>
      </p:sp>
    </p:spTree>
    <p:extLst>
      <p:ext uri="{BB962C8B-B14F-4D97-AF65-F5344CB8AC3E}">
        <p14:creationId xmlns:p14="http://schemas.microsoft.com/office/powerpoint/2010/main" val="757061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46564"/>
      </p:ext>
    </p:extLst>
  </p:cSld>
  <p:clrMap bg1="lt1" tx1="dk1" bg2="lt2" tx2="dk2" accent1="accent1" accent2="accent2" accent3="accent3" accent4="accent4" accent5="accent5" accent6="accent6" hlink="hlink" folHlink="folHlink"/>
  <p:sldLayoutIdLst>
    <p:sldLayoutId id="2147483665" r:id="rId1"/>
    <p:sldLayoutId id="2147483662" r:id="rId2"/>
    <p:sldLayoutId id="2147483663" r:id="rId3"/>
    <p:sldLayoutId id="2147483666" r:id="rId4"/>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chart" Target="../charts/chart2.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11.emf"/></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chart" Target="../charts/char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5.png"/><Relationship Id="rId4" Type="http://schemas.openxmlformats.org/officeDocument/2006/relationships/chart" Target="../charts/char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5.png"/><Relationship Id="rId4" Type="http://schemas.openxmlformats.org/officeDocument/2006/relationships/chart" Target="../charts/chart8.xml"/></Relationships>
</file>

<file path=ppt/slides/_rels/slide3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chart" Target="../charts/chart14.xml"/><Relationship Id="rId4" Type="http://schemas.openxmlformats.org/officeDocument/2006/relationships/chart" Target="../charts/char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5.xml"/><Relationship Id="rId7"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5.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5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chart" Target="../charts/chart19.xml"/><Relationship Id="rId4" Type="http://schemas.openxmlformats.org/officeDocument/2006/relationships/chart" Target="../charts/chart18.xml"/></Relationships>
</file>

<file path=ppt/slides/_rels/slide56.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chart" Target="../charts/chart21.xml"/></Relationships>
</file>

<file path=ppt/slides/_rels/slide57.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chart" Target="../charts/chart24.xml"/></Relationships>
</file>

<file path=ppt/slides/_rels/slide59.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chart" Target="../charts/chart2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chart" Target="../charts/chart28.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60.emf"/><Relationship Id="rId4" Type="http://schemas.openxmlformats.org/officeDocument/2006/relationships/image" Target="../media/image59.emf"/></Relationships>
</file>

<file path=ppt/slides/_rels/slide7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4.wmf"/><Relationship Id="rId4" Type="http://schemas.openxmlformats.org/officeDocument/2006/relationships/oleObject" Target="../embeddings/oleObject1.bin"/></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emf"/><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5222CF34-F199-467E-93C4-F830AD65CE82}"/>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rot="5400000" flipV="1">
            <a:off x="1523998" y="-1524002"/>
            <a:ext cx="6858000" cy="9906004"/>
          </a:xfrm>
          <a:prstGeom prst="rect">
            <a:avLst/>
          </a:prstGeom>
        </p:spPr>
      </p:pic>
      <p:pic>
        <p:nvPicPr>
          <p:cNvPr id="6" name="그림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319113" y="5267801"/>
            <a:ext cx="2249320" cy="1590199"/>
          </a:xfrm>
          <a:prstGeom prst="rect">
            <a:avLst/>
          </a:prstGeom>
        </p:spPr>
      </p:pic>
      <p:sp>
        <p:nvSpPr>
          <p:cNvPr id="7" name="TextBox 6"/>
          <p:cNvSpPr txBox="1"/>
          <p:nvPr/>
        </p:nvSpPr>
        <p:spPr>
          <a:xfrm>
            <a:off x="2900228" y="5354707"/>
            <a:ext cx="4105547" cy="707886"/>
          </a:xfrm>
          <a:prstGeom prst="rect">
            <a:avLst/>
          </a:prstGeom>
          <a:noFill/>
        </p:spPr>
        <p:txBody>
          <a:bodyPr wrap="none" rtlCol="0">
            <a:spAutoFit/>
          </a:bodyPr>
          <a:lstStyle/>
          <a:p>
            <a:pPr algn="ctr"/>
            <a:r>
              <a:rPr lang="en-US" altLang="ko-KR" sz="2000" dirty="0">
                <a:solidFill>
                  <a:schemeClr val="bg1"/>
                </a:solidFill>
                <a:latin typeface="Arial" panose="020B0604020202020204" pitchFamily="34" charset="0"/>
                <a:ea typeface="KoPubWorld돋움체 Medium" panose="00000600000000000000" pitchFamily="2" charset="-127"/>
                <a:cs typeface="Arial" panose="020B0604020202020204" pitchFamily="34" charset="0"/>
              </a:rPr>
              <a:t>By </a:t>
            </a:r>
            <a:r>
              <a:rPr lang="en-US" altLang="ko-KR" sz="2000" dirty="0" err="1">
                <a:solidFill>
                  <a:schemeClr val="bg1"/>
                </a:solidFill>
                <a:latin typeface="Arial" panose="020B0604020202020204" pitchFamily="34" charset="0"/>
                <a:ea typeface="KoPubWorld돋움체 Medium" panose="00000600000000000000" pitchFamily="2" charset="-127"/>
                <a:cs typeface="Arial" panose="020B0604020202020204" pitchFamily="34" charset="0"/>
              </a:rPr>
              <a:t>Aureum</a:t>
            </a:r>
            <a:r>
              <a:rPr lang="en-US" altLang="ko-KR" sz="2000" dirty="0">
                <a:solidFill>
                  <a:schemeClr val="bg1"/>
                </a:solidFill>
                <a:latin typeface="Arial" panose="020B0604020202020204" pitchFamily="34" charset="0"/>
                <a:ea typeface="KoPubWorld돋움체 Medium" panose="00000600000000000000" pitchFamily="2" charset="-127"/>
                <a:cs typeface="Arial" panose="020B0604020202020204" pitchFamily="34" charset="0"/>
              </a:rPr>
              <a:t> Private Equity Co., Ltd</a:t>
            </a:r>
          </a:p>
          <a:p>
            <a:pPr algn="ctr"/>
            <a:r>
              <a:rPr lang="en-US" altLang="ko-KR" sz="2000" dirty="0">
                <a:solidFill>
                  <a:schemeClr val="bg1"/>
                </a:solidFill>
                <a:latin typeface="Arial" panose="020B0604020202020204" pitchFamily="34" charset="0"/>
                <a:ea typeface="KoPubWorld돋움체 Medium" panose="00000600000000000000" pitchFamily="2" charset="-127"/>
                <a:cs typeface="Arial" panose="020B0604020202020204" pitchFamily="34" charset="0"/>
              </a:rPr>
              <a:t>April 2021</a:t>
            </a:r>
            <a:endParaRPr lang="ko-KR" altLang="en-US" sz="2000" dirty="0">
              <a:solidFill>
                <a:schemeClr val="bg1"/>
              </a:solidFill>
              <a:latin typeface="Arial" panose="020B0604020202020204" pitchFamily="34" charset="0"/>
              <a:ea typeface="KoPubWorld돋움체 Medium" panose="00000600000000000000" pitchFamily="2" charset="-127"/>
              <a:cs typeface="Arial" panose="020B0604020202020204" pitchFamily="34" charset="0"/>
            </a:endParaRPr>
          </a:p>
        </p:txBody>
      </p:sp>
      <p:sp>
        <p:nvSpPr>
          <p:cNvPr id="8" name="TextBox 7">
            <a:extLst>
              <a:ext uri="{FF2B5EF4-FFF2-40B4-BE49-F238E27FC236}">
                <a16:creationId xmlns:a16="http://schemas.microsoft.com/office/drawing/2014/main" id="{F1993ECE-3FF4-450D-A439-98C9954D3923}"/>
              </a:ext>
            </a:extLst>
          </p:cNvPr>
          <p:cNvSpPr txBox="1"/>
          <p:nvPr/>
        </p:nvSpPr>
        <p:spPr>
          <a:xfrm>
            <a:off x="2934922" y="1275772"/>
            <a:ext cx="6511719" cy="1323439"/>
          </a:xfrm>
          <a:prstGeom prst="rect">
            <a:avLst/>
          </a:prstGeom>
          <a:noFill/>
        </p:spPr>
        <p:txBody>
          <a:bodyPr wrap="none" rtlCol="0">
            <a:spAutoFit/>
          </a:bodyPr>
          <a:lstStyle/>
          <a:p>
            <a:r>
              <a:rPr lang="en-US" altLang="ko-KR" sz="4000" b="1" dirty="0">
                <a:solidFill>
                  <a:schemeClr val="bg1"/>
                </a:solidFill>
                <a:latin typeface="Arial" panose="020B0604020202020204" pitchFamily="34" charset="0"/>
                <a:ea typeface="KoPubWorld돋움체 Medium" panose="00000600000000000000" pitchFamily="2" charset="-127"/>
                <a:cs typeface="Arial" panose="020B0604020202020204" pitchFamily="34" charset="0"/>
              </a:rPr>
              <a:t>Information Memorandum</a:t>
            </a:r>
          </a:p>
          <a:p>
            <a:r>
              <a:rPr lang="en-US" altLang="ko-KR" sz="4000" b="1" dirty="0">
                <a:solidFill>
                  <a:srgbClr val="D0AD6B"/>
                </a:solidFill>
                <a:latin typeface="Arial" panose="020B0604020202020204" pitchFamily="34" charset="0"/>
                <a:ea typeface="KoPubWorld돋움체 Medium" panose="00000600000000000000" pitchFamily="2" charset="-127"/>
                <a:cs typeface="Arial" panose="020B0604020202020204" pitchFamily="34" charset="0"/>
              </a:rPr>
              <a:t>Project W</a:t>
            </a:r>
          </a:p>
        </p:txBody>
      </p:sp>
      <p:sp>
        <p:nvSpPr>
          <p:cNvPr id="3" name="TextBox 2"/>
          <p:cNvSpPr txBox="1"/>
          <p:nvPr/>
        </p:nvSpPr>
        <p:spPr>
          <a:xfrm>
            <a:off x="172993" y="247135"/>
            <a:ext cx="2504303" cy="338554"/>
          </a:xfrm>
          <a:prstGeom prst="rect">
            <a:avLst/>
          </a:prstGeom>
          <a:noFill/>
        </p:spPr>
        <p:txBody>
          <a:bodyPr wrap="square" rtlCol="0">
            <a:spAutoFit/>
          </a:bodyPr>
          <a:lstStyle/>
          <a:p>
            <a:r>
              <a:rPr lang="en-US" altLang="ko-KR" sz="1600" b="1" dirty="0">
                <a:solidFill>
                  <a:srgbClr val="FF0000"/>
                </a:solidFill>
                <a:latin typeface="Arial" panose="020B0604020202020204" pitchFamily="34" charset="0"/>
                <a:ea typeface="KoPubWorld돋움체 Medium" panose="00000600000000000000" pitchFamily="2" charset="-127"/>
                <a:cs typeface="Arial" panose="020B0604020202020204" pitchFamily="34" charset="0"/>
              </a:rPr>
              <a:t>Highly Confidential</a:t>
            </a:r>
            <a:endParaRPr lang="ko-KR" altLang="en-US" sz="1600" b="1" dirty="0">
              <a:solidFill>
                <a:srgbClr val="FF0000"/>
              </a:solidFill>
              <a:latin typeface="Arial" panose="020B0604020202020204" pitchFamily="34" charset="0"/>
              <a:ea typeface="KoPubWorld돋움체 Medium" panose="00000600000000000000" pitchFamily="2" charset="-127"/>
              <a:cs typeface="Arial" panose="020B0604020202020204" pitchFamily="34" charset="0"/>
            </a:endParaRPr>
          </a:p>
        </p:txBody>
      </p:sp>
      <p:sp>
        <p:nvSpPr>
          <p:cNvPr id="10" name="TextBox 9"/>
          <p:cNvSpPr txBox="1"/>
          <p:nvPr/>
        </p:nvSpPr>
        <p:spPr>
          <a:xfrm>
            <a:off x="7928919" y="247135"/>
            <a:ext cx="1302168" cy="338554"/>
          </a:xfrm>
          <a:prstGeom prst="rect">
            <a:avLst/>
          </a:prstGeom>
          <a:noFill/>
          <a:ln w="19050">
            <a:solidFill>
              <a:srgbClr val="FF0000"/>
            </a:solidFill>
          </a:ln>
        </p:spPr>
        <p:txBody>
          <a:bodyPr wrap="square" rtlCol="0">
            <a:spAutoFit/>
          </a:bodyPr>
          <a:lstStyle/>
          <a:p>
            <a:r>
              <a:rPr lang="en-US" altLang="ko-KR" sz="1600" b="1" dirty="0">
                <a:solidFill>
                  <a:srgbClr val="FF0000"/>
                </a:solidFill>
                <a:ea typeface="KoPubWorld돋움체 Medium" panose="00000600000000000000" pitchFamily="2" charset="-127"/>
              </a:rPr>
              <a:t>Draft Version</a:t>
            </a:r>
            <a:endParaRPr lang="ko-KR" altLang="en-US" sz="1600" b="1" dirty="0">
              <a:solidFill>
                <a:srgbClr val="FF0000"/>
              </a:solidFill>
              <a:ea typeface="KoPubWorld돋움체 Medium" panose="00000600000000000000" pitchFamily="2" charset="-127"/>
            </a:endParaRPr>
          </a:p>
        </p:txBody>
      </p:sp>
    </p:spTree>
    <p:extLst>
      <p:ext uri="{BB962C8B-B14F-4D97-AF65-F5344CB8AC3E}">
        <p14:creationId xmlns:p14="http://schemas.microsoft.com/office/powerpoint/2010/main" val="3392361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0A0EC14-48CC-4FF9-ADFD-F2D4DA41536A}"/>
              </a:ext>
            </a:extLst>
          </p:cNvPr>
          <p:cNvSpPr>
            <a:spLocks noGrp="1"/>
          </p:cNvSpPr>
          <p:nvPr>
            <p:ph type="body" sz="quarter" idx="13"/>
          </p:nvPr>
        </p:nvSpPr>
        <p:spPr/>
        <p:txBody>
          <a:bodyPr/>
          <a:lstStyle/>
          <a:p>
            <a:r>
              <a:rPr lang="ko-KR" altLang="en-US" dirty="0"/>
              <a:t>진행 일정</a:t>
            </a:r>
          </a:p>
        </p:txBody>
      </p:sp>
      <p:sp>
        <p:nvSpPr>
          <p:cNvPr id="3" name="세로 텍스트 개체 틀 2">
            <a:extLst>
              <a:ext uri="{FF2B5EF4-FFF2-40B4-BE49-F238E27FC236}">
                <a16:creationId xmlns:a16="http://schemas.microsoft.com/office/drawing/2014/main" id="{54885F01-BEA6-4EBE-8FD9-73F035144A92}"/>
              </a:ext>
            </a:extLst>
          </p:cNvPr>
          <p:cNvSpPr>
            <a:spLocks noGrp="1"/>
          </p:cNvSpPr>
          <p:nvPr>
            <p:ph type="body" orient="vert" sz="quarter" idx="14"/>
          </p:nvPr>
        </p:nvSpPr>
        <p:spPr/>
        <p:txBody>
          <a:bodyPr/>
          <a:lstStyle/>
          <a:p>
            <a:r>
              <a:rPr lang="ko-KR" altLang="en-US" dirty="0"/>
              <a:t>본 건 투자는 실사 진행 후 </a:t>
            </a:r>
            <a:r>
              <a:rPr lang="en-US" altLang="ko-KR" dirty="0"/>
              <a:t>*TM</a:t>
            </a:r>
            <a:r>
              <a:rPr lang="ko-KR" altLang="en-US" dirty="0"/>
              <a:t> 및 </a:t>
            </a:r>
            <a:r>
              <a:rPr lang="en-US" altLang="ko-KR" dirty="0"/>
              <a:t>IM </a:t>
            </a:r>
            <a:r>
              <a:rPr lang="ko-KR" altLang="en-US" dirty="0"/>
              <a:t>배포</a:t>
            </a:r>
            <a:r>
              <a:rPr lang="en-US" altLang="ko-KR" dirty="0"/>
              <a:t>, IR </a:t>
            </a:r>
            <a:r>
              <a:rPr lang="ko-KR" altLang="en-US" dirty="0"/>
              <a:t>진행</a:t>
            </a:r>
            <a:r>
              <a:rPr lang="en-US" altLang="ko-KR" dirty="0"/>
              <a:t>, </a:t>
            </a:r>
            <a:r>
              <a:rPr lang="ko-KR" altLang="en-US" dirty="0"/>
              <a:t>투자심의 진행 후 </a:t>
            </a:r>
            <a:r>
              <a:rPr lang="en-US" altLang="ko-KR" dirty="0"/>
              <a:t>SPA</a:t>
            </a:r>
            <a:r>
              <a:rPr lang="ko-KR" altLang="en-US" dirty="0"/>
              <a:t>와 </a:t>
            </a:r>
            <a:r>
              <a:rPr lang="en-US" altLang="ko-KR" dirty="0"/>
              <a:t>SSA </a:t>
            </a:r>
            <a:r>
              <a:rPr lang="ko-KR" altLang="en-US" dirty="0"/>
              <a:t>체결하여 완료할 예정으로 아래 일정과 같이 진행될 예정입니다</a:t>
            </a:r>
            <a:r>
              <a:rPr lang="en-US" altLang="ko-KR" dirty="0"/>
              <a:t>.</a:t>
            </a:r>
            <a:endParaRPr lang="ko-KR" altLang="en-US" dirty="0"/>
          </a:p>
        </p:txBody>
      </p:sp>
      <p:graphicFrame>
        <p:nvGraphicFramePr>
          <p:cNvPr id="9" name="표 22">
            <a:extLst>
              <a:ext uri="{FF2B5EF4-FFF2-40B4-BE49-F238E27FC236}">
                <a16:creationId xmlns:a16="http://schemas.microsoft.com/office/drawing/2014/main" id="{6B71E4F0-21D6-4F4E-8510-7E3D13BAC843}"/>
              </a:ext>
            </a:extLst>
          </p:cNvPr>
          <p:cNvGraphicFramePr>
            <a:graphicFrameLocks noGrp="1"/>
          </p:cNvGraphicFramePr>
          <p:nvPr>
            <p:extLst>
              <p:ext uri="{D42A27DB-BD31-4B8C-83A1-F6EECF244321}">
                <p14:modId xmlns:p14="http://schemas.microsoft.com/office/powerpoint/2010/main" val="3770190009"/>
              </p:ext>
            </p:extLst>
          </p:nvPr>
        </p:nvGraphicFramePr>
        <p:xfrm>
          <a:off x="283766" y="1956463"/>
          <a:ext cx="9156796" cy="4088088"/>
        </p:xfrm>
        <a:graphic>
          <a:graphicData uri="http://schemas.openxmlformats.org/drawingml/2006/table">
            <a:tbl>
              <a:tblPr firstRow="1" bandRow="1">
                <a:tableStyleId>{5C22544A-7EE6-4342-B048-85BDC9FD1C3A}</a:tableStyleId>
              </a:tblPr>
              <a:tblGrid>
                <a:gridCol w="1499851">
                  <a:extLst>
                    <a:ext uri="{9D8B030D-6E8A-4147-A177-3AD203B41FA5}">
                      <a16:colId xmlns:a16="http://schemas.microsoft.com/office/drawing/2014/main" val="1277480089"/>
                    </a:ext>
                  </a:extLst>
                </a:gridCol>
                <a:gridCol w="3211012">
                  <a:extLst>
                    <a:ext uri="{9D8B030D-6E8A-4147-A177-3AD203B41FA5}">
                      <a16:colId xmlns:a16="http://schemas.microsoft.com/office/drawing/2014/main" val="2297497747"/>
                    </a:ext>
                  </a:extLst>
                </a:gridCol>
                <a:gridCol w="4445933">
                  <a:extLst>
                    <a:ext uri="{9D8B030D-6E8A-4147-A177-3AD203B41FA5}">
                      <a16:colId xmlns:a16="http://schemas.microsoft.com/office/drawing/2014/main" val="296248805"/>
                    </a:ext>
                  </a:extLst>
                </a:gridCol>
              </a:tblGrid>
              <a:tr h="273301">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일자</a:t>
                      </a:r>
                    </a:p>
                  </a:txBody>
                  <a:tcPr marL="108000" marR="108000" marT="0" marB="0" anchor="ctr">
                    <a:solidFill>
                      <a:srgbClr val="483159"/>
                    </a:solidFill>
                  </a:tcPr>
                </a:tc>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절차</a:t>
                      </a:r>
                    </a:p>
                  </a:txBody>
                  <a:tcPr marL="108000" marR="108000" marT="0" marB="0" anchor="ctr">
                    <a:solidFill>
                      <a:srgbClr val="483159"/>
                    </a:solidFill>
                  </a:tcPr>
                </a:tc>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비고</a:t>
                      </a:r>
                    </a:p>
                  </a:txBody>
                  <a:tcPr marL="108000" marR="108000" marT="0" marB="0" anchor="ctr">
                    <a:solidFill>
                      <a:srgbClr val="483159"/>
                    </a:solidFill>
                  </a:tcPr>
                </a:tc>
                <a:extLst>
                  <a:ext uri="{0D108BD9-81ED-4DB2-BD59-A6C34878D82A}">
                    <a16:rowId xmlns:a16="http://schemas.microsoft.com/office/drawing/2014/main" val="3877751455"/>
                  </a:ext>
                </a:extLst>
              </a:tr>
              <a:tr h="291421">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l" rtl="0" fontAlgn="ctr">
                        <a:lnSpc>
                          <a:spcPts val="1600"/>
                        </a:lnSpc>
                      </a:pP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2021. 1.</a:t>
                      </a:r>
                    </a:p>
                  </a:txBody>
                  <a:tcPr marL="108000" marR="108000" marT="0" marB="0" anchor="c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양해각서</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(MOU) </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체결</a:t>
                      </a: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108000" marT="0" marB="0" anchor="c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전체 </a:t>
                      </a:r>
                      <a:r>
                        <a:rPr lang="ko-KR" altLang="en-US" sz="1000" b="0" i="0" u="none" strike="noStrike"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진행일정</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협의</a:t>
                      </a: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108000" marT="0" marB="0" anchor="ctr">
                    <a:noFill/>
                  </a:tcPr>
                </a:tc>
                <a:extLst>
                  <a:ext uri="{0D108BD9-81ED-4DB2-BD59-A6C34878D82A}">
                    <a16:rowId xmlns:a16="http://schemas.microsoft.com/office/drawing/2014/main" val="1189412718"/>
                  </a:ext>
                </a:extLst>
              </a:tr>
              <a:tr h="584226">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l" rtl="0" fontAlgn="ctr">
                        <a:lnSpc>
                          <a:spcPts val="1600"/>
                        </a:lnSpc>
                      </a:pP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2021. 2.</a:t>
                      </a:r>
                      <a:r>
                        <a:rPr lang="ko-KR" altLang="en-US"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3.</a:t>
                      </a:r>
                    </a:p>
                  </a:txBody>
                  <a:tcPr marL="108000" marR="108000" marT="0" marB="0" anchor="ctr">
                    <a:solidFill>
                      <a:srgbClr val="8960A8">
                        <a:alpha val="20000"/>
                      </a:srgbClr>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indent="-85725" algn="l" rtl="0" fontAlgn="ctr">
                        <a:lnSpc>
                          <a:spcPts val="1600"/>
                        </a:lnSpc>
                        <a:buFont typeface="Arial" panose="020B0604020202020204" pitchFamily="34" charset="0"/>
                        <a:buChar cha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인수 </a:t>
                      </a:r>
                      <a:r>
                        <a:rPr lang="ko-KR" altLang="en-US" sz="1000" b="0" i="0" u="none" strike="noStrike"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재무실사</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법무실사</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진행</a:t>
                      </a: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108000" marT="0" marB="0" anchor="ctr">
                    <a:solidFill>
                      <a:srgbClr val="8960A8">
                        <a:alpha val="20000"/>
                      </a:srgbClr>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indent="-85725" algn="l" rtl="0" fontAlgn="ctr">
                        <a:lnSpc>
                          <a:spcPts val="1600"/>
                        </a:lnSpc>
                        <a:buFont typeface="Arial" panose="020B0604020202020204" pitchFamily="34" charset="0"/>
                        <a:buChar char="•"/>
                      </a:pPr>
                      <a:r>
                        <a:rPr lang="ko-KR" altLang="en-US" sz="1000" b="0" i="0" u="none" strike="noStrike"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회계실사</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삼정</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법률실사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율촌</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marL="85725" indent="-85725" algn="l" rtl="0" fontAlgn="ctr">
                        <a:lnSpc>
                          <a:spcPts val="1600"/>
                        </a:lnSpc>
                        <a:buFont typeface="Arial" panose="020B0604020202020204" pitchFamily="34" charset="0"/>
                        <a:buChar char="•"/>
                      </a:pP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 진행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설날 연휴 고려</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108000" marR="108000" marT="0" marB="0" anchor="ctr">
                    <a:solidFill>
                      <a:srgbClr val="8960A8">
                        <a:alpha val="20000"/>
                      </a:srgbClr>
                    </a:solidFill>
                  </a:tcPr>
                </a:tc>
                <a:extLst>
                  <a:ext uri="{0D108BD9-81ED-4DB2-BD59-A6C34878D82A}">
                    <a16:rowId xmlns:a16="http://schemas.microsoft.com/office/drawing/2014/main" val="277812138"/>
                  </a:ext>
                </a:extLst>
              </a:tr>
              <a:tr h="327060">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l" rtl="0" fontAlgn="ctr">
                        <a:lnSpc>
                          <a:spcPts val="1600"/>
                        </a:lnSpc>
                      </a:pP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2021. 3. ~</a:t>
                      </a:r>
                    </a:p>
                  </a:txBody>
                  <a:tcPr marL="108000" marR="108000" marT="0" marB="0" anchor="c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indent="-85725" algn="l" rtl="0" fontAlgn="ctr">
                        <a:lnSpc>
                          <a:spcPts val="1600"/>
                        </a:lnSpc>
                        <a:buFont typeface="Arial" panose="020B0604020202020204" pitchFamily="34" charset="0"/>
                        <a:buChar cha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티저 배포</a:t>
                      </a: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108000" marT="0" marB="0" anchor="c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indent="-85725" algn="l" rtl="0" fontAlgn="ctr">
                        <a:lnSpc>
                          <a:spcPts val="1600"/>
                        </a:lnSpc>
                        <a:buFont typeface="Arial" panose="020B0604020202020204" pitchFamily="34" charset="0"/>
                        <a:buChar char="•"/>
                      </a:pP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108000" marT="0" marB="0" anchor="ctr">
                    <a:noFill/>
                  </a:tcPr>
                </a:tc>
                <a:extLst>
                  <a:ext uri="{0D108BD9-81ED-4DB2-BD59-A6C34878D82A}">
                    <a16:rowId xmlns:a16="http://schemas.microsoft.com/office/drawing/2014/main" val="1411322609"/>
                  </a:ext>
                </a:extLst>
              </a:tr>
              <a:tr h="673407">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l" rtl="0" fontAlgn="ctr">
                        <a:lnSpc>
                          <a:spcPts val="1600"/>
                        </a:lnSpc>
                      </a:pP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2021.</a:t>
                      </a:r>
                      <a:r>
                        <a:rPr lang="ko-KR" altLang="en-US"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a:t>
                      </a:r>
                      <a:r>
                        <a:rPr lang="ko-KR" altLang="en-US"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108000" marR="108000" marT="0" marB="0" anchor="ctr">
                    <a:solidFill>
                      <a:srgbClr val="8960A8">
                        <a:alpha val="20000"/>
                      </a:srgbClr>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IM(</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투자설명서</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회계실사보고서</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법무실사보고서 배포</a:t>
                      </a: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투자자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IR </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진행</a:t>
                      </a: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108000" marT="0" marB="0" anchor="ctr">
                    <a:solidFill>
                      <a:srgbClr val="8960A8">
                        <a:alpha val="20000"/>
                      </a:srgbClr>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a:t>
                      </a: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재무적 투자자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(LP) </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모집 완료 등</a:t>
                      </a: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투자구조 확정</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 </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투자자 구성 완료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예정</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108000" marR="108000" marT="0" marB="0" anchor="ctr">
                    <a:solidFill>
                      <a:srgbClr val="8960A8">
                        <a:alpha val="20000"/>
                      </a:srgbClr>
                    </a:solidFill>
                  </a:tcPr>
                </a:tc>
                <a:extLst>
                  <a:ext uri="{0D108BD9-81ED-4DB2-BD59-A6C34878D82A}">
                    <a16:rowId xmlns:a16="http://schemas.microsoft.com/office/drawing/2014/main" val="863949429"/>
                  </a:ext>
                </a:extLst>
              </a:tr>
              <a:tr h="713257">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l" rtl="0" fontAlgn="ctr">
                        <a:lnSpc>
                          <a:spcPts val="1600"/>
                        </a:lnSpc>
                      </a:pP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2021.</a:t>
                      </a:r>
                      <a:r>
                        <a:rPr lang="ko-KR" altLang="en-US"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a:t>
                      </a:r>
                      <a:r>
                        <a:rPr lang="ko-KR" altLang="en-US"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108000" marR="108000" marT="0" marB="0" anchor="c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본 계약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(SPA </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및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SSA) </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체결</a:t>
                      </a: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108000" marT="0" marB="0" anchor="c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본 계약 체결 및 계약금 납입</a:t>
                      </a: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신주 발행 관련 이사회 결의 예정</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유상증자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[100</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신주 발행가액은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SSA</a:t>
                      </a: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서명 시 확정 예정</a:t>
                      </a:r>
                    </a:p>
                  </a:txBody>
                  <a:tcPr marL="108000" marR="108000" marT="0" marB="0" anchor="ctr">
                    <a:noFill/>
                  </a:tcPr>
                </a:tc>
                <a:extLst>
                  <a:ext uri="{0D108BD9-81ED-4DB2-BD59-A6C34878D82A}">
                    <a16:rowId xmlns:a16="http://schemas.microsoft.com/office/drawing/2014/main" val="10005"/>
                  </a:ext>
                </a:extLst>
              </a:tr>
              <a:tr h="531319">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marR="0" lvl="0" indent="0" algn="l" defTabSz="666985" rtl="0" eaLnBrk="1" fontAlgn="ctr" latinLnBrk="1" hangingPunct="1">
                        <a:lnSpc>
                          <a:spcPts val="1600"/>
                        </a:lnSpc>
                        <a:spcBef>
                          <a:spcPts val="0"/>
                        </a:spcBef>
                        <a:spcAft>
                          <a:spcPts val="0"/>
                        </a:spcAft>
                        <a:buClrTx/>
                        <a:buSzTx/>
                        <a:buFont typeface="Arial" panose="020B0604020202020204" pitchFamily="34" charset="0"/>
                        <a:buNone/>
                        <a:tabLst/>
                        <a:defRPr/>
                      </a:pPr>
                      <a:r>
                        <a:rPr lang="en-US" altLang="ko-KR" sz="1000" b="1"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2021.</a:t>
                      </a:r>
                      <a:r>
                        <a:rPr lang="ko-KR" altLang="en-US" sz="1000" b="1"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1"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5.</a:t>
                      </a:r>
                      <a:r>
                        <a:rPr lang="ko-KR" altLang="en-US" sz="1000" b="1"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1"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108000" marR="108000" marT="0" marB="0" anchor="ctr">
                    <a:solidFill>
                      <a:srgbClr val="8960A8">
                        <a:alpha val="20000"/>
                      </a:srgbClr>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투자자 투자심의 진행</a:t>
                      </a:r>
                      <a:r>
                        <a:rPr lang="en-US" altLang="ko-KR"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a:t>
                      </a:r>
                      <a:r>
                        <a:rPr lang="ko-KR" altLang="en-US"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투자심의 진행</a:t>
                      </a:r>
                      <a:endParaRPr lang="en-US" altLang="ko-KR"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108000" marT="0" marB="0" anchor="ctr">
                    <a:solidFill>
                      <a:srgbClr val="8960A8">
                        <a:alpha val="20000"/>
                      </a:srgbClr>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투자구조 확정</a:t>
                      </a:r>
                      <a:r>
                        <a:rPr lang="en-US" altLang="ko-KR"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 </a:t>
                      </a:r>
                      <a:r>
                        <a:rPr lang="ko-KR" altLang="en-US"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투자자 구성 완료 </a:t>
                      </a:r>
                      <a:r>
                        <a:rPr lang="en-US" altLang="ko-KR"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예정</a:t>
                      </a:r>
                      <a:r>
                        <a:rPr lang="en-US" altLang="ko-KR" sz="1000" b="0" i="0" u="none" strike="noStrike" kern="120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108000" marR="108000" marT="0" marB="0" anchor="ctr">
                    <a:solidFill>
                      <a:srgbClr val="8960A8">
                        <a:alpha val="20000"/>
                      </a:srgbClr>
                    </a:solidFill>
                  </a:tcPr>
                </a:tc>
                <a:extLst>
                  <a:ext uri="{0D108BD9-81ED-4DB2-BD59-A6C34878D82A}">
                    <a16:rowId xmlns:a16="http://schemas.microsoft.com/office/drawing/2014/main" val="2215621315"/>
                  </a:ext>
                </a:extLst>
              </a:tr>
              <a:tr h="694097">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l" rtl="0" fontAlgn="ctr">
                        <a:lnSpc>
                          <a:spcPts val="1600"/>
                        </a:lnSpc>
                      </a:pP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2021.</a:t>
                      </a:r>
                      <a:r>
                        <a:rPr lang="ko-KR" altLang="en-US"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5.</a:t>
                      </a:r>
                      <a:r>
                        <a:rPr lang="ko-KR" altLang="en-US"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1"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6.</a:t>
                      </a:r>
                    </a:p>
                  </a:txBody>
                  <a:tcPr marL="108000" marR="108000" marT="0" marB="0" anchor="ctr">
                    <a:lnB w="9525" cap="flat" cmpd="sng" algn="ctr">
                      <a:solidFill>
                        <a:schemeClr val="tx1"/>
                      </a:solidFill>
                      <a:prstDash val="solid"/>
                      <a:round/>
                      <a:headEnd type="none" w="med" len="med"/>
                      <a:tailEnd type="none" w="med" len="med"/>
                    </a:lnB>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lang="ko-KR" altLang="en-US"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주식매매 종결 </a:t>
                      </a:r>
                      <a:r>
                        <a:rPr lang="en-US" altLang="ko-KR" sz="1000" b="0" i="0" u="none" strike="noStrike"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(Closing)</a:t>
                      </a:r>
                    </a:p>
                  </a:txBody>
                  <a:tcPr marL="108000" marR="108000" marT="0" marB="0" anchor="ctr">
                    <a:lnB w="9525" cap="flat" cmpd="sng" algn="ctr">
                      <a:solidFill>
                        <a:schemeClr val="tx1"/>
                      </a:solidFill>
                      <a:prstDash val="solid"/>
                      <a:round/>
                      <a:headEnd type="none" w="med" len="med"/>
                      <a:tailEnd type="none" w="med" len="med"/>
                    </a:lnB>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85725" marR="0" lvl="0" indent="-85725" algn="l" defTabSz="666985" rtl="0" eaLnBrk="1" fontAlgn="ctr" latinLnBrk="1" hangingPunct="1">
                        <a:lnSpc>
                          <a:spcPts val="16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noFill/>
                          </a:ln>
                          <a:solidFill>
                            <a:prstClr val="black"/>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인수대금 잔금 납입 및 거래 종결</a:t>
                      </a:r>
                      <a:endParaRPr kumimoji="0" lang="en-US" altLang="ko-KR" sz="1000" b="0" i="0" u="none" strike="noStrike" kern="1200" cap="none" spc="0" normalizeH="0" baseline="0" noProof="0" dirty="0">
                        <a:ln>
                          <a:noFill/>
                        </a:ln>
                        <a:solidFill>
                          <a:prstClr val="black"/>
                        </a:solidFill>
                        <a:effectLst/>
                        <a:uLnTx/>
                        <a:uFillTx/>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108000" marT="0" marB="0" anchor="ctr">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6905781"/>
                  </a:ext>
                </a:extLst>
              </a:tr>
            </a:tbl>
          </a:graphicData>
        </a:graphic>
      </p:graphicFrame>
      <p:pic>
        <p:nvPicPr>
          <p:cNvPr id="5" name="그림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
        <p:nvSpPr>
          <p:cNvPr id="6" name="텍스트 개체 틀 3">
            <a:extLst>
              <a:ext uri="{FF2B5EF4-FFF2-40B4-BE49-F238E27FC236}">
                <a16:creationId xmlns:a16="http://schemas.microsoft.com/office/drawing/2014/main" id="{DDC23B19-70B6-49A1-A2F8-7105109C6DE8}"/>
              </a:ext>
            </a:extLst>
          </p:cNvPr>
          <p:cNvSpPr>
            <a:spLocks noGrp="1"/>
          </p:cNvSpPr>
          <p:nvPr>
            <p:ph type="body" sz="quarter" idx="15"/>
          </p:nvPr>
        </p:nvSpPr>
        <p:spPr>
          <a:xfrm>
            <a:off x="283766" y="6001457"/>
            <a:ext cx="8289446" cy="409036"/>
          </a:xfrm>
        </p:spPr>
        <p:txBody>
          <a:bodyPr/>
          <a:lstStyle/>
          <a:p>
            <a:r>
              <a:rPr lang="en-US" altLang="ko-KR" dirty="0"/>
              <a:t>*TM: Teaser Memo (</a:t>
            </a:r>
            <a:r>
              <a:rPr lang="ko-KR" altLang="en-US" dirty="0" err="1"/>
              <a:t>간략</a:t>
            </a:r>
            <a:r>
              <a:rPr lang="ko-KR" altLang="en-US" dirty="0"/>
              <a:t> 설명서</a:t>
            </a:r>
            <a:r>
              <a:rPr lang="en-US" altLang="ko-KR" dirty="0"/>
              <a:t>), IM: Information Memorandum (</a:t>
            </a:r>
            <a:r>
              <a:rPr lang="ko-KR" altLang="en-US" dirty="0"/>
              <a:t>투자 설명서</a:t>
            </a:r>
            <a:r>
              <a:rPr lang="en-US" altLang="ko-KR" dirty="0"/>
              <a:t>), SPA: Share Purchase Agreement (</a:t>
            </a:r>
            <a:r>
              <a:rPr lang="ko-KR" altLang="en-US" dirty="0"/>
              <a:t>주식매매계약서</a:t>
            </a:r>
            <a:r>
              <a:rPr lang="en-US" altLang="ko-KR" dirty="0"/>
              <a:t>), SSA: Share Subscription Agreement (</a:t>
            </a:r>
            <a:r>
              <a:rPr lang="ko-KR" altLang="en-US" dirty="0"/>
              <a:t>신주인수계약서</a:t>
            </a:r>
            <a:r>
              <a:rPr lang="en-US" altLang="ko-KR" dirty="0"/>
              <a:t>)</a:t>
            </a:r>
            <a:endParaRPr lang="ko-KR" altLang="en-US" dirty="0"/>
          </a:p>
        </p:txBody>
      </p:sp>
    </p:spTree>
    <p:extLst>
      <p:ext uri="{BB962C8B-B14F-4D97-AF65-F5344CB8AC3E}">
        <p14:creationId xmlns:p14="http://schemas.microsoft.com/office/powerpoint/2010/main" val="1260973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1A18E04B-0B2B-4606-8C8D-CF9C8B324F1E}"/>
              </a:ext>
            </a:extLst>
          </p:cNvPr>
          <p:cNvSpPr>
            <a:spLocks noGrp="1"/>
          </p:cNvSpPr>
          <p:nvPr>
            <p:ph type="body" sz="quarter" idx="10"/>
          </p:nvPr>
        </p:nvSpPr>
        <p:spPr/>
        <p:txBody>
          <a:bodyPr/>
          <a:lstStyle/>
          <a:p>
            <a:r>
              <a:rPr lang="en-US" altLang="ko-KR" dirty="0"/>
              <a:t>Investment Highlight</a:t>
            </a:r>
            <a:endParaRPr lang="ko-KR" altLang="en-US" dirty="0"/>
          </a:p>
        </p:txBody>
      </p:sp>
    </p:spTree>
    <p:extLst>
      <p:ext uri="{BB962C8B-B14F-4D97-AF65-F5344CB8AC3E}">
        <p14:creationId xmlns:p14="http://schemas.microsoft.com/office/powerpoint/2010/main" val="259227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201DC65-5EC8-46D0-956F-773E4C865E60}"/>
              </a:ext>
            </a:extLst>
          </p:cNvPr>
          <p:cNvSpPr>
            <a:spLocks noGrp="1"/>
          </p:cNvSpPr>
          <p:nvPr>
            <p:ph type="body" sz="quarter" idx="13"/>
          </p:nvPr>
        </p:nvSpPr>
        <p:spPr/>
        <p:txBody>
          <a:bodyPr/>
          <a:lstStyle/>
          <a:p>
            <a:pPr latinLnBrk="0"/>
            <a:r>
              <a:rPr lang="en-US" altLang="ko-KR" dirty="0"/>
              <a:t>Investment Highlight</a:t>
            </a:r>
            <a:endParaRPr lang="ko-KR" altLang="en-US" dirty="0"/>
          </a:p>
        </p:txBody>
      </p:sp>
      <p:sp>
        <p:nvSpPr>
          <p:cNvPr id="3" name="세로 텍스트 개체 틀 2">
            <a:extLst>
              <a:ext uri="{FF2B5EF4-FFF2-40B4-BE49-F238E27FC236}">
                <a16:creationId xmlns:a16="http://schemas.microsoft.com/office/drawing/2014/main" id="{564DDB94-0740-49AC-9D4E-CFD58B09BCFC}"/>
              </a:ext>
            </a:extLst>
          </p:cNvPr>
          <p:cNvSpPr>
            <a:spLocks noGrp="1"/>
          </p:cNvSpPr>
          <p:nvPr>
            <p:ph type="body" orient="vert" sz="quarter" idx="14"/>
          </p:nvPr>
        </p:nvSpPr>
        <p:spPr/>
        <p:txBody>
          <a:bodyPr/>
          <a:lstStyle/>
          <a:p>
            <a:r>
              <a:rPr lang="ko-KR" altLang="en-US" dirty="0"/>
              <a:t>회사는 </a:t>
            </a:r>
            <a:r>
              <a:rPr lang="en-US" altLang="ko-KR" dirty="0"/>
              <a:t>2021</a:t>
            </a:r>
            <a:r>
              <a:rPr lang="ko-KR" altLang="en-US" dirty="0"/>
              <a:t>년 반도체 슈퍼사이클 수혜와 함께 </a:t>
            </a:r>
            <a:r>
              <a:rPr lang="en-US" altLang="ko-KR" dirty="0"/>
              <a:t>SK</a:t>
            </a:r>
            <a:r>
              <a:rPr lang="ko-KR" altLang="en-US" dirty="0"/>
              <a:t>하이닉스 장기공급 관계</a:t>
            </a:r>
            <a:r>
              <a:rPr lang="en-US" altLang="ko-KR" dirty="0"/>
              <a:t>,</a:t>
            </a:r>
            <a:r>
              <a:rPr lang="ko-KR" altLang="en-US" dirty="0"/>
              <a:t> 안정적인 수익구조</a:t>
            </a:r>
            <a:r>
              <a:rPr lang="en-US" altLang="ko-KR" dirty="0"/>
              <a:t>,</a:t>
            </a:r>
            <a:r>
              <a:rPr lang="ko-KR" altLang="en-US" dirty="0"/>
              <a:t> 우수한 경영진</a:t>
            </a:r>
            <a:r>
              <a:rPr lang="en-US" altLang="ko-KR" dirty="0"/>
              <a:t>,</a:t>
            </a:r>
            <a:r>
              <a:rPr lang="ko-KR" altLang="en-US" dirty="0"/>
              <a:t> 건전한 재무구조를 모두 확보하고 있으며</a:t>
            </a:r>
            <a:r>
              <a:rPr lang="en-US" altLang="ko-KR" dirty="0"/>
              <a:t>,</a:t>
            </a:r>
            <a:r>
              <a:rPr lang="ko-KR" altLang="en-US" dirty="0"/>
              <a:t> 안정적인 투자구조를 겸비한 매력적인 투자 기회입니다</a:t>
            </a:r>
            <a:r>
              <a:rPr lang="en-US" altLang="ko-KR" dirty="0"/>
              <a:t>.</a:t>
            </a:r>
            <a:endParaRPr lang="ko-KR" altLang="en-US" dirty="0"/>
          </a:p>
        </p:txBody>
      </p:sp>
      <p:sp>
        <p:nvSpPr>
          <p:cNvPr id="21" name="직사각형 20">
            <a:extLst>
              <a:ext uri="{FF2B5EF4-FFF2-40B4-BE49-F238E27FC236}">
                <a16:creationId xmlns:a16="http://schemas.microsoft.com/office/drawing/2014/main" id="{FCF623A3-741A-4E5D-8530-6DE4CDED1A81}"/>
              </a:ext>
            </a:extLst>
          </p:cNvPr>
          <p:cNvSpPr/>
          <p:nvPr/>
        </p:nvSpPr>
        <p:spPr>
          <a:xfrm>
            <a:off x="452437" y="2153500"/>
            <a:ext cx="1345391" cy="1275500"/>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20000"/>
              </a:lnSpc>
              <a:spcBef>
                <a:spcPts val="0"/>
              </a:spcBef>
              <a:spcAft>
                <a:spcPts val="0"/>
              </a:spcAft>
              <a:buClr>
                <a:srgbClr val="646464"/>
              </a:buClr>
              <a:buSzPct val="100000"/>
              <a:buFontTx/>
              <a:buNone/>
              <a:tabLst/>
              <a:defRPr/>
            </a:pPr>
            <a:r>
              <a:rPr lang="en-US" altLang="ko-KR" sz="1600" b="1" kern="0" dirty="0">
                <a:solidFill>
                  <a:srgbClr val="FFFFFF"/>
                </a:solidFill>
                <a:latin typeface="Arial" panose="020B0604020202020204" pitchFamily="34" charset="0"/>
                <a:ea typeface="KoPubWorld돋움체 Medium" panose="00000600000000000000" pitchFamily="2" charset="-127"/>
              </a:rPr>
              <a:t>2021~2024</a:t>
            </a:r>
          </a:p>
          <a:p>
            <a:pPr marL="0" marR="0" lvl="0" indent="0" algn="ctr" defTabSz="914400" eaLnBrk="1" fontAlgn="auto" hangingPunct="1">
              <a:lnSpc>
                <a:spcPct val="120000"/>
              </a:lnSpc>
              <a:spcBef>
                <a:spcPts val="0"/>
              </a:spcBef>
              <a:spcAft>
                <a:spcPts val="0"/>
              </a:spcAft>
              <a:buClr>
                <a:srgbClr val="646464"/>
              </a:buClr>
              <a:buSzPct val="100000"/>
              <a:buFontTx/>
              <a:buNone/>
              <a:tabLst/>
              <a:defRPr/>
            </a:pPr>
            <a:r>
              <a:rPr lang="ko-KR" altLang="en-US" sz="1600" b="1" kern="0" dirty="0">
                <a:solidFill>
                  <a:srgbClr val="FFFFFF"/>
                </a:solidFill>
                <a:latin typeface="Arial" panose="020B0604020202020204" pitchFamily="34" charset="0"/>
                <a:ea typeface="KoPubWorld돋움체 Medium" panose="00000600000000000000" pitchFamily="2" charset="-127"/>
              </a:rPr>
              <a:t>반도체</a:t>
            </a:r>
            <a:endParaRPr lang="en-US" altLang="ko-KR" sz="1600" b="1" kern="0" dirty="0">
              <a:solidFill>
                <a:srgbClr val="FFFFFF"/>
              </a:solidFill>
              <a:latin typeface="Arial" panose="020B0604020202020204" pitchFamily="34" charset="0"/>
              <a:ea typeface="KoPubWorld돋움체 Medium" panose="00000600000000000000" pitchFamily="2" charset="-127"/>
            </a:endParaRPr>
          </a:p>
          <a:p>
            <a:pPr marL="0" marR="0" lvl="0" indent="0" algn="ctr" defTabSz="914400" eaLnBrk="1" fontAlgn="auto" hangingPunct="1">
              <a:lnSpc>
                <a:spcPct val="120000"/>
              </a:lnSpc>
              <a:spcBef>
                <a:spcPts val="0"/>
              </a:spcBef>
              <a:spcAft>
                <a:spcPts val="0"/>
              </a:spcAft>
              <a:buClr>
                <a:srgbClr val="646464"/>
              </a:buClr>
              <a:buSzPct val="100000"/>
              <a:buFontTx/>
              <a:buNone/>
              <a:tabLst/>
              <a:defRPr/>
            </a:pPr>
            <a:r>
              <a:rPr lang="ko-KR" altLang="en-US" sz="1600" b="1" kern="0" dirty="0">
                <a:solidFill>
                  <a:srgbClr val="FFFFFF"/>
                </a:solidFill>
                <a:latin typeface="Arial" panose="020B0604020202020204" pitchFamily="34" charset="0"/>
                <a:ea typeface="KoPubWorld돋움체 Medium" panose="00000600000000000000" pitchFamily="2" charset="-127"/>
              </a:rPr>
              <a:t>슈</a:t>
            </a:r>
            <a:r>
              <a:rPr kumimoji="0" lang="ko-KR" altLang="en-US" sz="1600" b="1" i="0" u="none" strike="noStrike" kern="0" cap="none" spc="0" normalizeH="0" noProof="0" dirty="0" err="1">
                <a:ln>
                  <a:noFill/>
                </a:ln>
                <a:solidFill>
                  <a:srgbClr val="FFFFFF"/>
                </a:solidFill>
                <a:effectLst/>
                <a:uLnTx/>
                <a:uFillTx/>
                <a:latin typeface="Arial" panose="020B0604020202020204" pitchFamily="34" charset="0"/>
                <a:ea typeface="KoPubWorld돋움체 Medium" panose="00000600000000000000" pitchFamily="2" charset="-127"/>
              </a:rPr>
              <a:t>퍼사이클</a:t>
            </a:r>
            <a:endParaRPr kumimoji="0" lang="en-US" altLang="ko-KR" sz="16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endParaRPr>
          </a:p>
        </p:txBody>
      </p:sp>
      <p:sp>
        <p:nvSpPr>
          <p:cNvPr id="22" name="직사각형 21">
            <a:extLst>
              <a:ext uri="{FF2B5EF4-FFF2-40B4-BE49-F238E27FC236}">
                <a16:creationId xmlns:a16="http://schemas.microsoft.com/office/drawing/2014/main" id="{03A05321-AB0B-4B86-A255-C843E9B1CFAD}"/>
              </a:ext>
            </a:extLst>
          </p:cNvPr>
          <p:cNvSpPr/>
          <p:nvPr/>
        </p:nvSpPr>
        <p:spPr>
          <a:xfrm>
            <a:off x="452437" y="3528012"/>
            <a:ext cx="1345391" cy="1275500"/>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lang="en-US" altLang="ko-KR" sz="1600" b="1" kern="0" dirty="0">
                <a:solidFill>
                  <a:srgbClr val="FFFFFF"/>
                </a:solidFill>
                <a:latin typeface="Arial" panose="020B0604020202020204" pitchFamily="34" charset="0"/>
                <a:ea typeface="KoPubWorld돋움체 Medium" panose="00000600000000000000" pitchFamily="2" charset="-127"/>
              </a:rPr>
              <a:t>SK</a:t>
            </a:r>
            <a:r>
              <a:rPr lang="ko-KR" altLang="en-US" sz="1600" b="1" kern="0" dirty="0" err="1">
                <a:solidFill>
                  <a:srgbClr val="FFFFFF"/>
                </a:solidFill>
                <a:latin typeface="Arial" panose="020B0604020202020204" pitchFamily="34" charset="0"/>
                <a:ea typeface="KoPubWorld돋움체 Medium" panose="00000600000000000000" pitchFamily="2" charset="-127"/>
              </a:rPr>
              <a:t>하이닉스</a:t>
            </a:r>
            <a:r>
              <a:rPr lang="ko-KR" altLang="en-US" sz="1600" b="1" kern="0" dirty="0">
                <a:solidFill>
                  <a:srgbClr val="FFFFFF"/>
                </a:solidFill>
                <a:latin typeface="Arial" panose="020B0604020202020204" pitchFamily="34" charset="0"/>
                <a:ea typeface="KoPubWorld돋움체 Medium" panose="00000600000000000000" pitchFamily="2" charset="-127"/>
              </a:rPr>
              <a:t> 우수 </a:t>
            </a:r>
            <a:r>
              <a:rPr lang="ko-KR" altLang="en-US" sz="1600" b="1" kern="0" dirty="0" err="1">
                <a:solidFill>
                  <a:srgbClr val="FFFFFF"/>
                </a:solidFill>
                <a:latin typeface="Arial" panose="020B0604020202020204" pitchFamily="34" charset="0"/>
                <a:ea typeface="KoPubWorld돋움체 Medium" panose="00000600000000000000" pitchFamily="2" charset="-127"/>
              </a:rPr>
              <a:t>협력사</a:t>
            </a:r>
            <a:endParaRPr kumimoji="0" lang="en-US" altLang="ko-KR" sz="16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endParaRPr>
          </a:p>
        </p:txBody>
      </p:sp>
      <p:sp>
        <p:nvSpPr>
          <p:cNvPr id="23" name="직사각형 22">
            <a:extLst>
              <a:ext uri="{FF2B5EF4-FFF2-40B4-BE49-F238E27FC236}">
                <a16:creationId xmlns:a16="http://schemas.microsoft.com/office/drawing/2014/main" id="{FA0A8638-5044-4CF3-BF9E-C19B7DE88230}"/>
              </a:ext>
            </a:extLst>
          </p:cNvPr>
          <p:cNvSpPr/>
          <p:nvPr/>
        </p:nvSpPr>
        <p:spPr>
          <a:xfrm>
            <a:off x="452437" y="5236346"/>
            <a:ext cx="1345391" cy="1275500"/>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lvl="0" algn="ctr" defTabSz="914400">
              <a:lnSpc>
                <a:spcPct val="130000"/>
              </a:lnSpc>
              <a:buClr>
                <a:srgbClr val="646464"/>
              </a:buClr>
              <a:buSzPct val="100000"/>
              <a:defRPr/>
            </a:pPr>
            <a:r>
              <a:rPr lang="ko-KR" altLang="en-US" sz="1600" b="1" kern="0" dirty="0">
                <a:solidFill>
                  <a:srgbClr val="FFFFFF"/>
                </a:solidFill>
                <a:latin typeface="Arial" panose="020B0604020202020204" pitchFamily="34" charset="0"/>
                <a:ea typeface="KoPubWorld돋움체 Medium" panose="00000600000000000000" pitchFamily="2" charset="-127"/>
              </a:rPr>
              <a:t>안정적인</a:t>
            </a:r>
            <a:endParaRPr lang="en-US" altLang="ko-KR" sz="1600" b="1" kern="0" dirty="0">
              <a:solidFill>
                <a:srgbClr val="FFFFFF"/>
              </a:solidFill>
              <a:latin typeface="Arial" panose="020B0604020202020204" pitchFamily="34" charset="0"/>
              <a:ea typeface="KoPubWorld돋움체 Medium" panose="00000600000000000000" pitchFamily="2" charset="-127"/>
            </a:endParaRPr>
          </a:p>
          <a:p>
            <a:pPr lvl="0" algn="ctr" defTabSz="914400">
              <a:lnSpc>
                <a:spcPct val="130000"/>
              </a:lnSpc>
              <a:buClr>
                <a:srgbClr val="646464"/>
              </a:buClr>
              <a:buSzPct val="100000"/>
              <a:defRPr/>
            </a:pPr>
            <a:r>
              <a:rPr lang="ko-KR" altLang="en-US" sz="1600" b="1" kern="0" dirty="0">
                <a:solidFill>
                  <a:srgbClr val="FFFFFF"/>
                </a:solidFill>
                <a:latin typeface="Arial" panose="020B0604020202020204" pitchFamily="34" charset="0"/>
                <a:ea typeface="KoPubWorld돋움체 Medium" panose="00000600000000000000" pitchFamily="2" charset="-127"/>
              </a:rPr>
              <a:t>제품 </a:t>
            </a:r>
            <a:r>
              <a:rPr lang="en-US" altLang="ko-KR" sz="1600" b="1" kern="0" dirty="0">
                <a:solidFill>
                  <a:srgbClr val="FFFFFF"/>
                </a:solidFill>
                <a:latin typeface="Arial" panose="020B0604020202020204" pitchFamily="34" charset="0"/>
                <a:ea typeface="KoPubWorld돋움체 Medium" panose="00000600000000000000" pitchFamily="2" charset="-127"/>
              </a:rPr>
              <a:t>Mix</a:t>
            </a:r>
            <a:r>
              <a:rPr lang="ko-KR" altLang="en-US" sz="1600" b="1" kern="0" dirty="0">
                <a:solidFill>
                  <a:srgbClr val="FFFFFF"/>
                </a:solidFill>
                <a:latin typeface="Arial" panose="020B0604020202020204" pitchFamily="34" charset="0"/>
                <a:ea typeface="KoPubWorld돋움체 Medium" panose="00000600000000000000" pitchFamily="2" charset="-127"/>
              </a:rPr>
              <a:t> 및 수익구조</a:t>
            </a:r>
            <a:endParaRPr lang="en-US" altLang="ko-KR" sz="1600" b="1" kern="0" dirty="0">
              <a:solidFill>
                <a:srgbClr val="FFFFFF"/>
              </a:solidFill>
              <a:latin typeface="Arial" panose="020B0604020202020204" pitchFamily="34" charset="0"/>
              <a:ea typeface="KoPubWorld돋움체 Medium" panose="00000600000000000000" pitchFamily="2" charset="-127"/>
            </a:endParaRPr>
          </a:p>
        </p:txBody>
      </p:sp>
      <p:sp>
        <p:nvSpPr>
          <p:cNvPr id="24" name="직사각형 23">
            <a:extLst>
              <a:ext uri="{FF2B5EF4-FFF2-40B4-BE49-F238E27FC236}">
                <a16:creationId xmlns:a16="http://schemas.microsoft.com/office/drawing/2014/main" id="{33AA6F0F-A33B-4BFD-8E41-5E475B476F03}"/>
              </a:ext>
            </a:extLst>
          </p:cNvPr>
          <p:cNvSpPr/>
          <p:nvPr/>
        </p:nvSpPr>
        <p:spPr>
          <a:xfrm>
            <a:off x="452437" y="2153500"/>
            <a:ext cx="1345390" cy="22617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산업 </a:t>
            </a:r>
            <a:r>
              <a:rPr kumimoji="0" lang="en-US" altLang="ko-KR"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Momentum</a:t>
            </a:r>
            <a:endPar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endParaRPr>
          </a:p>
        </p:txBody>
      </p:sp>
      <p:sp>
        <p:nvSpPr>
          <p:cNvPr id="25" name="직사각형 24">
            <a:extLst>
              <a:ext uri="{FF2B5EF4-FFF2-40B4-BE49-F238E27FC236}">
                <a16:creationId xmlns:a16="http://schemas.microsoft.com/office/drawing/2014/main" id="{1DA45747-69BF-45D1-A71B-F54F51291691}"/>
              </a:ext>
            </a:extLst>
          </p:cNvPr>
          <p:cNvSpPr/>
          <p:nvPr/>
        </p:nvSpPr>
        <p:spPr>
          <a:xfrm>
            <a:off x="452437" y="3528012"/>
            <a:ext cx="1345390" cy="22617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Business Model</a:t>
            </a:r>
            <a:endPar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endParaRPr>
          </a:p>
        </p:txBody>
      </p:sp>
      <p:sp>
        <p:nvSpPr>
          <p:cNvPr id="26" name="직사각형 25">
            <a:extLst>
              <a:ext uri="{FF2B5EF4-FFF2-40B4-BE49-F238E27FC236}">
                <a16:creationId xmlns:a16="http://schemas.microsoft.com/office/drawing/2014/main" id="{2D58EEEE-2775-40B8-B953-08BED5ECC228}"/>
              </a:ext>
            </a:extLst>
          </p:cNvPr>
          <p:cNvSpPr/>
          <p:nvPr/>
        </p:nvSpPr>
        <p:spPr>
          <a:xfrm>
            <a:off x="452437" y="5018636"/>
            <a:ext cx="1345390" cy="22617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Profitability</a:t>
            </a:r>
            <a:endPar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endParaRPr>
          </a:p>
        </p:txBody>
      </p:sp>
      <p:sp>
        <p:nvSpPr>
          <p:cNvPr id="27" name="직사각형 26">
            <a:extLst>
              <a:ext uri="{FF2B5EF4-FFF2-40B4-BE49-F238E27FC236}">
                <a16:creationId xmlns:a16="http://schemas.microsoft.com/office/drawing/2014/main" id="{92C28368-7ED7-4D5C-8646-341C9C7858EE}"/>
              </a:ext>
            </a:extLst>
          </p:cNvPr>
          <p:cNvSpPr/>
          <p:nvPr/>
        </p:nvSpPr>
        <p:spPr>
          <a:xfrm>
            <a:off x="1891016" y="2153500"/>
            <a:ext cx="7446714" cy="1275500"/>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전기자동차</a:t>
            </a:r>
            <a:r>
              <a:rPr lang="en-US" altLang="ko-KR" sz="1050" b="1" dirty="0">
                <a:latin typeface="Arial" panose="020B0604020202020204" pitchFamily="34" charset="0"/>
                <a:ea typeface="KoPubWorld돋움체 Medium" panose="00000600000000000000" pitchFamily="2" charset="-127"/>
              </a:rPr>
              <a:t>, IT big-tech </a:t>
            </a:r>
            <a:r>
              <a:rPr lang="ko-KR" altLang="en-US" sz="1050" b="1" dirty="0">
                <a:latin typeface="Arial" panose="020B0604020202020204" pitchFamily="34" charset="0"/>
                <a:ea typeface="KoPubWorld돋움체 Medium" panose="00000600000000000000" pitchFamily="2" charset="-127"/>
              </a:rPr>
              <a:t>수요 중심의 반도체 산업의 장기호황</a:t>
            </a:r>
            <a:r>
              <a:rPr lang="en-US" altLang="ko-KR" sz="1050" b="1" dirty="0">
                <a:latin typeface="Arial" panose="020B0604020202020204" pitchFamily="34" charset="0"/>
                <a:ea typeface="KoPubWorld돋움체 Medium" panose="00000600000000000000" pitchFamily="2" charset="-127"/>
              </a:rPr>
              <a:t>(</a:t>
            </a:r>
            <a:r>
              <a:rPr lang="ko-KR" altLang="en-US" sz="1050" b="1" dirty="0">
                <a:latin typeface="Arial" panose="020B0604020202020204" pitchFamily="34" charset="0"/>
                <a:ea typeface="KoPubWorld돋움체 Medium" panose="00000600000000000000" pitchFamily="2" charset="-127"/>
              </a:rPr>
              <a:t>슈퍼사이클</a:t>
            </a:r>
            <a:r>
              <a:rPr lang="en-US" altLang="ko-KR" sz="1050" b="1" dirty="0">
                <a:latin typeface="Arial" panose="020B0604020202020204" pitchFamily="34" charset="0"/>
                <a:ea typeface="KoPubWorld돋움체 Medium" panose="00000600000000000000" pitchFamily="2" charset="-127"/>
              </a:rPr>
              <a:t>)</a:t>
            </a:r>
            <a:r>
              <a:rPr lang="ko-KR" altLang="en-US" sz="1050" b="1" dirty="0">
                <a:latin typeface="Arial" panose="020B0604020202020204" pitchFamily="34" charset="0"/>
                <a:ea typeface="KoPubWorld돋움체 Medium" panose="00000600000000000000" pitchFamily="2" charset="-127"/>
              </a:rPr>
              <a:t> 도래</a:t>
            </a:r>
            <a:endParaRPr lang="en-US" altLang="ko-KR" sz="1050" b="1"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rPr>
              <a:t>삼성전자 반도체 부문 </a:t>
            </a:r>
            <a:r>
              <a:rPr lang="en-US" altLang="ko-KR" sz="1050" dirty="0">
                <a:latin typeface="Arial" panose="020B0604020202020204" pitchFamily="34" charset="0"/>
                <a:ea typeface="KoPubWorld돋움체 Medium" panose="00000600000000000000" pitchFamily="2" charset="-127"/>
              </a:rPr>
              <a:t>2020</a:t>
            </a:r>
            <a:r>
              <a:rPr lang="ko-KR" altLang="en-US" sz="1050" dirty="0">
                <a:latin typeface="Arial" panose="020B0604020202020204" pitchFamily="34" charset="0"/>
                <a:ea typeface="KoPubWorld돋움체 Medium" panose="00000600000000000000" pitchFamily="2" charset="-127"/>
              </a:rPr>
              <a:t>년 영업이익 </a:t>
            </a:r>
            <a:r>
              <a:rPr lang="en-US" altLang="ko-KR" sz="1050" dirty="0">
                <a:latin typeface="Arial" panose="020B0604020202020204" pitchFamily="34" charset="0"/>
                <a:ea typeface="KoPubWorld돋움체 Medium" panose="00000600000000000000" pitchFamily="2" charset="-127"/>
              </a:rPr>
              <a:t>18</a:t>
            </a:r>
            <a:r>
              <a:rPr lang="ko-KR" altLang="en-US" sz="1050" dirty="0">
                <a:latin typeface="Arial" panose="020B0604020202020204" pitchFamily="34" charset="0"/>
                <a:ea typeface="KoPubWorld돋움체 Medium" panose="00000600000000000000" pitchFamily="2" charset="-127"/>
              </a:rPr>
              <a:t>조 </a:t>
            </a:r>
            <a:r>
              <a:rPr lang="en-US" altLang="ko-KR" sz="1050" dirty="0">
                <a:latin typeface="Arial" panose="020B0604020202020204" pitchFamily="34" charset="0"/>
                <a:ea typeface="KoPubWorld돋움체 Medium" panose="00000600000000000000" pitchFamily="2" charset="-127"/>
              </a:rPr>
              <a:t>8</a:t>
            </a:r>
            <a:r>
              <a:rPr lang="ko-KR" altLang="en-US" sz="1050" dirty="0">
                <a:latin typeface="Arial" panose="020B0604020202020204" pitchFamily="34" charset="0"/>
                <a:ea typeface="KoPubWorld돋움체 Medium" panose="00000600000000000000" pitchFamily="2" charset="-127"/>
              </a:rPr>
              <a:t>천억원</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2021</a:t>
            </a:r>
            <a:r>
              <a:rPr lang="ko-KR" altLang="en-US" sz="1050" dirty="0">
                <a:latin typeface="Arial" panose="020B0604020202020204" pitchFamily="34" charset="0"/>
                <a:ea typeface="KoPubWorld돋움체 Medium" panose="00000600000000000000" pitchFamily="2" charset="-127"/>
              </a:rPr>
              <a:t>년 영업이익 전망치 최대 </a:t>
            </a:r>
            <a:r>
              <a:rPr lang="en-US" altLang="ko-KR" sz="1050" dirty="0">
                <a:latin typeface="Arial" panose="020B0604020202020204" pitchFamily="34" charset="0"/>
                <a:ea typeface="KoPubWorld돋움체 Medium" panose="00000600000000000000" pitchFamily="2" charset="-127"/>
              </a:rPr>
              <a:t>28</a:t>
            </a:r>
            <a:r>
              <a:rPr lang="ko-KR" altLang="en-US" sz="1050" dirty="0">
                <a:latin typeface="Arial" panose="020B0604020202020204" pitchFamily="34" charset="0"/>
                <a:ea typeface="KoPubWorld돋움체 Medium" panose="00000600000000000000" pitchFamily="2" charset="-127"/>
              </a:rPr>
              <a:t>조 </a:t>
            </a:r>
            <a:r>
              <a:rPr lang="en-US" altLang="ko-KR" sz="1050" dirty="0">
                <a:latin typeface="Arial" panose="020B0604020202020204" pitchFamily="34" charset="0"/>
                <a:ea typeface="KoPubWorld돋움체 Medium" panose="00000600000000000000" pitchFamily="2" charset="-127"/>
              </a:rPr>
              <a:t>4</a:t>
            </a:r>
            <a:r>
              <a:rPr lang="ko-KR" altLang="en-US" sz="1050" dirty="0">
                <a:latin typeface="Arial" panose="020B0604020202020204" pitchFamily="34" charset="0"/>
                <a:ea typeface="KoPubWorld돋움체 Medium" panose="00000600000000000000" pitchFamily="2" charset="-127"/>
              </a:rPr>
              <a:t>천억원임</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SK</a:t>
            </a:r>
            <a:r>
              <a:rPr lang="ko-KR" altLang="en-US" sz="1050" dirty="0">
                <a:latin typeface="Arial" panose="020B0604020202020204" pitchFamily="34" charset="0"/>
                <a:ea typeface="KoPubWorld돋움체 Medium" panose="00000600000000000000" pitchFamily="2" charset="-127"/>
              </a:rPr>
              <a:t>하이닉스 </a:t>
            </a:r>
            <a:r>
              <a:rPr lang="en-US" altLang="ko-KR" sz="1050" b="1" dirty="0">
                <a:latin typeface="Arial" panose="020B0604020202020204" pitchFamily="34" charset="0"/>
                <a:ea typeface="KoPubWorld돋움체 Medium" panose="00000600000000000000" pitchFamily="2" charset="-127"/>
              </a:rPr>
              <a:t>2020</a:t>
            </a:r>
            <a:r>
              <a:rPr lang="ko-KR" altLang="en-US" sz="1050" b="1" dirty="0">
                <a:latin typeface="Arial" panose="020B0604020202020204" pitchFamily="34" charset="0"/>
                <a:ea typeface="KoPubWorld돋움체 Medium" panose="00000600000000000000" pitchFamily="2" charset="-127"/>
              </a:rPr>
              <a:t>년 영업이익 </a:t>
            </a:r>
            <a:r>
              <a:rPr lang="en-US" altLang="ko-KR" sz="1050" b="1" dirty="0">
                <a:latin typeface="Arial" panose="020B0604020202020204" pitchFamily="34" charset="0"/>
                <a:ea typeface="KoPubWorld돋움체 Medium" panose="00000600000000000000" pitchFamily="2" charset="-127"/>
              </a:rPr>
              <a:t>5</a:t>
            </a:r>
            <a:r>
              <a:rPr lang="ko-KR" altLang="en-US" sz="1050" b="1" dirty="0">
                <a:latin typeface="Arial" panose="020B0604020202020204" pitchFamily="34" charset="0"/>
                <a:ea typeface="KoPubWorld돋움체 Medium" panose="00000600000000000000" pitchFamily="2" charset="-127"/>
              </a:rPr>
              <a:t>조 </a:t>
            </a:r>
            <a:r>
              <a:rPr lang="en-US" altLang="ko-KR" sz="1050" b="1" dirty="0">
                <a:latin typeface="Arial" panose="020B0604020202020204" pitchFamily="34" charset="0"/>
                <a:ea typeface="KoPubWorld돋움체 Medium" panose="00000600000000000000" pitchFamily="2" charset="-127"/>
              </a:rPr>
              <a:t>126</a:t>
            </a:r>
            <a:r>
              <a:rPr lang="ko-KR" altLang="en-US" sz="1050" b="1" dirty="0">
                <a:latin typeface="Arial" panose="020B0604020202020204" pitchFamily="34" charset="0"/>
                <a:ea typeface="KoPubWorld돋움체 Medium" panose="00000600000000000000" pitchFamily="2" charset="-127"/>
              </a:rPr>
              <a:t>억원</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b="1" dirty="0">
                <a:latin typeface="Arial" panose="020B0604020202020204" pitchFamily="34" charset="0"/>
                <a:ea typeface="KoPubWorld돋움체 Medium" panose="00000600000000000000" pitchFamily="2" charset="-127"/>
              </a:rPr>
              <a:t>2021</a:t>
            </a:r>
            <a:r>
              <a:rPr lang="ko-KR" altLang="en-US" sz="1050" b="1" dirty="0">
                <a:latin typeface="Arial" panose="020B0604020202020204" pitchFamily="34" charset="0"/>
                <a:ea typeface="KoPubWorld돋움체 Medium" panose="00000600000000000000" pitchFamily="2" charset="-127"/>
              </a:rPr>
              <a:t>년 영업이익 전망치 최대 </a:t>
            </a:r>
            <a:r>
              <a:rPr lang="en-US" altLang="ko-KR" sz="1050" b="1" dirty="0">
                <a:latin typeface="Arial" panose="020B0604020202020204" pitchFamily="34" charset="0"/>
                <a:ea typeface="KoPubWorld돋움체 Medium" panose="00000600000000000000" pitchFamily="2" charset="-127"/>
              </a:rPr>
              <a:t>12</a:t>
            </a:r>
            <a:r>
              <a:rPr lang="ko-KR" altLang="en-US" sz="1050" b="1" dirty="0">
                <a:latin typeface="Arial" panose="020B0604020202020204" pitchFamily="34" charset="0"/>
                <a:ea typeface="KoPubWorld돋움체 Medium" panose="00000600000000000000" pitchFamily="2" charset="-127"/>
              </a:rPr>
              <a:t>조 </a:t>
            </a:r>
            <a:r>
              <a:rPr lang="en-US" altLang="ko-KR" sz="1050" b="1" dirty="0">
                <a:latin typeface="Arial" panose="020B0604020202020204" pitchFamily="34" charset="0"/>
                <a:ea typeface="KoPubWorld돋움체 Medium" panose="00000600000000000000" pitchFamily="2" charset="-127"/>
              </a:rPr>
              <a:t>2</a:t>
            </a:r>
            <a:r>
              <a:rPr lang="ko-KR" altLang="en-US" sz="1050" b="1" dirty="0">
                <a:latin typeface="Arial" panose="020B0604020202020204" pitchFamily="34" charset="0"/>
                <a:ea typeface="KoPubWorld돋움체 Medium" panose="00000600000000000000" pitchFamily="2" charset="-127"/>
              </a:rPr>
              <a:t>천억원</a:t>
            </a:r>
            <a:r>
              <a:rPr lang="ko-KR" altLang="en-US" sz="1050" dirty="0">
                <a:latin typeface="Arial" panose="020B0604020202020204" pitchFamily="34" charset="0"/>
                <a:ea typeface="KoPubWorld돋움체 Medium" panose="00000600000000000000" pitchFamily="2" charset="-127"/>
              </a:rPr>
              <a:t>으로</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2017</a:t>
            </a:r>
            <a:r>
              <a:rPr lang="ko-KR" altLang="en-US" sz="1050" dirty="0">
                <a:latin typeface="Arial" panose="020B0604020202020204" pitchFamily="34" charset="0"/>
                <a:ea typeface="KoPubWorld돋움체 Medium" panose="00000600000000000000" pitchFamily="2" charset="-127"/>
              </a:rPr>
              <a:t>년 반도체 슈퍼사이클 이상 수준의 경기 호황이 예상됨</a:t>
            </a:r>
            <a:endParaRPr lang="en-US" altLang="ko-KR" sz="1050"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rPr>
              <a:t>이동통신 </a:t>
            </a:r>
            <a:r>
              <a:rPr lang="en-US" altLang="ko-KR" sz="1050" dirty="0">
                <a:latin typeface="Arial" panose="020B0604020202020204" pitchFamily="34" charset="0"/>
                <a:ea typeface="KoPubWorld돋움체 Medium" panose="00000600000000000000" pitchFamily="2" charset="-127"/>
              </a:rPr>
              <a:t>5G, </a:t>
            </a:r>
            <a:r>
              <a:rPr lang="ko-KR" altLang="en-US" sz="1050" dirty="0">
                <a:latin typeface="Arial" panose="020B0604020202020204" pitchFamily="34" charset="0"/>
                <a:ea typeface="KoPubWorld돋움체 Medium" panose="00000600000000000000" pitchFamily="2" charset="-127"/>
              </a:rPr>
              <a:t>전기차</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자율주행</a:t>
            </a:r>
            <a:r>
              <a:rPr lang="en-US" altLang="ko-KR" sz="1050" dirty="0">
                <a:latin typeface="Arial" panose="020B0604020202020204" pitchFamily="34" charset="0"/>
                <a:ea typeface="KoPubWorld돋움체 Medium" panose="00000600000000000000" pitchFamily="2" charset="-127"/>
              </a:rPr>
              <a:t>, AI </a:t>
            </a:r>
            <a:r>
              <a:rPr lang="ko-KR" altLang="en-US" sz="1050" dirty="0">
                <a:latin typeface="Arial" panose="020B0604020202020204" pitchFamily="34" charset="0"/>
                <a:ea typeface="KoPubWorld돋움체 Medium" panose="00000600000000000000" pitchFamily="2" charset="-127"/>
              </a:rPr>
              <a:t>등 </a:t>
            </a:r>
            <a:r>
              <a:rPr lang="en-US" altLang="ko-KR" sz="1050" dirty="0">
                <a:latin typeface="Arial" panose="020B0604020202020204" pitchFamily="34" charset="0"/>
                <a:ea typeface="KoPubWorld돋움체 Medium" panose="00000600000000000000" pitchFamily="2" charset="-127"/>
              </a:rPr>
              <a:t>4</a:t>
            </a:r>
            <a:r>
              <a:rPr lang="ko-KR" altLang="en-US" sz="1050" dirty="0">
                <a:latin typeface="Arial" panose="020B0604020202020204" pitchFamily="34" charset="0"/>
                <a:ea typeface="KoPubWorld돋움체 Medium" panose="00000600000000000000" pitchFamily="2" charset="-127"/>
              </a:rPr>
              <a:t>차산업의 발전으로 반도체 수요가 폭증하였으며</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반도체 공급 부족 현상 발생과 함께 </a:t>
            </a:r>
            <a:r>
              <a:rPr lang="ko-KR" altLang="en-US" sz="1050" b="1" dirty="0">
                <a:latin typeface="Arial" panose="020B0604020202020204" pitchFamily="34" charset="0"/>
                <a:ea typeface="KoPubWorld돋움체 Medium" panose="00000600000000000000" pitchFamily="2" charset="-127"/>
              </a:rPr>
              <a:t>슈퍼사이클은 향후 </a:t>
            </a:r>
            <a:r>
              <a:rPr lang="en-US" altLang="ko-KR" sz="1050" b="1" dirty="0">
                <a:latin typeface="Arial" panose="020B0604020202020204" pitchFamily="34" charset="0"/>
                <a:ea typeface="KoPubWorld돋움체 Medium" panose="00000600000000000000" pitchFamily="2" charset="-127"/>
              </a:rPr>
              <a:t>2~3</a:t>
            </a:r>
            <a:r>
              <a:rPr lang="ko-KR" altLang="en-US" sz="1050" b="1" dirty="0">
                <a:latin typeface="Arial" panose="020B0604020202020204" pitchFamily="34" charset="0"/>
                <a:ea typeface="KoPubWorld돋움체 Medium" panose="00000600000000000000" pitchFamily="2" charset="-127"/>
              </a:rPr>
              <a:t>년간 지속될 것으로 전망됨</a:t>
            </a:r>
            <a:endParaRPr lang="en-US" altLang="ko-KR" sz="1050" b="1" dirty="0">
              <a:latin typeface="Arial" panose="020B0604020202020204" pitchFamily="34" charset="0"/>
              <a:ea typeface="KoPubWorld돋움체 Medium" panose="00000600000000000000" pitchFamily="2" charset="-127"/>
            </a:endParaRPr>
          </a:p>
        </p:txBody>
      </p:sp>
      <p:sp>
        <p:nvSpPr>
          <p:cNvPr id="28" name="직사각형 27">
            <a:extLst>
              <a:ext uri="{FF2B5EF4-FFF2-40B4-BE49-F238E27FC236}">
                <a16:creationId xmlns:a16="http://schemas.microsoft.com/office/drawing/2014/main" id="{F734B08B-3688-44AB-9EBC-2D16368C1E13}"/>
              </a:ext>
            </a:extLst>
          </p:cNvPr>
          <p:cNvSpPr/>
          <p:nvPr/>
        </p:nvSpPr>
        <p:spPr>
          <a:xfrm>
            <a:off x="1891016" y="3528012"/>
            <a:ext cx="7446714" cy="1275500"/>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50" b="1" dirty="0">
                <a:latin typeface="Arial" panose="020B0604020202020204" pitchFamily="34" charset="0"/>
                <a:ea typeface="KoPubWorld돋움체 Medium" panose="00000600000000000000" pitchFamily="2" charset="-127"/>
              </a:rPr>
              <a:t>2017</a:t>
            </a:r>
            <a:r>
              <a:rPr lang="ko-KR" altLang="en-US" sz="1050" b="1" dirty="0">
                <a:latin typeface="Arial" panose="020B0604020202020204" pitchFamily="34" charset="0"/>
                <a:ea typeface="KoPubWorld돋움체 Medium" panose="00000600000000000000" pitchFamily="2" charset="-127"/>
              </a:rPr>
              <a:t>년까지 회사는 지속적인 매출액 부진과 영업손실 발생</a:t>
            </a:r>
            <a:endParaRPr lang="en-US" altLang="ko-KR" sz="1050" b="1"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en-US" altLang="ko-KR" sz="1050" dirty="0">
                <a:latin typeface="Arial" panose="020B0604020202020204" pitchFamily="34" charset="0"/>
                <a:ea typeface="KoPubWorld돋움체 Medium" panose="00000600000000000000" pitchFamily="2" charset="-127"/>
              </a:rPr>
              <a:t>2016</a:t>
            </a:r>
            <a:r>
              <a:rPr lang="ko-KR" altLang="en-US" sz="1050" dirty="0">
                <a:latin typeface="Arial" panose="020B0604020202020204" pitchFamily="34" charset="0"/>
                <a:ea typeface="KoPubWorld돋움체 Medium" panose="00000600000000000000" pitchFamily="2" charset="-127"/>
              </a:rPr>
              <a:t>년 매출액 </a:t>
            </a:r>
            <a:r>
              <a:rPr lang="en-US" altLang="ko-KR" sz="1050" dirty="0">
                <a:latin typeface="Arial" panose="020B0604020202020204" pitchFamily="34" charset="0"/>
                <a:ea typeface="KoPubWorld돋움체 Medium" panose="00000600000000000000" pitchFamily="2" charset="-127"/>
              </a:rPr>
              <a:t>347</a:t>
            </a:r>
            <a:r>
              <a:rPr lang="ko-KR" altLang="en-US" sz="1050" dirty="0">
                <a:latin typeface="Arial" panose="020B0604020202020204" pitchFamily="34" charset="0"/>
                <a:ea typeface="KoPubWorld돋움체 Medium" panose="00000600000000000000" pitchFamily="2" charset="-127"/>
              </a:rPr>
              <a:t>억원</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영업손실 </a:t>
            </a:r>
            <a:r>
              <a:rPr lang="en-US" altLang="ko-KR" sz="1050" dirty="0">
                <a:latin typeface="Arial" panose="020B0604020202020204" pitchFamily="34" charset="0"/>
                <a:ea typeface="KoPubWorld돋움체 Medium" panose="00000600000000000000" pitchFamily="2" charset="-127"/>
              </a:rPr>
              <a:t>(-)96</a:t>
            </a:r>
            <a:r>
              <a:rPr lang="ko-KR" altLang="en-US" sz="1050" dirty="0">
                <a:latin typeface="Arial" panose="020B0604020202020204" pitchFamily="34" charset="0"/>
                <a:ea typeface="KoPubWorld돋움체 Medium" panose="00000600000000000000" pitchFamily="2" charset="-127"/>
              </a:rPr>
              <a:t>억원</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2017</a:t>
            </a:r>
            <a:r>
              <a:rPr lang="ko-KR" altLang="en-US" sz="1050" dirty="0">
                <a:latin typeface="Arial" panose="020B0604020202020204" pitchFamily="34" charset="0"/>
                <a:ea typeface="KoPubWorld돋움체 Medium" panose="00000600000000000000" pitchFamily="2" charset="-127"/>
              </a:rPr>
              <a:t>년 매출액 </a:t>
            </a:r>
            <a:r>
              <a:rPr lang="en-US" altLang="ko-KR" sz="1050" dirty="0">
                <a:latin typeface="Arial" panose="020B0604020202020204" pitchFamily="34" charset="0"/>
                <a:ea typeface="KoPubWorld돋움체 Medium" panose="00000600000000000000" pitchFamily="2" charset="-127"/>
              </a:rPr>
              <a:t>471</a:t>
            </a:r>
            <a:r>
              <a:rPr lang="ko-KR" altLang="en-US" sz="1050" dirty="0">
                <a:latin typeface="Arial" panose="020B0604020202020204" pitchFamily="34" charset="0"/>
                <a:ea typeface="KoPubWorld돋움체 Medium" panose="00000600000000000000" pitchFamily="2" charset="-127"/>
              </a:rPr>
              <a:t>억원</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영업손실 </a:t>
            </a:r>
            <a:r>
              <a:rPr lang="en-US" altLang="ko-KR" sz="1050" dirty="0">
                <a:latin typeface="Arial" panose="020B0604020202020204" pitchFamily="34" charset="0"/>
                <a:ea typeface="KoPubWorld돋움체 Medium" panose="00000600000000000000" pitchFamily="2" charset="-127"/>
              </a:rPr>
              <a:t>(-)36</a:t>
            </a:r>
            <a:r>
              <a:rPr lang="ko-KR" altLang="en-US" sz="1050" dirty="0">
                <a:latin typeface="Arial" panose="020B0604020202020204" pitchFamily="34" charset="0"/>
                <a:ea typeface="KoPubWorld돋움체 Medium" panose="00000600000000000000" pitchFamily="2" charset="-127"/>
              </a:rPr>
              <a:t>억원임</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50" b="1" dirty="0">
                <a:latin typeface="Arial" panose="020B0604020202020204" pitchFamily="34" charset="0"/>
                <a:ea typeface="KoPubWorld돋움체 Medium" panose="00000600000000000000" pitchFamily="2" charset="-127"/>
              </a:rPr>
              <a:t>2017</a:t>
            </a:r>
            <a:r>
              <a:rPr lang="ko-KR" altLang="en-US" sz="1050" b="1" dirty="0">
                <a:latin typeface="Arial" panose="020B0604020202020204" pitchFamily="34" charset="0"/>
                <a:ea typeface="KoPubWorld돋움체 Medium" panose="00000600000000000000" pitchFamily="2" charset="-127"/>
              </a:rPr>
              <a:t>년 회사는 </a:t>
            </a:r>
            <a:r>
              <a:rPr lang="en-US" altLang="ko-KR" sz="1050" b="1" dirty="0">
                <a:latin typeface="Arial" panose="020B0604020202020204" pitchFamily="34" charset="0"/>
                <a:ea typeface="KoPubWorld돋움체 Medium" panose="00000600000000000000" pitchFamily="2" charset="-127"/>
              </a:rPr>
              <a:t>SK</a:t>
            </a:r>
            <a:r>
              <a:rPr lang="ko-KR" altLang="en-US" sz="1050" b="1" dirty="0">
                <a:latin typeface="Arial" panose="020B0604020202020204" pitchFamily="34" charset="0"/>
                <a:ea typeface="KoPubWorld돋움체 Medium" panose="00000600000000000000" pitchFamily="2" charset="-127"/>
              </a:rPr>
              <a:t>하이닉스와 장기공급 관계 개시</a:t>
            </a:r>
            <a:r>
              <a:rPr lang="en-US" altLang="ko-KR" sz="1050" b="1" dirty="0">
                <a:latin typeface="Arial" panose="020B0604020202020204" pitchFamily="34" charset="0"/>
                <a:ea typeface="KoPubWorld돋움체 Medium" panose="00000600000000000000" pitchFamily="2" charset="-127"/>
              </a:rPr>
              <a:t>,</a:t>
            </a:r>
            <a:r>
              <a:rPr lang="ko-KR" altLang="en-US" sz="1050" b="1" dirty="0">
                <a:latin typeface="Arial" panose="020B0604020202020204" pitchFamily="34" charset="0"/>
                <a:ea typeface="KoPubWorld돋움체 Medium" panose="00000600000000000000" pitchFamily="2" charset="-127"/>
              </a:rPr>
              <a:t> 이후 고정적 매출액 기반 확보</a:t>
            </a:r>
            <a:r>
              <a:rPr lang="en-US" altLang="ko-KR" sz="1050" b="1" dirty="0">
                <a:latin typeface="Arial" panose="020B0604020202020204" pitchFamily="34" charset="0"/>
                <a:ea typeface="KoPubWorld돋움체 Medium" panose="00000600000000000000" pitchFamily="2" charset="-127"/>
              </a:rPr>
              <a:t>,</a:t>
            </a:r>
            <a:r>
              <a:rPr lang="ko-KR" altLang="en-US" sz="1050" b="1" dirty="0">
                <a:latin typeface="Arial" panose="020B0604020202020204" pitchFamily="34" charset="0"/>
                <a:ea typeface="KoPubWorld돋움체 Medium" panose="00000600000000000000" pitchFamily="2" charset="-127"/>
              </a:rPr>
              <a:t> 기술 개발 및 양산 추진 등 </a:t>
            </a:r>
            <a:r>
              <a:rPr lang="ko-KR" altLang="en-US" sz="1050" b="1" dirty="0" err="1">
                <a:latin typeface="Arial" panose="020B0604020202020204" pitchFamily="34" charset="0"/>
                <a:ea typeface="KoPubWorld돋움체 Medium" panose="00000600000000000000" pitchFamily="2" charset="-127"/>
              </a:rPr>
              <a:t>턴어라운드</a:t>
            </a:r>
            <a:r>
              <a:rPr lang="ko-KR" altLang="en-US" sz="1050" b="1" dirty="0">
                <a:latin typeface="Arial" panose="020B0604020202020204" pitchFamily="34" charset="0"/>
                <a:ea typeface="KoPubWorld돋움체 Medium" panose="00000600000000000000" pitchFamily="2" charset="-127"/>
              </a:rPr>
              <a:t> 모멘텀이 됨</a:t>
            </a:r>
            <a:endParaRPr lang="en-US" altLang="ko-KR" sz="1050" b="1"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en-US" altLang="ko-KR" sz="1050" dirty="0">
                <a:latin typeface="Arial" panose="020B0604020202020204" pitchFamily="34" charset="0"/>
                <a:ea typeface="KoPubWorld돋움체 Medium" panose="00000600000000000000" pitchFamily="2" charset="-127"/>
              </a:rPr>
              <a:t>2017</a:t>
            </a:r>
            <a:r>
              <a:rPr lang="ko-KR" altLang="en-US" sz="1050" dirty="0">
                <a:latin typeface="Arial" panose="020B0604020202020204" pitchFamily="34" charset="0"/>
                <a:ea typeface="KoPubWorld돋움체 Medium" panose="00000600000000000000" pitchFamily="2" charset="-127"/>
              </a:rPr>
              <a:t>년 </a:t>
            </a:r>
            <a:r>
              <a:rPr lang="en-US" altLang="ko-KR" sz="1050" dirty="0">
                <a:latin typeface="Arial" panose="020B0604020202020204" pitchFamily="34" charset="0"/>
                <a:ea typeface="KoPubWorld돋움체 Medium" panose="00000600000000000000" pitchFamily="2" charset="-127"/>
              </a:rPr>
              <a:t>SK</a:t>
            </a:r>
            <a:r>
              <a:rPr lang="ko-KR" altLang="en-US" sz="1050" dirty="0">
                <a:latin typeface="Arial" panose="020B0604020202020204" pitchFamily="34" charset="0"/>
                <a:ea typeface="KoPubWorld돋움체 Medium" panose="00000600000000000000" pitchFamily="2" charset="-127"/>
              </a:rPr>
              <a:t>하이닉스와 장기공급 관계 개시</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2018</a:t>
            </a:r>
            <a:r>
              <a:rPr lang="ko-KR" altLang="en-US" sz="1050" dirty="0">
                <a:latin typeface="Arial" panose="020B0604020202020204" pitchFamily="34" charset="0"/>
                <a:ea typeface="KoPubWorld돋움체 Medium" panose="00000600000000000000" pitchFamily="2" charset="-127"/>
              </a:rPr>
              <a:t>년 </a:t>
            </a:r>
            <a:r>
              <a:rPr lang="en-US" altLang="ko-KR" sz="1050" dirty="0">
                <a:latin typeface="Arial" panose="020B0604020202020204" pitchFamily="34" charset="0"/>
                <a:ea typeface="KoPubWorld돋움체 Medium" panose="00000600000000000000" pitchFamily="2" charset="-127"/>
              </a:rPr>
              <a:t>3</a:t>
            </a:r>
            <a:r>
              <a:rPr lang="ko-KR" altLang="en-US" sz="1050" dirty="0">
                <a:latin typeface="Arial" panose="020B0604020202020204" pitchFamily="34" charset="0"/>
                <a:ea typeface="KoPubWorld돋움체 Medium" panose="00000600000000000000" pitchFamily="2" charset="-127"/>
              </a:rPr>
              <a:t>월 </a:t>
            </a:r>
            <a:r>
              <a:rPr lang="en-US" altLang="ko-KR" sz="1050" dirty="0">
                <a:latin typeface="Arial" panose="020B0604020202020204" pitchFamily="34" charset="0"/>
                <a:ea typeface="KoPubWorld돋움체 Medium" panose="00000600000000000000" pitchFamily="2" charset="-127"/>
              </a:rPr>
              <a:t>TDBI Test </a:t>
            </a:r>
            <a:r>
              <a:rPr lang="ko-KR" altLang="en-US" sz="1050" dirty="0">
                <a:latin typeface="Arial" panose="020B0604020202020204" pitchFamily="34" charset="0"/>
                <a:ea typeface="KoPubWorld돋움체 Medium" panose="00000600000000000000" pitchFamily="2" charset="-127"/>
              </a:rPr>
              <a:t>양산 개시 및 </a:t>
            </a:r>
            <a:r>
              <a:rPr lang="en-US" altLang="ko-KR" sz="1050" dirty="0">
                <a:latin typeface="Arial" panose="020B0604020202020204" pitchFamily="34" charset="0"/>
                <a:ea typeface="KoPubWorld돋움체 Medium" panose="00000600000000000000" pitchFamily="2" charset="-127"/>
              </a:rPr>
              <a:t>11</a:t>
            </a:r>
            <a:r>
              <a:rPr lang="ko-KR" altLang="en-US" sz="1050" dirty="0">
                <a:latin typeface="Arial" panose="020B0604020202020204" pitchFamily="34" charset="0"/>
                <a:ea typeface="KoPubWorld돋움체 Medium" panose="00000600000000000000" pitchFamily="2" charset="-127"/>
              </a:rPr>
              <a:t>월 패키징 </a:t>
            </a:r>
            <a:r>
              <a:rPr lang="ko-KR" altLang="en-US" sz="1050" dirty="0" err="1">
                <a:latin typeface="Arial" panose="020B0604020202020204" pitchFamily="34" charset="0"/>
                <a:ea typeface="KoPubWorld돋움체 Medium" panose="00000600000000000000" pitchFamily="2" charset="-127"/>
              </a:rPr>
              <a:t>신공장</a:t>
            </a:r>
            <a:r>
              <a:rPr lang="ko-KR" altLang="en-US" sz="1050" dirty="0">
                <a:latin typeface="Arial" panose="020B0604020202020204" pitchFamily="34" charset="0"/>
                <a:ea typeface="KoPubWorld돋움체 Medium" panose="00000600000000000000" pitchFamily="2" charset="-127"/>
              </a:rPr>
              <a:t> 증축</a:t>
            </a:r>
            <a:endParaRPr lang="en-US" altLang="ko-KR" sz="1050"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rPr>
              <a:t>매출액 </a:t>
            </a:r>
            <a:r>
              <a:rPr lang="en-US" altLang="ko-KR" sz="1050" dirty="0">
                <a:latin typeface="Arial" panose="020B0604020202020204" pitchFamily="34" charset="0"/>
                <a:ea typeface="KoPubWorld돋움체 Medium" panose="00000600000000000000" pitchFamily="2" charset="-127"/>
              </a:rPr>
              <a:t>(2018</a:t>
            </a:r>
            <a:r>
              <a:rPr lang="ko-KR" altLang="en-US" sz="1050" dirty="0">
                <a:latin typeface="Arial" panose="020B0604020202020204" pitchFamily="34" charset="0"/>
                <a:ea typeface="KoPubWorld돋움체 Medium" panose="00000600000000000000" pitchFamily="2" charset="-127"/>
              </a:rPr>
              <a:t>년</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b="1" dirty="0">
                <a:latin typeface="Arial" panose="020B0604020202020204" pitchFamily="34" charset="0"/>
                <a:ea typeface="KoPubWorld돋움체 Medium" panose="00000600000000000000" pitchFamily="2" charset="-127"/>
              </a:rPr>
              <a:t>675</a:t>
            </a:r>
            <a:r>
              <a:rPr lang="ko-KR" altLang="en-US" sz="1050" b="1" dirty="0" err="1">
                <a:latin typeface="Arial" panose="020B0604020202020204" pitchFamily="34" charset="0"/>
                <a:ea typeface="KoPubWorld돋움체 Medium" panose="00000600000000000000" pitchFamily="2" charset="-127"/>
              </a:rPr>
              <a:t>억원</a:t>
            </a:r>
            <a:r>
              <a:rPr lang="ko-KR" altLang="en-US" sz="1050" b="1"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-&gt;</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(2019</a:t>
            </a:r>
            <a:r>
              <a:rPr lang="ko-KR" altLang="en-US" sz="1050" dirty="0">
                <a:latin typeface="Arial" panose="020B0604020202020204" pitchFamily="34" charset="0"/>
                <a:ea typeface="KoPubWorld돋움체 Medium" panose="00000600000000000000" pitchFamily="2" charset="-127"/>
              </a:rPr>
              <a:t>년</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b="1" dirty="0">
                <a:latin typeface="Arial" panose="020B0604020202020204" pitchFamily="34" charset="0"/>
                <a:ea typeface="KoPubWorld돋움체 Medium" panose="00000600000000000000" pitchFamily="2" charset="-127"/>
              </a:rPr>
              <a:t>979</a:t>
            </a:r>
            <a:r>
              <a:rPr lang="ko-KR" altLang="en-US" sz="1050" b="1" dirty="0" err="1">
                <a:latin typeface="Arial" panose="020B0604020202020204" pitchFamily="34" charset="0"/>
                <a:ea typeface="KoPubWorld돋움체 Medium" panose="00000600000000000000" pitchFamily="2" charset="-127"/>
              </a:rPr>
              <a:t>억원</a:t>
            </a:r>
            <a:r>
              <a:rPr lang="ko-KR" altLang="en-US" sz="1050" b="1"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-&gt;</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(2020</a:t>
            </a:r>
            <a:r>
              <a:rPr lang="ko-KR" altLang="en-US" sz="1050" dirty="0">
                <a:latin typeface="Arial" panose="020B0604020202020204" pitchFamily="34" charset="0"/>
                <a:ea typeface="KoPubWorld돋움체 Medium" panose="00000600000000000000" pitchFamily="2" charset="-127"/>
              </a:rPr>
              <a:t>년</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b="1" dirty="0">
                <a:latin typeface="Arial" panose="020B0604020202020204" pitchFamily="34" charset="0"/>
                <a:ea typeface="KoPubWorld돋움체 Medium" panose="00000600000000000000" pitchFamily="2" charset="-127"/>
              </a:rPr>
              <a:t>1,100</a:t>
            </a:r>
            <a:r>
              <a:rPr lang="ko-KR" altLang="en-US" sz="1050" b="1" dirty="0">
                <a:latin typeface="Arial" panose="020B0604020202020204" pitchFamily="34" charset="0"/>
                <a:ea typeface="KoPubWorld돋움체 Medium" panose="00000600000000000000" pitchFamily="2" charset="-127"/>
              </a:rPr>
              <a:t>억원</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영업이익 </a:t>
            </a:r>
            <a:r>
              <a:rPr lang="en-US" altLang="ko-KR" sz="1050" dirty="0">
                <a:latin typeface="Arial" panose="020B0604020202020204" pitchFamily="34" charset="0"/>
                <a:ea typeface="KoPubWorld돋움체 Medium" panose="00000600000000000000" pitchFamily="2" charset="-127"/>
              </a:rPr>
              <a:t>(2018</a:t>
            </a:r>
            <a:r>
              <a:rPr lang="ko-KR" altLang="en-US" sz="1050" dirty="0">
                <a:latin typeface="Arial" panose="020B0604020202020204" pitchFamily="34" charset="0"/>
                <a:ea typeface="KoPubWorld돋움체 Medium" panose="00000600000000000000" pitchFamily="2" charset="-127"/>
              </a:rPr>
              <a:t>년</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b="1" dirty="0">
                <a:latin typeface="Arial" panose="020B0604020202020204" pitchFamily="34" charset="0"/>
                <a:ea typeface="KoPubWorld돋움체 Medium" panose="00000600000000000000" pitchFamily="2" charset="-127"/>
              </a:rPr>
              <a:t>24</a:t>
            </a:r>
            <a:r>
              <a:rPr lang="ko-KR" altLang="en-US" sz="1050" b="1" dirty="0" err="1">
                <a:latin typeface="Arial" panose="020B0604020202020204" pitchFamily="34" charset="0"/>
                <a:ea typeface="KoPubWorld돋움체 Medium" panose="00000600000000000000" pitchFamily="2" charset="-127"/>
              </a:rPr>
              <a:t>억원</a:t>
            </a:r>
            <a:r>
              <a:rPr lang="ko-KR" altLang="en-US" sz="1050" b="1"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-&gt;</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(2019</a:t>
            </a:r>
            <a:r>
              <a:rPr lang="ko-KR" altLang="en-US" sz="1050" dirty="0">
                <a:latin typeface="Arial" panose="020B0604020202020204" pitchFamily="34" charset="0"/>
                <a:ea typeface="KoPubWorld돋움체 Medium" panose="00000600000000000000" pitchFamily="2" charset="-127"/>
              </a:rPr>
              <a:t>년</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b="1" dirty="0">
                <a:latin typeface="Arial" panose="020B0604020202020204" pitchFamily="34" charset="0"/>
                <a:ea typeface="KoPubWorld돋움체 Medium" panose="00000600000000000000" pitchFamily="2" charset="-127"/>
              </a:rPr>
              <a:t>78</a:t>
            </a:r>
            <a:r>
              <a:rPr lang="ko-KR" altLang="en-US" sz="1050" b="1" dirty="0" err="1">
                <a:latin typeface="Arial" panose="020B0604020202020204" pitchFamily="34" charset="0"/>
                <a:ea typeface="KoPubWorld돋움체 Medium" panose="00000600000000000000" pitchFamily="2" charset="-127"/>
              </a:rPr>
              <a:t>억원</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-&gt;</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(2020</a:t>
            </a:r>
            <a:r>
              <a:rPr lang="ko-KR" altLang="en-US" sz="1050" dirty="0">
                <a:latin typeface="Arial" panose="020B0604020202020204" pitchFamily="34" charset="0"/>
                <a:ea typeface="KoPubWorld돋움체 Medium" panose="00000600000000000000" pitchFamily="2" charset="-127"/>
              </a:rPr>
              <a:t>년</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a:t>
            </a:r>
            <a:r>
              <a:rPr lang="en-US" altLang="ko-KR" sz="1050" b="1" dirty="0">
                <a:latin typeface="Arial" panose="020B0604020202020204" pitchFamily="34" charset="0"/>
                <a:ea typeface="KoPubWorld돋움체 Medium" panose="00000600000000000000" pitchFamily="2" charset="-127"/>
              </a:rPr>
              <a:t>53</a:t>
            </a:r>
            <a:r>
              <a:rPr lang="ko-KR" altLang="en-US" sz="1050" b="1" dirty="0">
                <a:latin typeface="Arial" panose="020B0604020202020204" pitchFamily="34" charset="0"/>
                <a:ea typeface="KoPubWorld돋움체 Medium" panose="00000600000000000000" pitchFamily="2" charset="-127"/>
              </a:rPr>
              <a:t>억원</a:t>
            </a:r>
            <a:r>
              <a:rPr lang="ko-KR" altLang="en-US" sz="1050" dirty="0">
                <a:latin typeface="Arial" panose="020B0604020202020204" pitchFamily="34" charset="0"/>
                <a:ea typeface="KoPubWorld돋움체 Medium" panose="00000600000000000000" pitchFamily="2" charset="-127"/>
              </a:rPr>
              <a:t>으로 </a:t>
            </a:r>
            <a:r>
              <a:rPr lang="ko-KR" altLang="en-US" sz="1050" b="1" dirty="0">
                <a:latin typeface="Arial" panose="020B0604020202020204" pitchFamily="34" charset="0"/>
                <a:ea typeface="KoPubWorld돋움체 Medium" panose="00000600000000000000" pitchFamily="2" charset="-127"/>
              </a:rPr>
              <a:t>매출 성장 및 안정적인 재무 성과 달성</a:t>
            </a:r>
            <a:endParaRPr lang="en-US" altLang="ko-KR" sz="1050" b="1" dirty="0">
              <a:latin typeface="Arial" panose="020B0604020202020204" pitchFamily="34" charset="0"/>
              <a:ea typeface="KoPubWorld돋움체 Medium" panose="00000600000000000000" pitchFamily="2" charset="-127"/>
            </a:endParaRPr>
          </a:p>
        </p:txBody>
      </p:sp>
      <p:sp>
        <p:nvSpPr>
          <p:cNvPr id="29" name="직사각형 28">
            <a:extLst>
              <a:ext uri="{FF2B5EF4-FFF2-40B4-BE49-F238E27FC236}">
                <a16:creationId xmlns:a16="http://schemas.microsoft.com/office/drawing/2014/main" id="{85487056-489F-413D-9D4B-A728BE4EA385}"/>
              </a:ext>
            </a:extLst>
          </p:cNvPr>
          <p:cNvSpPr/>
          <p:nvPr/>
        </p:nvSpPr>
        <p:spPr>
          <a:xfrm>
            <a:off x="1891016" y="4988201"/>
            <a:ext cx="7446714" cy="1275500"/>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업종 내 선도기업 수준의 </a:t>
            </a:r>
            <a:r>
              <a:rPr lang="en-US" altLang="ko-KR" sz="1050" b="1" dirty="0">
                <a:latin typeface="Arial" panose="020B0604020202020204" pitchFamily="34" charset="0"/>
                <a:ea typeface="KoPubWorld돋움체 Medium" panose="00000600000000000000" pitchFamily="2" charset="-127"/>
              </a:rPr>
              <a:t>EBITDA Margin </a:t>
            </a:r>
            <a:r>
              <a:rPr lang="ko-KR" altLang="en-US" sz="1050" b="1" dirty="0">
                <a:latin typeface="Arial" panose="020B0604020202020204" pitchFamily="34" charset="0"/>
                <a:ea typeface="KoPubWorld돋움체 Medium" panose="00000600000000000000" pitchFamily="2" charset="-127"/>
              </a:rPr>
              <a:t>및 투하자본수익률 </a:t>
            </a:r>
            <a:r>
              <a:rPr lang="en-US" altLang="ko-KR" sz="1050" b="1" dirty="0">
                <a:latin typeface="Arial" panose="020B0604020202020204" pitchFamily="34" charset="0"/>
                <a:ea typeface="KoPubWorld돋움체 Medium" panose="00000600000000000000" pitchFamily="2" charset="-127"/>
              </a:rPr>
              <a:t>(ROIC)</a:t>
            </a:r>
          </a:p>
          <a:p>
            <a:pPr marL="449263" lvl="1" indent="-177800" defTabSz="914400">
              <a:lnSpc>
                <a:spcPct val="110000"/>
              </a:lnSpc>
              <a:spcAft>
                <a:spcPts val="300"/>
              </a:spcAft>
              <a:buClr>
                <a:srgbClr val="646464"/>
              </a:buClr>
              <a:buSzPct val="100000"/>
              <a:buFont typeface="Arial" panose="020B0604020202020204" pitchFamily="34" charset="0"/>
              <a:buChar char="-"/>
            </a:pPr>
            <a:r>
              <a:rPr lang="en-US" altLang="ko-KR" sz="1050" b="1" dirty="0">
                <a:latin typeface="Arial" panose="020B0604020202020204" pitchFamily="34" charset="0"/>
                <a:ea typeface="KoPubWorld돋움체 Medium" panose="00000600000000000000" pitchFamily="2" charset="-127"/>
              </a:rPr>
              <a:t>2020</a:t>
            </a:r>
            <a:r>
              <a:rPr lang="ko-KR" altLang="en-US" sz="1050" b="1" dirty="0">
                <a:latin typeface="Arial" panose="020B0604020202020204" pitchFamily="34" charset="0"/>
                <a:ea typeface="KoPubWorld돋움체 Medium" panose="00000600000000000000" pitchFamily="2" charset="-127"/>
              </a:rPr>
              <a:t>년 </a:t>
            </a:r>
            <a:r>
              <a:rPr lang="en-US" altLang="ko-KR" sz="1050" b="1" dirty="0">
                <a:latin typeface="Arial" panose="020B0604020202020204" pitchFamily="34" charset="0"/>
                <a:ea typeface="KoPubWorld돋움체 Medium" panose="00000600000000000000" pitchFamily="2" charset="-127"/>
              </a:rPr>
              <a:t>EBITDA 203</a:t>
            </a:r>
            <a:r>
              <a:rPr lang="ko-KR" altLang="en-US" sz="1050" b="1" dirty="0">
                <a:latin typeface="Arial" panose="020B0604020202020204" pitchFamily="34" charset="0"/>
                <a:ea typeface="KoPubWorld돋움체 Medium" panose="00000600000000000000" pitchFamily="2" charset="-127"/>
              </a:rPr>
              <a:t>억원</a:t>
            </a:r>
            <a:r>
              <a:rPr lang="en-US" altLang="ko-KR" sz="1050" b="1" dirty="0">
                <a:latin typeface="Arial" panose="020B0604020202020204" pitchFamily="34" charset="0"/>
                <a:ea typeface="KoPubWorld돋움체 Medium" panose="00000600000000000000" pitchFamily="2" charset="-127"/>
              </a:rPr>
              <a:t>, EBITDA Margin 18.5% </a:t>
            </a:r>
            <a:r>
              <a:rPr lang="ko-KR" altLang="en-US" sz="1050" dirty="0">
                <a:latin typeface="Arial" panose="020B0604020202020204" pitchFamily="34" charset="0"/>
                <a:ea typeface="KoPubWorld돋움체 Medium" panose="00000600000000000000" pitchFamily="2" charset="-127"/>
              </a:rPr>
              <a:t>수준으로 </a:t>
            </a:r>
            <a:r>
              <a:rPr lang="ko-KR" altLang="en-US" sz="1050" b="1" dirty="0">
                <a:latin typeface="Arial" panose="020B0604020202020204" pitchFamily="34" charset="0"/>
                <a:ea typeface="KoPubWorld돋움체 Medium" panose="00000600000000000000" pitchFamily="2" charset="-127"/>
              </a:rPr>
              <a:t>업종 내 선도기업 수준</a:t>
            </a:r>
            <a:r>
              <a:rPr lang="ko-KR" altLang="en-US" sz="1050" dirty="0">
                <a:latin typeface="Arial" panose="020B0604020202020204" pitchFamily="34" charset="0"/>
                <a:ea typeface="KoPubWorld돋움체 Medium" panose="00000600000000000000" pitchFamily="2" charset="-127"/>
              </a:rPr>
              <a:t>의 높은 현금창출능력 보유</a:t>
            </a:r>
            <a:endParaRPr lang="en-US" altLang="ko-KR" sz="1050"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rPr>
              <a:t>투하자본수익률</a:t>
            </a:r>
            <a:r>
              <a:rPr lang="en-US" altLang="ko-KR" sz="1050" dirty="0">
                <a:latin typeface="Arial" panose="020B0604020202020204" pitchFamily="34" charset="0"/>
                <a:ea typeface="KoPubWorld돋움체 Medium" panose="00000600000000000000" pitchFamily="2" charset="-127"/>
              </a:rPr>
              <a:t>(ROIC)</a:t>
            </a:r>
            <a:r>
              <a:rPr lang="ko-KR" altLang="en-US" sz="1050" dirty="0">
                <a:latin typeface="Arial" panose="020B0604020202020204" pitchFamily="34" charset="0"/>
                <a:ea typeface="KoPubWorld돋움체 Medium" panose="00000600000000000000" pitchFamily="2" charset="-127"/>
              </a:rPr>
              <a:t>의 경우 </a:t>
            </a:r>
            <a:r>
              <a:rPr lang="en-US" altLang="ko-KR" sz="1050" dirty="0">
                <a:latin typeface="Arial" panose="020B0604020202020204" pitchFamily="34" charset="0"/>
                <a:ea typeface="KoPubWorld돋움체 Medium" panose="00000600000000000000" pitchFamily="2" charset="-127"/>
              </a:rPr>
              <a:t>2019</a:t>
            </a:r>
            <a:r>
              <a:rPr lang="ko-KR" altLang="en-US" sz="1050" dirty="0">
                <a:latin typeface="Arial" panose="020B0604020202020204" pitchFamily="34" charset="0"/>
                <a:ea typeface="KoPubWorld돋움체 Medium" panose="00000600000000000000" pitchFamily="2" charset="-127"/>
              </a:rPr>
              <a:t>년 </a:t>
            </a:r>
            <a:r>
              <a:rPr lang="en-US" altLang="ko-KR" sz="1050" dirty="0">
                <a:latin typeface="Arial" panose="020B0604020202020204" pitchFamily="34" charset="0"/>
                <a:ea typeface="KoPubWorld돋움체 Medium" panose="00000600000000000000" pitchFamily="2" charset="-127"/>
              </a:rPr>
              <a:t>8.4%, 2020</a:t>
            </a:r>
            <a:r>
              <a:rPr lang="ko-KR" altLang="en-US" sz="1050" dirty="0">
                <a:latin typeface="Arial" panose="020B0604020202020204" pitchFamily="34" charset="0"/>
                <a:ea typeface="KoPubWorld돋움체 Medium" panose="00000600000000000000" pitchFamily="2" charset="-127"/>
              </a:rPr>
              <a:t>년 </a:t>
            </a:r>
            <a:r>
              <a:rPr lang="en-US" altLang="ko-KR" sz="1050" dirty="0">
                <a:latin typeface="Arial" panose="020B0604020202020204" pitchFamily="34" charset="0"/>
                <a:ea typeface="KoPubWorld돋움체 Medium" panose="00000600000000000000" pitchFamily="2" charset="-127"/>
              </a:rPr>
              <a:t>5.0% </a:t>
            </a:r>
            <a:r>
              <a:rPr lang="ko-KR" altLang="en-US" sz="1050" dirty="0">
                <a:latin typeface="Arial" panose="020B0604020202020204" pitchFamily="34" charset="0"/>
                <a:ea typeface="KoPubWorld돋움체 Medium" panose="00000600000000000000" pitchFamily="2" charset="-127"/>
              </a:rPr>
              <a:t>로 높은 수준 유지</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고부가가치 제품 매출 등 제품 </a:t>
            </a:r>
            <a:r>
              <a:rPr lang="en-US" altLang="ko-KR" sz="1050" b="1" dirty="0">
                <a:latin typeface="Arial" panose="020B0604020202020204" pitchFamily="34" charset="0"/>
                <a:ea typeface="KoPubWorld돋움체 Medium" panose="00000600000000000000" pitchFamily="2" charset="-127"/>
              </a:rPr>
              <a:t>Mix </a:t>
            </a:r>
            <a:r>
              <a:rPr lang="ko-KR" altLang="en-US" sz="1050" b="1" dirty="0">
                <a:latin typeface="Arial" panose="020B0604020202020204" pitchFamily="34" charset="0"/>
                <a:ea typeface="KoPubWorld돋움체 Medium" panose="00000600000000000000" pitchFamily="2" charset="-127"/>
              </a:rPr>
              <a:t>개선에 따른 수익성 증대로 안정적 수익구조 확보</a:t>
            </a:r>
            <a:endParaRPr lang="en-US" altLang="ko-KR" sz="1050" b="1"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rPr>
              <a:t>우수한</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기술력을 바탕으로 </a:t>
            </a:r>
            <a:r>
              <a:rPr lang="en-US" altLang="ko-KR" sz="1050" dirty="0">
                <a:latin typeface="Arial" panose="020B0604020202020204" pitchFamily="34" charset="0"/>
                <a:ea typeface="KoPubWorld돋움체 Medium" panose="00000600000000000000" pitchFamily="2" charset="-127"/>
              </a:rPr>
              <a:t>2019</a:t>
            </a:r>
            <a:r>
              <a:rPr lang="ko-KR" altLang="en-US" sz="1050" dirty="0">
                <a:latin typeface="Arial" panose="020B0604020202020204" pitchFamily="34" charset="0"/>
                <a:ea typeface="KoPubWorld돋움체 Medium" panose="00000600000000000000" pitchFamily="2" charset="-127"/>
              </a:rPr>
              <a:t>년 </a:t>
            </a:r>
            <a:r>
              <a:rPr lang="ko-KR" altLang="en-US" sz="1050" b="1" dirty="0" err="1">
                <a:latin typeface="Arial" panose="020B0604020202020204" pitchFamily="34" charset="0"/>
                <a:ea typeface="KoPubWorld돋움체 Medium" panose="00000600000000000000" pitchFamily="2" charset="-127"/>
              </a:rPr>
              <a:t>고마진</a:t>
            </a:r>
            <a:r>
              <a:rPr lang="ko-KR" altLang="en-US" sz="1050" dirty="0">
                <a:latin typeface="Arial" panose="020B0604020202020204" pitchFamily="34" charset="0"/>
                <a:ea typeface="KoPubWorld돋움체 Medium" panose="00000600000000000000" pitchFamily="2" charset="-127"/>
              </a:rPr>
              <a:t> 제품인 메모리 </a:t>
            </a:r>
            <a:r>
              <a:rPr lang="en-US" altLang="ko-KR" sz="1050" dirty="0">
                <a:latin typeface="Arial" panose="020B0604020202020204" pitchFamily="34" charset="0"/>
                <a:ea typeface="KoPubWorld돋움체 Medium" panose="00000600000000000000" pitchFamily="2" charset="-127"/>
              </a:rPr>
              <a:t>Flip Chip </a:t>
            </a:r>
            <a:r>
              <a:rPr lang="ko-KR" altLang="en-US" sz="1050" b="1" dirty="0">
                <a:latin typeface="Arial" panose="020B0604020202020204" pitchFamily="34" charset="0"/>
                <a:ea typeface="KoPubWorld돋움체 Medium" panose="00000600000000000000" pitchFamily="2" charset="-127"/>
              </a:rPr>
              <a:t>수주 성공</a:t>
            </a:r>
            <a:endParaRPr lang="en-US" altLang="ko-KR" sz="1050" b="1"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rPr>
              <a:t>변동성 높은 </a:t>
            </a:r>
            <a:r>
              <a:rPr lang="ko-KR" altLang="en-US" sz="1050" b="1" dirty="0">
                <a:latin typeface="Arial" panose="020B0604020202020204" pitchFamily="34" charset="0"/>
                <a:ea typeface="KoPubWorld돋움체 Medium" panose="00000600000000000000" pitchFamily="2" charset="-127"/>
              </a:rPr>
              <a:t>패키징 사업</a:t>
            </a:r>
            <a:r>
              <a:rPr lang="ko-KR" altLang="en-US" sz="1050" dirty="0">
                <a:latin typeface="Arial" panose="020B0604020202020204" pitchFamily="34" charset="0"/>
                <a:ea typeface="KoPubWorld돋움체 Medium" panose="00000600000000000000" pitchFamily="2" charset="-127"/>
              </a:rPr>
              <a:t>과 손익분기 달성 시 레버리지가 큰 </a:t>
            </a:r>
            <a:r>
              <a:rPr lang="ko-KR" altLang="en-US" sz="1050" b="1" dirty="0">
                <a:latin typeface="Arial" panose="020B0604020202020204" pitchFamily="34" charset="0"/>
                <a:ea typeface="KoPubWorld돋움체 Medium" panose="00000600000000000000" pitchFamily="2" charset="-127"/>
              </a:rPr>
              <a:t>테스트 사업</a:t>
            </a:r>
            <a:r>
              <a:rPr lang="ko-KR" altLang="en-US" sz="1050" dirty="0">
                <a:latin typeface="Arial" panose="020B0604020202020204" pitchFamily="34" charset="0"/>
                <a:ea typeface="KoPubWorld돋움체 Medium" panose="00000600000000000000" pitchFamily="2" charset="-127"/>
              </a:rPr>
              <a:t>의 </a:t>
            </a:r>
            <a:r>
              <a:rPr lang="ko-KR" altLang="en-US" sz="1050" b="1" dirty="0">
                <a:latin typeface="Arial" panose="020B0604020202020204" pitchFamily="34" charset="0"/>
                <a:ea typeface="KoPubWorld돋움체 Medium" panose="00000600000000000000" pitchFamily="2" charset="-127"/>
              </a:rPr>
              <a:t>동시 영위</a:t>
            </a:r>
            <a:r>
              <a:rPr lang="ko-KR" altLang="en-US" sz="1050" dirty="0">
                <a:latin typeface="Arial" panose="020B0604020202020204" pitchFamily="34" charset="0"/>
                <a:ea typeface="KoPubWorld돋움체 Medium" panose="00000600000000000000" pitchFamily="2" charset="-127"/>
              </a:rPr>
              <a:t>를 통한 수익구조 안정성 확보</a:t>
            </a:r>
            <a:endParaRPr lang="en-US" altLang="ko-KR" sz="1050"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rPr>
              <a:t>패키징 및 테스트 일괄 처리 프로세스</a:t>
            </a:r>
            <a:r>
              <a:rPr lang="en-US" altLang="ko-KR" sz="1050" dirty="0">
                <a:latin typeface="Arial" panose="020B0604020202020204" pitchFamily="34" charset="0"/>
                <a:ea typeface="KoPubWorld돋움체 Medium" panose="00000600000000000000" pitchFamily="2" charset="-127"/>
              </a:rPr>
              <a:t>(Turn-key) </a:t>
            </a:r>
            <a:r>
              <a:rPr lang="ko-KR" altLang="en-US" sz="1050" dirty="0">
                <a:latin typeface="Arial" panose="020B0604020202020204" pitchFamily="34" charset="0"/>
                <a:ea typeface="KoPubWorld돋움체 Medium" panose="00000600000000000000" pitchFamily="2" charset="-127"/>
              </a:rPr>
              <a:t>보유로 </a:t>
            </a:r>
            <a:r>
              <a:rPr lang="ko-KR" altLang="en-US" sz="1050" b="1" dirty="0">
                <a:latin typeface="Arial" panose="020B0604020202020204" pitchFamily="34" charset="0"/>
                <a:ea typeface="KoPubWorld돋움체 Medium" panose="00000600000000000000" pitchFamily="2" charset="-127"/>
              </a:rPr>
              <a:t>효율성 확보 및 규모의 경제 달성</a:t>
            </a:r>
            <a:endParaRPr lang="en-US" altLang="ko-KR" sz="1050" b="1" dirty="0">
              <a:latin typeface="Arial" panose="020B0604020202020204" pitchFamily="34" charset="0"/>
              <a:ea typeface="KoPubWorld돋움체 Medium" panose="00000600000000000000" pitchFamily="2" charset="-127"/>
            </a:endParaRPr>
          </a:p>
        </p:txBody>
      </p:sp>
      <p:cxnSp>
        <p:nvCxnSpPr>
          <p:cNvPr id="5" name="직선 연결선 4">
            <a:extLst>
              <a:ext uri="{FF2B5EF4-FFF2-40B4-BE49-F238E27FC236}">
                <a16:creationId xmlns:a16="http://schemas.microsoft.com/office/drawing/2014/main" id="{85CA43C7-B374-4581-8748-5382828661C7}"/>
              </a:ext>
            </a:extLst>
          </p:cNvPr>
          <p:cNvCxnSpPr/>
          <p:nvPr/>
        </p:nvCxnSpPr>
        <p:spPr>
          <a:xfrm>
            <a:off x="452437" y="3478506"/>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F5CDDA20-AFD5-4B65-BDD1-1C4D705EC249}"/>
              </a:ext>
            </a:extLst>
          </p:cNvPr>
          <p:cNvCxnSpPr/>
          <p:nvPr/>
        </p:nvCxnSpPr>
        <p:spPr>
          <a:xfrm>
            <a:off x="452437" y="4911074"/>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 name="그림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302131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201DC65-5EC8-46D0-956F-773E4C865E60}"/>
              </a:ext>
            </a:extLst>
          </p:cNvPr>
          <p:cNvSpPr>
            <a:spLocks noGrp="1"/>
          </p:cNvSpPr>
          <p:nvPr>
            <p:ph type="body" sz="quarter" idx="13"/>
          </p:nvPr>
        </p:nvSpPr>
        <p:spPr/>
        <p:txBody>
          <a:bodyPr/>
          <a:lstStyle/>
          <a:p>
            <a:pPr latinLnBrk="0"/>
            <a:r>
              <a:rPr lang="en-US" altLang="ko-KR" dirty="0"/>
              <a:t>Investment Highlight</a:t>
            </a:r>
            <a:endParaRPr lang="ko-KR" altLang="en-US" dirty="0"/>
          </a:p>
        </p:txBody>
      </p:sp>
      <p:sp>
        <p:nvSpPr>
          <p:cNvPr id="3" name="세로 텍스트 개체 틀 2">
            <a:extLst>
              <a:ext uri="{FF2B5EF4-FFF2-40B4-BE49-F238E27FC236}">
                <a16:creationId xmlns:a16="http://schemas.microsoft.com/office/drawing/2014/main" id="{564DDB94-0740-49AC-9D4E-CFD58B09BCFC}"/>
              </a:ext>
            </a:extLst>
          </p:cNvPr>
          <p:cNvSpPr>
            <a:spLocks noGrp="1"/>
          </p:cNvSpPr>
          <p:nvPr>
            <p:ph type="body" orient="vert" sz="quarter" idx="14"/>
          </p:nvPr>
        </p:nvSpPr>
        <p:spPr/>
        <p:txBody>
          <a:bodyPr/>
          <a:lstStyle/>
          <a:p>
            <a:r>
              <a:rPr lang="ko-KR" altLang="en-US" dirty="0"/>
              <a:t>회사는 </a:t>
            </a:r>
            <a:r>
              <a:rPr lang="en-US" altLang="ko-KR" dirty="0"/>
              <a:t>2021</a:t>
            </a:r>
            <a:r>
              <a:rPr lang="ko-KR" altLang="en-US" dirty="0"/>
              <a:t>년 반도체 슈퍼사이클 수혜와 함께 </a:t>
            </a:r>
            <a:r>
              <a:rPr lang="en-US" altLang="ko-KR" dirty="0"/>
              <a:t>SK</a:t>
            </a:r>
            <a:r>
              <a:rPr lang="ko-KR" altLang="en-US" dirty="0"/>
              <a:t>하이닉스 장기공급 관계</a:t>
            </a:r>
            <a:r>
              <a:rPr lang="en-US" altLang="ko-KR" dirty="0"/>
              <a:t>,</a:t>
            </a:r>
            <a:r>
              <a:rPr lang="ko-KR" altLang="en-US" dirty="0"/>
              <a:t> 안정적인 수익구조</a:t>
            </a:r>
            <a:r>
              <a:rPr lang="en-US" altLang="ko-KR" dirty="0"/>
              <a:t>,</a:t>
            </a:r>
            <a:r>
              <a:rPr lang="ko-KR" altLang="en-US" dirty="0"/>
              <a:t> 우수한 경영진</a:t>
            </a:r>
            <a:r>
              <a:rPr lang="en-US" altLang="ko-KR" dirty="0"/>
              <a:t>,</a:t>
            </a:r>
            <a:r>
              <a:rPr lang="ko-KR" altLang="en-US" dirty="0"/>
              <a:t> 건전한 재무구조를 모두 확보하고 있으며</a:t>
            </a:r>
            <a:r>
              <a:rPr lang="en-US" altLang="ko-KR" dirty="0"/>
              <a:t>,</a:t>
            </a:r>
            <a:r>
              <a:rPr lang="ko-KR" altLang="en-US" dirty="0"/>
              <a:t> 안정적인 투자구조를 겸비한 매력적인 투자 기회입니다</a:t>
            </a:r>
            <a:r>
              <a:rPr lang="en-US" altLang="ko-KR" dirty="0"/>
              <a:t>.</a:t>
            </a:r>
            <a:endParaRPr lang="ko-KR" altLang="en-US" dirty="0"/>
          </a:p>
          <a:p>
            <a:endParaRPr lang="ko-KR" altLang="en-US" dirty="0"/>
          </a:p>
        </p:txBody>
      </p:sp>
      <p:sp>
        <p:nvSpPr>
          <p:cNvPr id="21" name="직사각형 20">
            <a:extLst>
              <a:ext uri="{FF2B5EF4-FFF2-40B4-BE49-F238E27FC236}">
                <a16:creationId xmlns:a16="http://schemas.microsoft.com/office/drawing/2014/main" id="{FCF623A3-741A-4E5D-8530-6DE4CDED1A81}"/>
              </a:ext>
            </a:extLst>
          </p:cNvPr>
          <p:cNvSpPr/>
          <p:nvPr/>
        </p:nvSpPr>
        <p:spPr>
          <a:xfrm>
            <a:off x="452437" y="2153500"/>
            <a:ext cx="1345391" cy="1275500"/>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20000"/>
              </a:lnSpc>
              <a:spcBef>
                <a:spcPts val="0"/>
              </a:spcBef>
              <a:spcAft>
                <a:spcPts val="0"/>
              </a:spcAft>
              <a:buClr>
                <a:srgbClr val="646464"/>
              </a:buClr>
              <a:buSzPct val="100000"/>
              <a:buFontTx/>
              <a:buNone/>
              <a:tabLst/>
              <a:defRPr/>
            </a:pPr>
            <a:r>
              <a:rPr lang="ko-KR" altLang="en-US" sz="1600" b="1" kern="0" dirty="0">
                <a:solidFill>
                  <a:srgbClr val="FFFFFF"/>
                </a:solidFill>
                <a:latin typeface="Arial" panose="020B0604020202020204" pitchFamily="34" charset="0"/>
                <a:ea typeface="KoPubWorld돋움체 Medium" panose="00000600000000000000" pitchFamily="2" charset="-127"/>
              </a:rPr>
              <a:t>우수한</a:t>
            </a:r>
            <a:r>
              <a:rPr kumimoji="0" lang="ko-KR" altLang="en-US" sz="16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rPr>
              <a:t> 경영진 책임 경영</a:t>
            </a:r>
            <a:endParaRPr kumimoji="0" lang="en-US" altLang="ko-KR" sz="16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endParaRPr>
          </a:p>
        </p:txBody>
      </p:sp>
      <p:sp>
        <p:nvSpPr>
          <p:cNvPr id="22" name="직사각형 21">
            <a:extLst>
              <a:ext uri="{FF2B5EF4-FFF2-40B4-BE49-F238E27FC236}">
                <a16:creationId xmlns:a16="http://schemas.microsoft.com/office/drawing/2014/main" id="{03A05321-AB0B-4B86-A255-C843E9B1CFAD}"/>
              </a:ext>
            </a:extLst>
          </p:cNvPr>
          <p:cNvSpPr/>
          <p:nvPr/>
        </p:nvSpPr>
        <p:spPr>
          <a:xfrm>
            <a:off x="452437" y="3600582"/>
            <a:ext cx="1345391" cy="1275500"/>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lvl="0" algn="ctr" defTabSz="914400">
              <a:lnSpc>
                <a:spcPct val="130000"/>
              </a:lnSpc>
              <a:buClr>
                <a:srgbClr val="646464"/>
              </a:buClr>
              <a:buSzPct val="100000"/>
              <a:defRPr/>
            </a:pPr>
            <a:r>
              <a:rPr lang="ko-KR" altLang="en-US" sz="1600" b="1" kern="0" dirty="0">
                <a:solidFill>
                  <a:srgbClr val="FFFFFF"/>
                </a:solidFill>
                <a:latin typeface="Arial" panose="020B0604020202020204" pitchFamily="34" charset="0"/>
                <a:ea typeface="KoPubWorld돋움체 Medium" panose="00000600000000000000" pitchFamily="2" charset="-127"/>
              </a:rPr>
              <a:t>코스닥 </a:t>
            </a:r>
            <a:r>
              <a:rPr lang="ko-KR" altLang="en-US" sz="1600" b="1" kern="0" dirty="0" err="1">
                <a:solidFill>
                  <a:srgbClr val="FFFFFF"/>
                </a:solidFill>
                <a:latin typeface="Arial" panose="020B0604020202020204" pitchFamily="34" charset="0"/>
                <a:ea typeface="KoPubWorld돋움체 Medium" panose="00000600000000000000" pitchFamily="2" charset="-127"/>
              </a:rPr>
              <a:t>상장사</a:t>
            </a:r>
            <a:r>
              <a:rPr lang="ko-KR" altLang="en-US" sz="1600" b="1" kern="0" dirty="0">
                <a:solidFill>
                  <a:srgbClr val="FFFFFF"/>
                </a:solidFill>
                <a:latin typeface="Arial" panose="020B0604020202020204" pitchFamily="34" charset="0"/>
                <a:ea typeface="KoPubWorld돋움체 Medium" panose="00000600000000000000" pitchFamily="2" charset="-127"/>
              </a:rPr>
              <a:t> </a:t>
            </a:r>
            <a:endParaRPr lang="en-US" altLang="ko-KR" sz="1600" b="1" kern="0" dirty="0">
              <a:solidFill>
                <a:srgbClr val="FFFFFF"/>
              </a:solidFill>
              <a:latin typeface="Arial" panose="020B0604020202020204" pitchFamily="34" charset="0"/>
              <a:ea typeface="KoPubWorld돋움체 Medium" panose="00000600000000000000" pitchFamily="2" charset="-127"/>
            </a:endParaRPr>
          </a:p>
          <a:p>
            <a:pPr lvl="0" algn="ctr" defTabSz="914400">
              <a:lnSpc>
                <a:spcPct val="130000"/>
              </a:lnSpc>
              <a:buClr>
                <a:srgbClr val="646464"/>
              </a:buClr>
              <a:buSzPct val="100000"/>
              <a:defRPr/>
            </a:pPr>
            <a:r>
              <a:rPr lang="ko-KR" altLang="en-US" sz="1600" b="1" kern="0" dirty="0">
                <a:solidFill>
                  <a:srgbClr val="FFFFFF"/>
                </a:solidFill>
                <a:latin typeface="Arial" panose="020B0604020202020204" pitchFamily="34" charset="0"/>
                <a:ea typeface="KoPubWorld돋움체 Medium" panose="00000600000000000000" pitchFamily="2" charset="-127"/>
              </a:rPr>
              <a:t>자본시장 </a:t>
            </a:r>
            <a:r>
              <a:rPr lang="ko-KR" altLang="en-US" sz="1600" b="1" kern="0" dirty="0" err="1">
                <a:solidFill>
                  <a:srgbClr val="FFFFFF"/>
                </a:solidFill>
                <a:latin typeface="Arial" panose="020B0604020202020204" pitchFamily="34" charset="0"/>
                <a:ea typeface="KoPubWorld돋움체 Medium" panose="00000600000000000000" pitchFamily="2" charset="-127"/>
              </a:rPr>
              <a:t>접근성</a:t>
            </a:r>
            <a:endParaRPr lang="ko-KR" altLang="en-US" sz="1600" b="1" kern="0" dirty="0">
              <a:solidFill>
                <a:srgbClr val="FFFFFF"/>
              </a:solidFill>
              <a:latin typeface="Arial" panose="020B0604020202020204" pitchFamily="34" charset="0"/>
              <a:ea typeface="KoPubWorld돋움체 Medium" panose="00000600000000000000" pitchFamily="2" charset="-127"/>
            </a:endParaRPr>
          </a:p>
        </p:txBody>
      </p:sp>
      <p:sp>
        <p:nvSpPr>
          <p:cNvPr id="24" name="직사각형 23">
            <a:extLst>
              <a:ext uri="{FF2B5EF4-FFF2-40B4-BE49-F238E27FC236}">
                <a16:creationId xmlns:a16="http://schemas.microsoft.com/office/drawing/2014/main" id="{33AA6F0F-A33B-4BFD-8E41-5E475B476F03}"/>
              </a:ext>
            </a:extLst>
          </p:cNvPr>
          <p:cNvSpPr/>
          <p:nvPr/>
        </p:nvSpPr>
        <p:spPr>
          <a:xfrm>
            <a:off x="452437" y="2153500"/>
            <a:ext cx="1345390" cy="22617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Management</a:t>
            </a:r>
            <a:endPar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endParaRPr>
          </a:p>
        </p:txBody>
      </p:sp>
      <p:sp>
        <p:nvSpPr>
          <p:cNvPr id="25" name="직사각형 24">
            <a:extLst>
              <a:ext uri="{FF2B5EF4-FFF2-40B4-BE49-F238E27FC236}">
                <a16:creationId xmlns:a16="http://schemas.microsoft.com/office/drawing/2014/main" id="{1DA45747-69BF-45D1-A71B-F54F51291691}"/>
              </a:ext>
            </a:extLst>
          </p:cNvPr>
          <p:cNvSpPr/>
          <p:nvPr/>
        </p:nvSpPr>
        <p:spPr>
          <a:xfrm>
            <a:off x="452437" y="3600582"/>
            <a:ext cx="1345390" cy="22617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Fundamentals</a:t>
            </a:r>
            <a:endPar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endParaRPr>
          </a:p>
        </p:txBody>
      </p:sp>
      <p:sp>
        <p:nvSpPr>
          <p:cNvPr id="27" name="직사각형 26">
            <a:extLst>
              <a:ext uri="{FF2B5EF4-FFF2-40B4-BE49-F238E27FC236}">
                <a16:creationId xmlns:a16="http://schemas.microsoft.com/office/drawing/2014/main" id="{92C28368-7ED7-4D5C-8646-341C9C7858EE}"/>
              </a:ext>
            </a:extLst>
          </p:cNvPr>
          <p:cNvSpPr/>
          <p:nvPr/>
        </p:nvSpPr>
        <p:spPr>
          <a:xfrm>
            <a:off x="1891016" y="2153500"/>
            <a:ext cx="7446714" cy="1275500"/>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유능한 경영진의 지분참여로 책임 경영 지속</a:t>
            </a:r>
            <a:endParaRPr lang="en-US" altLang="ko-KR" sz="1050" b="1"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en-US" altLang="ko-KR" sz="1050" dirty="0">
                <a:latin typeface="Arial" panose="020B0604020202020204" pitchFamily="34" charset="0"/>
                <a:ea typeface="KoPubWorld돋움체 Medium" panose="00000600000000000000" pitchFamily="2" charset="-127"/>
              </a:rPr>
              <a:t>2017</a:t>
            </a:r>
            <a:r>
              <a:rPr lang="ko-KR" altLang="en-US" sz="1050" dirty="0">
                <a:latin typeface="Arial" panose="020B0604020202020204" pitchFamily="34" charset="0"/>
                <a:ea typeface="KoPubWorld돋움체 Medium" panose="00000600000000000000" pitchFamily="2" charset="-127"/>
              </a:rPr>
              <a:t>년 </a:t>
            </a:r>
            <a:r>
              <a:rPr lang="en-US" altLang="ko-KR" sz="1050" dirty="0">
                <a:latin typeface="Arial" panose="020B0604020202020204" pitchFamily="34" charset="0"/>
                <a:ea typeface="KoPubWorld돋움체 Medium" panose="00000600000000000000" pitchFamily="2" charset="-127"/>
              </a:rPr>
              <a:t>SK</a:t>
            </a:r>
            <a:r>
              <a:rPr lang="ko-KR" altLang="en-US" sz="1050" dirty="0">
                <a:latin typeface="Arial" panose="020B0604020202020204" pitchFamily="34" charset="0"/>
                <a:ea typeface="KoPubWorld돋움체 Medium" panose="00000600000000000000" pitchFamily="2" charset="-127"/>
              </a:rPr>
              <a:t>하이닉스 장기공급 개시 이후 회사를 적자에서 흑자로 </a:t>
            </a:r>
            <a:r>
              <a:rPr lang="en-US" altLang="ko-KR" sz="1050" dirty="0">
                <a:latin typeface="Arial" panose="020B0604020202020204" pitchFamily="34" charset="0"/>
                <a:ea typeface="KoPubWorld돋움체 Medium" panose="00000600000000000000" pitchFamily="2" charset="-127"/>
              </a:rPr>
              <a:t>turnaround</a:t>
            </a:r>
            <a:r>
              <a:rPr lang="ko-KR" altLang="en-US" sz="1050" dirty="0">
                <a:latin typeface="Arial" panose="020B0604020202020204" pitchFamily="34" charset="0"/>
                <a:ea typeface="KoPubWorld돋움체 Medium" panose="00000600000000000000" pitchFamily="2" charset="-127"/>
              </a:rPr>
              <a:t> 성공시키며 </a:t>
            </a:r>
            <a:r>
              <a:rPr lang="ko-KR" altLang="en-US" sz="1050" dirty="0" err="1">
                <a:latin typeface="Arial" panose="020B0604020202020204" pitchFamily="34" charset="0"/>
                <a:ea typeface="KoPubWorld돋움체 Medium" panose="00000600000000000000" pitchFamily="2" charset="-127"/>
              </a:rPr>
              <a:t>리더쉽을</a:t>
            </a:r>
            <a:r>
              <a:rPr lang="ko-KR" altLang="en-US" sz="1050" dirty="0">
                <a:latin typeface="Arial" panose="020B0604020202020204" pitchFamily="34" charset="0"/>
                <a:ea typeface="KoPubWorld돋움체 Medium" panose="00000600000000000000" pitchFamily="2" charset="-127"/>
              </a:rPr>
              <a:t> 발휘해 온 이한규 대표가 </a:t>
            </a:r>
            <a:r>
              <a:rPr lang="ko-KR" altLang="en-US" sz="1050" dirty="0" err="1">
                <a:latin typeface="Arial" panose="020B0604020202020204" pitchFamily="34" charset="0"/>
                <a:ea typeface="KoPubWorld돋움체 Medium" panose="00000600000000000000" pitchFamily="2" charset="-127"/>
              </a:rPr>
              <a:t>기보유</a:t>
            </a:r>
            <a:r>
              <a:rPr lang="ko-KR" altLang="en-US" sz="1050" dirty="0">
                <a:latin typeface="Arial" panose="020B0604020202020204" pitchFamily="34" charset="0"/>
                <a:ea typeface="KoPubWorld돋움체 Medium" panose="00000600000000000000" pitchFamily="2" charset="-127"/>
              </a:rPr>
              <a:t> 지분 </a:t>
            </a:r>
            <a:r>
              <a:rPr lang="en-US" altLang="ko-KR" sz="1050" dirty="0">
                <a:latin typeface="Arial" panose="020B0604020202020204" pitchFamily="34" charset="0"/>
                <a:ea typeface="KoPubWorld돋움체 Medium" panose="00000600000000000000" pitchFamily="2" charset="-127"/>
              </a:rPr>
              <a:t>769,230</a:t>
            </a:r>
            <a:r>
              <a:rPr lang="ko-KR" altLang="en-US" sz="1050" dirty="0">
                <a:latin typeface="Arial" panose="020B0604020202020204" pitchFamily="34" charset="0"/>
                <a:ea typeface="KoPubWorld돋움체 Medium" panose="00000600000000000000" pitchFamily="2" charset="-127"/>
              </a:rPr>
              <a:t>주를 </a:t>
            </a:r>
            <a:r>
              <a:rPr lang="en-US" altLang="ko-KR" sz="1050" dirty="0">
                <a:latin typeface="Arial" panose="020B0604020202020204" pitchFamily="34" charset="0"/>
                <a:ea typeface="KoPubWorld돋움체 Medium" panose="00000600000000000000" pitchFamily="2" charset="-127"/>
              </a:rPr>
              <a:t>PEF</a:t>
            </a:r>
            <a:r>
              <a:rPr lang="ko-KR" altLang="en-US" sz="1050" dirty="0">
                <a:latin typeface="Arial" panose="020B0604020202020204" pitchFamily="34" charset="0"/>
                <a:ea typeface="KoPubWorld돋움체 Medium" panose="00000600000000000000" pitchFamily="2" charset="-127"/>
              </a:rPr>
              <a:t>에 담보로 제공하고</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또한 우호세력을 </a:t>
            </a:r>
            <a:r>
              <a:rPr lang="en-US" altLang="ko-KR" sz="1050" dirty="0">
                <a:latin typeface="Arial" panose="020B0604020202020204" pitchFamily="34" charset="0"/>
                <a:ea typeface="KoPubWorld돋움체 Medium" panose="00000600000000000000" pitchFamily="2" charset="-127"/>
              </a:rPr>
              <a:t>PEF</a:t>
            </a:r>
            <a:r>
              <a:rPr lang="ko-KR" altLang="en-US" sz="1050" dirty="0">
                <a:latin typeface="Arial" panose="020B0604020202020204" pitchFamily="34" charset="0"/>
                <a:ea typeface="KoPubWorld돋움체 Medium" panose="00000600000000000000" pitchFamily="2" charset="-127"/>
              </a:rPr>
              <a:t>에 </a:t>
            </a:r>
            <a:r>
              <a:rPr lang="ko-KR" altLang="en-US" sz="1050" dirty="0" err="1">
                <a:latin typeface="Arial" panose="020B0604020202020204" pitchFamily="34" charset="0"/>
                <a:ea typeface="KoPubWorld돋움체 Medium" panose="00000600000000000000" pitchFamily="2" charset="-127"/>
              </a:rPr>
              <a:t>후순위</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LP</a:t>
            </a:r>
            <a:r>
              <a:rPr lang="ko-KR" altLang="en-US" sz="1050" dirty="0">
                <a:latin typeface="Arial" panose="020B0604020202020204" pitchFamily="34" charset="0"/>
                <a:ea typeface="KoPubWorld돋움체 Medium" panose="00000600000000000000" pitchFamily="2" charset="-127"/>
              </a:rPr>
              <a:t>출자자로 현금 </a:t>
            </a:r>
            <a:r>
              <a:rPr lang="en-US" altLang="ko-KR" sz="1050" dirty="0">
                <a:latin typeface="Arial" panose="020B0604020202020204" pitchFamily="34" charset="0"/>
                <a:ea typeface="KoPubWorld돋움체 Medium" panose="00000600000000000000" pitchFamily="2" charset="-127"/>
              </a:rPr>
              <a:t>25</a:t>
            </a:r>
            <a:r>
              <a:rPr lang="ko-KR" altLang="en-US" sz="1050" dirty="0" err="1">
                <a:latin typeface="Arial" panose="020B0604020202020204" pitchFamily="34" charset="0"/>
                <a:ea typeface="KoPubWorld돋움체 Medium" panose="00000600000000000000" pitchFamily="2" charset="-127"/>
              </a:rPr>
              <a:t>억원을</a:t>
            </a:r>
            <a:r>
              <a:rPr lang="ko-KR" altLang="en-US" sz="1050" dirty="0">
                <a:latin typeface="Arial" panose="020B0604020202020204" pitchFamily="34" charset="0"/>
                <a:ea typeface="KoPubWorld돋움체 Medium" panose="00000600000000000000" pitchFamily="2" charset="-127"/>
              </a:rPr>
              <a:t> 참여시킴 </a:t>
            </a:r>
            <a:endParaRPr lang="en-US" altLang="ko-KR" sz="1050"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rPr>
              <a:t>오름</a:t>
            </a:r>
            <a:r>
              <a:rPr lang="en-US" altLang="ko-KR" sz="1050" dirty="0">
                <a:latin typeface="Arial" panose="020B0604020202020204" pitchFamily="34" charset="0"/>
                <a:ea typeface="KoPubWorld돋움체 Medium" panose="00000600000000000000" pitchFamily="2" charset="-127"/>
              </a:rPr>
              <a:t>PEF</a:t>
            </a:r>
            <a:r>
              <a:rPr lang="ko-KR" altLang="en-US" sz="1050" dirty="0">
                <a:latin typeface="Arial" panose="020B0604020202020204" pitchFamily="34" charset="0"/>
                <a:ea typeface="KoPubWorld돋움체 Medium" panose="00000600000000000000" pitchFamily="2" charset="-127"/>
              </a:rPr>
              <a:t>의 인수 후에도 경영 </a:t>
            </a:r>
            <a:r>
              <a:rPr lang="ko-KR" altLang="en-US" sz="1050" dirty="0" err="1">
                <a:latin typeface="Arial" panose="020B0604020202020204" pitchFamily="34" charset="0"/>
                <a:ea typeface="KoPubWorld돋움체 Medium" panose="00000600000000000000" pitchFamily="2" charset="-127"/>
              </a:rPr>
              <a:t>공백없이</a:t>
            </a:r>
            <a:r>
              <a:rPr lang="ko-KR" altLang="en-US" sz="1050" dirty="0">
                <a:latin typeface="Arial" panose="020B0604020202020204" pitchFamily="34" charset="0"/>
                <a:ea typeface="KoPubWorld돋움체 Medium" panose="00000600000000000000" pitchFamily="2" charset="-127"/>
              </a:rPr>
              <a:t> </a:t>
            </a:r>
            <a:r>
              <a:rPr lang="en-US" altLang="ko-KR" sz="1050" dirty="0">
                <a:latin typeface="Arial" panose="020B0604020202020204" pitchFamily="34" charset="0"/>
                <a:ea typeface="KoPubWorld돋움체 Medium" panose="00000600000000000000" pitchFamily="2" charset="-127"/>
              </a:rPr>
              <a:t>SK</a:t>
            </a:r>
            <a:r>
              <a:rPr lang="ko-KR" altLang="en-US" sz="1050" dirty="0">
                <a:latin typeface="Arial" panose="020B0604020202020204" pitchFamily="34" charset="0"/>
                <a:ea typeface="KoPubWorld돋움체 Medium" panose="00000600000000000000" pitchFamily="2" charset="-127"/>
              </a:rPr>
              <a:t>하이닉스와 장기공급 관계를 유지하며 안정적인 성장 예상</a:t>
            </a:r>
            <a:endParaRPr lang="en-US" altLang="ko-KR" sz="1050"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rPr>
              <a:t>現 대표이사 및 주요 경영진에 책임경영 및 성과보상 체계 확립</a:t>
            </a:r>
            <a:endParaRPr lang="en-US" altLang="ko-KR" sz="1050" dirty="0">
              <a:latin typeface="Arial" panose="020B0604020202020204" pitchFamily="34" charset="0"/>
              <a:ea typeface="KoPubWorld돋움체 Medium" panose="00000600000000000000" pitchFamily="2" charset="-127"/>
            </a:endParaRPr>
          </a:p>
        </p:txBody>
      </p:sp>
      <p:sp>
        <p:nvSpPr>
          <p:cNvPr id="28" name="직사각형 27">
            <a:extLst>
              <a:ext uri="{FF2B5EF4-FFF2-40B4-BE49-F238E27FC236}">
                <a16:creationId xmlns:a16="http://schemas.microsoft.com/office/drawing/2014/main" id="{F734B08B-3688-44AB-9EBC-2D16368C1E13}"/>
              </a:ext>
            </a:extLst>
          </p:cNvPr>
          <p:cNvSpPr/>
          <p:nvPr/>
        </p:nvSpPr>
        <p:spPr>
          <a:xfrm>
            <a:off x="1891016" y="3600582"/>
            <a:ext cx="7446714" cy="1275500"/>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반도체 산업 전반에 대한 </a:t>
            </a:r>
            <a:r>
              <a:rPr lang="en-US" altLang="ko-KR" sz="1050" b="1" dirty="0">
                <a:latin typeface="Arial" panose="020B0604020202020204" pitchFamily="34" charset="0"/>
                <a:ea typeface="KoPubWorld돋움체 Medium" panose="00000600000000000000" pitchFamily="2" charset="-127"/>
              </a:rPr>
              <a:t>Valuation </a:t>
            </a:r>
            <a:r>
              <a:rPr lang="ko-KR" altLang="en-US" sz="1050" b="1" dirty="0">
                <a:latin typeface="Arial" panose="020B0604020202020204" pitchFamily="34" charset="0"/>
                <a:ea typeface="KoPubWorld돋움체 Medium" panose="00000600000000000000" pitchFamily="2" charset="-127"/>
              </a:rPr>
              <a:t>수준 상향 조정</a:t>
            </a:r>
            <a:endParaRPr lang="en-US" altLang="ko-KR" sz="1050" b="1"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rPr>
              <a:t>반도체 산업의 성장성이 확대됨에 따라</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관련 업종 내 주요 기업들의 주가순이익 비율</a:t>
            </a:r>
            <a:r>
              <a:rPr lang="en-US" altLang="ko-KR" sz="1050" dirty="0">
                <a:latin typeface="Arial" panose="020B0604020202020204" pitchFamily="34" charset="0"/>
                <a:ea typeface="KoPubWorld돋움체 Medium" panose="00000600000000000000" pitchFamily="2" charset="-127"/>
              </a:rPr>
              <a:t>(PER), </a:t>
            </a:r>
            <a:r>
              <a:rPr lang="ko-KR" altLang="en-US" sz="1050" dirty="0" err="1">
                <a:latin typeface="Arial" panose="020B0604020202020204" pitchFamily="34" charset="0"/>
                <a:ea typeface="KoPubWorld돋움체 Medium" panose="00000600000000000000" pitchFamily="2" charset="-127"/>
              </a:rPr>
              <a:t>주가순자산</a:t>
            </a:r>
            <a:r>
              <a:rPr lang="ko-KR" altLang="en-US" sz="1050" dirty="0">
                <a:latin typeface="Arial" panose="020B0604020202020204" pitchFamily="34" charset="0"/>
                <a:ea typeface="KoPubWorld돋움체 Medium" panose="00000600000000000000" pitchFamily="2" charset="-127"/>
              </a:rPr>
              <a:t> 비율</a:t>
            </a:r>
            <a:r>
              <a:rPr lang="en-US" altLang="ko-KR" sz="1050" dirty="0">
                <a:latin typeface="Arial" panose="020B0604020202020204" pitchFamily="34" charset="0"/>
                <a:ea typeface="KoPubWorld돋움체 Medium" panose="00000600000000000000" pitchFamily="2" charset="-127"/>
              </a:rPr>
              <a:t>(PBR) </a:t>
            </a:r>
            <a:r>
              <a:rPr lang="ko-KR" altLang="en-US" sz="1050" dirty="0">
                <a:latin typeface="Arial" panose="020B0604020202020204" pitchFamily="34" charset="0"/>
                <a:ea typeface="KoPubWorld돋움체 Medium" panose="00000600000000000000" pitchFamily="2" charset="-127"/>
              </a:rPr>
              <a:t>등 밸류에이션 지표가 지속적으로 상향 조정</a:t>
            </a:r>
            <a:endParaRPr lang="en-US" altLang="ko-KR" sz="1050"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cs typeface="KoPubWorld돋움체 Medium" panose="00000600000000000000" pitchFamily="2" charset="-127"/>
              </a:rPr>
              <a:t>업종 내에서는 수익성</a:t>
            </a:r>
            <a:r>
              <a:rPr lang="en-US" altLang="ko-KR" sz="1050" dirty="0">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cs typeface="KoPubWorld돋움체 Medium" panose="00000600000000000000" pitchFamily="2" charset="-127"/>
              </a:rPr>
              <a:t> 경쟁력 등을 바탕으로 기업들간 밸류에이션 차별화 가속 예상</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전환사채 발행 등을 통한 신규사업 및 추가 투자 진행 가능</a:t>
            </a:r>
            <a:endParaRPr lang="en-US" altLang="ko-KR" sz="1050" b="1"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a:latin typeface="Arial" panose="020B0604020202020204" pitchFamily="34" charset="0"/>
                <a:ea typeface="KoPubWorld돋움체 Medium" panose="00000600000000000000" pitchFamily="2" charset="-127"/>
              </a:rPr>
              <a:t>유상증자</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전환사채 발행 등을 통하여 자본조달이 용이하며</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동 자본을 활용하여 신규사업 또는 </a:t>
            </a:r>
            <a:r>
              <a:rPr lang="ko-KR" altLang="en-US" sz="1050" dirty="0" err="1">
                <a:latin typeface="Arial" panose="020B0604020202020204" pitchFamily="34" charset="0"/>
                <a:ea typeface="KoPubWorld돋움체 Medium" panose="00000600000000000000" pitchFamily="2" charset="-127"/>
              </a:rPr>
              <a:t>볼트온</a:t>
            </a:r>
            <a:r>
              <a:rPr lang="ko-KR" altLang="en-US" sz="1050" dirty="0">
                <a:latin typeface="Arial" panose="020B0604020202020204" pitchFamily="34" charset="0"/>
                <a:ea typeface="KoPubWorld돋움체 Medium" panose="00000600000000000000" pitchFamily="2" charset="-127"/>
              </a:rPr>
              <a:t> 등 추가 인수 투자 진행 가능</a:t>
            </a:r>
            <a:endParaRPr lang="en-US" altLang="ko-KR" sz="1050" b="1" dirty="0">
              <a:latin typeface="Arial" panose="020B0604020202020204" pitchFamily="34" charset="0"/>
              <a:ea typeface="KoPubWorld돋움체 Medium" panose="00000600000000000000" pitchFamily="2" charset="-127"/>
            </a:endParaRPr>
          </a:p>
        </p:txBody>
      </p:sp>
      <p:cxnSp>
        <p:nvCxnSpPr>
          <p:cNvPr id="5" name="직선 연결선 4">
            <a:extLst>
              <a:ext uri="{FF2B5EF4-FFF2-40B4-BE49-F238E27FC236}">
                <a16:creationId xmlns:a16="http://schemas.microsoft.com/office/drawing/2014/main" id="{85CA43C7-B374-4581-8748-5382828661C7}"/>
              </a:ext>
            </a:extLst>
          </p:cNvPr>
          <p:cNvCxnSpPr/>
          <p:nvPr/>
        </p:nvCxnSpPr>
        <p:spPr>
          <a:xfrm>
            <a:off x="452437" y="3493020"/>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3A05321-AB0B-4B86-A255-C843E9B1CFAD}"/>
              </a:ext>
            </a:extLst>
          </p:cNvPr>
          <p:cNvSpPr/>
          <p:nvPr/>
        </p:nvSpPr>
        <p:spPr>
          <a:xfrm>
            <a:off x="446341" y="5134158"/>
            <a:ext cx="1345391" cy="1275500"/>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lvl="0" algn="ctr" defTabSz="914400">
              <a:lnSpc>
                <a:spcPct val="130000"/>
              </a:lnSpc>
              <a:buClr>
                <a:srgbClr val="646464"/>
              </a:buClr>
              <a:buSzPct val="100000"/>
              <a:defRPr/>
            </a:pPr>
            <a:r>
              <a:rPr lang="ko-KR" altLang="en-US" sz="1600" b="1" kern="0" dirty="0">
                <a:solidFill>
                  <a:srgbClr val="FFFFFF"/>
                </a:solidFill>
                <a:latin typeface="Arial" panose="020B0604020202020204" pitchFamily="34" charset="0"/>
                <a:ea typeface="KoPubWorld돋움체 Medium" panose="00000600000000000000" pitchFamily="2" charset="-127"/>
              </a:rPr>
              <a:t>다양한 </a:t>
            </a:r>
            <a:endParaRPr lang="en-US" altLang="ko-KR" sz="1600" b="1" kern="0" dirty="0">
              <a:solidFill>
                <a:srgbClr val="FFFFFF"/>
              </a:solidFill>
              <a:latin typeface="Arial" panose="020B0604020202020204" pitchFamily="34" charset="0"/>
              <a:ea typeface="KoPubWorld돋움체 Medium" panose="00000600000000000000" pitchFamily="2" charset="-127"/>
            </a:endParaRPr>
          </a:p>
          <a:p>
            <a:pPr lvl="0" algn="ctr" defTabSz="914400">
              <a:lnSpc>
                <a:spcPct val="130000"/>
              </a:lnSpc>
              <a:buClr>
                <a:srgbClr val="646464"/>
              </a:buClr>
              <a:buSzPct val="100000"/>
              <a:defRPr/>
            </a:pPr>
            <a:r>
              <a:rPr lang="ko-KR" altLang="en-US" sz="1600" b="1" kern="0" dirty="0">
                <a:solidFill>
                  <a:srgbClr val="FFFFFF"/>
                </a:solidFill>
                <a:latin typeface="Arial" panose="020B0604020202020204" pitchFamily="34" charset="0"/>
                <a:ea typeface="KoPubWorld돋움체 Medium" panose="00000600000000000000" pitchFamily="2" charset="-127"/>
              </a:rPr>
              <a:t>성장 기회</a:t>
            </a:r>
          </a:p>
        </p:txBody>
      </p:sp>
      <p:sp>
        <p:nvSpPr>
          <p:cNvPr id="13" name="직사각형 12">
            <a:extLst>
              <a:ext uri="{FF2B5EF4-FFF2-40B4-BE49-F238E27FC236}">
                <a16:creationId xmlns:a16="http://schemas.microsoft.com/office/drawing/2014/main" id="{1DA45747-69BF-45D1-A71B-F54F51291691}"/>
              </a:ext>
            </a:extLst>
          </p:cNvPr>
          <p:cNvSpPr/>
          <p:nvPr/>
        </p:nvSpPr>
        <p:spPr>
          <a:xfrm>
            <a:off x="446341" y="5134158"/>
            <a:ext cx="1345390" cy="22617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Upside Potential</a:t>
            </a:r>
            <a:endPar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endParaRPr>
          </a:p>
        </p:txBody>
      </p:sp>
      <p:sp>
        <p:nvSpPr>
          <p:cNvPr id="14" name="직사각형 13">
            <a:extLst>
              <a:ext uri="{FF2B5EF4-FFF2-40B4-BE49-F238E27FC236}">
                <a16:creationId xmlns:a16="http://schemas.microsoft.com/office/drawing/2014/main" id="{F734B08B-3688-44AB-9EBC-2D16368C1E13}"/>
              </a:ext>
            </a:extLst>
          </p:cNvPr>
          <p:cNvSpPr/>
          <p:nvPr/>
        </p:nvSpPr>
        <p:spPr>
          <a:xfrm>
            <a:off x="1884920" y="5134158"/>
            <a:ext cx="7446714" cy="1275500"/>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차량용 메모리 반도체 시장 개화 </a:t>
            </a:r>
            <a:endParaRPr lang="en-US" altLang="ko-KR" sz="1050" b="1"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en-US" altLang="ko-KR" sz="1050" dirty="0">
                <a:latin typeface="Arial" panose="020B0604020202020204" pitchFamily="34" charset="0"/>
                <a:ea typeface="KoPubWorld돋움체 Medium" panose="00000600000000000000" pitchFamily="2" charset="-127"/>
              </a:rPr>
              <a:t>(2021.04.05) SK</a:t>
            </a:r>
            <a:r>
              <a:rPr lang="ko-KR" altLang="en-US" sz="1050" dirty="0" err="1">
                <a:latin typeface="Arial" panose="020B0604020202020204" pitchFamily="34" charset="0"/>
                <a:ea typeface="KoPubWorld돋움체 Medium" panose="00000600000000000000" pitchFamily="2" charset="-127"/>
              </a:rPr>
              <a:t>하이닉스는</a:t>
            </a:r>
            <a:r>
              <a:rPr lang="ko-KR" altLang="en-US" sz="1050" dirty="0">
                <a:latin typeface="Arial" panose="020B0604020202020204" pitchFamily="34" charset="0"/>
                <a:ea typeface="KoPubWorld돋움체 Medium" panose="00000600000000000000" pitchFamily="2" charset="-127"/>
              </a:rPr>
              <a:t> 세계</a:t>
            </a:r>
            <a:r>
              <a:rPr lang="en-US" altLang="ko-KR" sz="1050" dirty="0">
                <a:latin typeface="Arial" panose="020B0604020202020204" pitchFamily="34" charset="0"/>
                <a:ea typeface="KoPubWorld돋움체 Medium" panose="00000600000000000000" pitchFamily="2" charset="-127"/>
              </a:rPr>
              <a:t>1</a:t>
            </a:r>
            <a:r>
              <a:rPr lang="ko-KR" altLang="en-US" sz="1050" dirty="0">
                <a:latin typeface="Arial" panose="020B0604020202020204" pitchFamily="34" charset="0"/>
                <a:ea typeface="KoPubWorld돋움체 Medium" panose="00000600000000000000" pitchFamily="2" charset="-127"/>
              </a:rPr>
              <a:t>위 자동차 전장업체 독일의 </a:t>
            </a:r>
            <a:r>
              <a:rPr lang="ko-KR" altLang="en-US" sz="1050" dirty="0" err="1">
                <a:latin typeface="Arial" panose="020B0604020202020204" pitchFamily="34" charset="0"/>
                <a:ea typeface="KoPubWorld돋움체 Medium" panose="00000600000000000000" pitchFamily="2" charset="-127"/>
              </a:rPr>
              <a:t>보쉬에</a:t>
            </a:r>
            <a:r>
              <a:rPr lang="ko-KR" altLang="en-US" sz="1050" dirty="0">
                <a:latin typeface="Arial" panose="020B0604020202020204" pitchFamily="34" charset="0"/>
                <a:ea typeface="KoPubWorld돋움체 Medium" panose="00000600000000000000" pitchFamily="2" charset="-127"/>
              </a:rPr>
              <a:t> 기능 안정성을 확보한 차량 메모리를 장기 공급하는 계약을 체결한다고 발표하는 등</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자율주행의 도래로 </a:t>
            </a:r>
            <a:r>
              <a:rPr lang="en-US" altLang="ko-KR" sz="1050" dirty="0">
                <a:latin typeface="Arial" panose="020B0604020202020204" pitchFamily="34" charset="0"/>
                <a:ea typeface="KoPubWorld돋움체 Medium" panose="00000600000000000000" pitchFamily="2" charset="-127"/>
              </a:rPr>
              <a:t>5G</a:t>
            </a:r>
            <a:r>
              <a:rPr lang="ko-KR" altLang="en-US" sz="1050" dirty="0">
                <a:latin typeface="Arial" panose="020B0604020202020204" pitchFamily="34" charset="0"/>
                <a:ea typeface="KoPubWorld돋움체 Medium" panose="00000600000000000000" pitchFamily="2" charset="-127"/>
              </a:rPr>
              <a:t>및 차량 메모리반도체의 수요는 급증할 것으로 예상되고</a:t>
            </a:r>
            <a:r>
              <a:rPr lang="en-US" altLang="ko-KR" sz="1050" dirty="0">
                <a:latin typeface="Arial" panose="020B0604020202020204" pitchFamily="34" charset="0"/>
                <a:ea typeface="KoPubWorld돋움체 Medium" panose="00000600000000000000" pitchFamily="2" charset="-127"/>
              </a:rPr>
              <a:t>, SK</a:t>
            </a:r>
            <a:r>
              <a:rPr lang="ko-KR" altLang="en-US" sz="1050" dirty="0" err="1">
                <a:latin typeface="Arial" panose="020B0604020202020204" pitchFamily="34" charset="0"/>
                <a:ea typeface="KoPubWorld돋움체 Medium" panose="00000600000000000000" pitchFamily="2" charset="-127"/>
              </a:rPr>
              <a:t>하이닉스와</a:t>
            </a:r>
            <a:r>
              <a:rPr lang="ko-KR" altLang="en-US" sz="1050" dirty="0">
                <a:latin typeface="Arial" panose="020B0604020202020204" pitchFamily="34" charset="0"/>
                <a:ea typeface="KoPubWorld돋움체 Medium" panose="00000600000000000000" pitchFamily="2" charset="-127"/>
              </a:rPr>
              <a:t> 회사는 그 수혜를 직접적으로 누릴 수 있을 것으로 예상</a:t>
            </a:r>
            <a:endParaRPr lang="ko-KR" altLang="en-US" sz="1050" dirty="0">
              <a:latin typeface="Arial" panose="020B0604020202020204" pitchFamily="34" charset="0"/>
              <a:ea typeface="KoPubWorld돋움체 Medium" panose="00000600000000000000" pitchFamily="2" charset="-127"/>
              <a:cs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동종 업종 내 추가 </a:t>
            </a:r>
            <a:r>
              <a:rPr lang="en-US" altLang="ko-KR" sz="1050" b="1" dirty="0">
                <a:latin typeface="Arial" panose="020B0604020202020204" pitchFamily="34" charset="0"/>
                <a:ea typeface="KoPubWorld돋움체 Medium" panose="00000600000000000000" pitchFamily="2" charset="-127"/>
              </a:rPr>
              <a:t>M&amp;A </a:t>
            </a:r>
            <a:r>
              <a:rPr lang="ko-KR" altLang="en-US" sz="1050" b="1" dirty="0">
                <a:latin typeface="Arial" panose="020B0604020202020204" pitchFamily="34" charset="0"/>
                <a:ea typeface="KoPubWorld돋움체 Medium" panose="00000600000000000000" pitchFamily="2" charset="-127"/>
              </a:rPr>
              <a:t>기회 존재</a:t>
            </a:r>
            <a:endParaRPr lang="en-US" altLang="ko-KR" sz="1050" b="1" dirty="0">
              <a:latin typeface="Arial" panose="020B0604020202020204" pitchFamily="34" charset="0"/>
              <a:ea typeface="KoPubWorld돋움체 Medium" panose="00000600000000000000" pitchFamily="2" charset="-127"/>
            </a:endParaRPr>
          </a:p>
          <a:p>
            <a:pPr marL="449263" lvl="1" indent="-177800" defTabSz="914400">
              <a:lnSpc>
                <a:spcPct val="110000"/>
              </a:lnSpc>
              <a:spcAft>
                <a:spcPts val="300"/>
              </a:spcAft>
              <a:buClr>
                <a:srgbClr val="646464"/>
              </a:buClr>
              <a:buSzPct val="100000"/>
              <a:buFont typeface="Arial" panose="020B0604020202020204" pitchFamily="34" charset="0"/>
              <a:buChar char="-"/>
            </a:pPr>
            <a:r>
              <a:rPr lang="ko-KR" altLang="en-US" sz="1050" dirty="0" err="1">
                <a:latin typeface="Arial" panose="020B0604020202020204" pitchFamily="34" charset="0"/>
                <a:ea typeface="KoPubWorld돋움체 Medium" panose="00000600000000000000" pitchFamily="2" charset="-127"/>
              </a:rPr>
              <a:t>후공정업을</a:t>
            </a:r>
            <a:r>
              <a:rPr lang="ko-KR" altLang="en-US" sz="1050" dirty="0">
                <a:latin typeface="Arial" panose="020B0604020202020204" pitchFamily="34" charset="0"/>
                <a:ea typeface="KoPubWorld돋움체 Medium" panose="00000600000000000000" pitchFamily="2" charset="-127"/>
              </a:rPr>
              <a:t> 하는 비슷한 규모의 회사를 추가 인수할 경우 규모의 경제를 이루어 매출 및 </a:t>
            </a:r>
            <a:r>
              <a:rPr lang="ko-KR" altLang="en-US" sz="1050" dirty="0" err="1">
                <a:latin typeface="Arial" panose="020B0604020202020204" pitchFamily="34" charset="0"/>
                <a:ea typeface="KoPubWorld돋움체 Medium" panose="00000600000000000000" pitchFamily="2" charset="-127"/>
              </a:rPr>
              <a:t>이익율</a:t>
            </a:r>
            <a:r>
              <a:rPr lang="ko-KR" altLang="en-US" sz="1050" dirty="0">
                <a:latin typeface="Arial" panose="020B0604020202020204" pitchFamily="34" charset="0"/>
                <a:ea typeface="KoPubWorld돋움체 Medium" panose="00000600000000000000" pitchFamily="2" charset="-127"/>
              </a:rPr>
              <a:t> 증대를 이룰 수 있음</a:t>
            </a:r>
            <a:endParaRPr lang="en-US" altLang="ko-KR" sz="1050" dirty="0">
              <a:latin typeface="Arial" panose="020B0604020202020204" pitchFamily="34" charset="0"/>
              <a:ea typeface="KoPubWorld돋움체 Medium" panose="00000600000000000000" pitchFamily="2" charset="-127"/>
            </a:endParaRPr>
          </a:p>
        </p:txBody>
      </p:sp>
      <p:cxnSp>
        <p:nvCxnSpPr>
          <p:cNvPr id="15" name="직선 연결선 14">
            <a:extLst>
              <a:ext uri="{FF2B5EF4-FFF2-40B4-BE49-F238E27FC236}">
                <a16:creationId xmlns:a16="http://schemas.microsoft.com/office/drawing/2014/main" id="{85CA43C7-B374-4581-8748-5382828661C7}"/>
              </a:ext>
            </a:extLst>
          </p:cNvPr>
          <p:cNvCxnSpPr/>
          <p:nvPr/>
        </p:nvCxnSpPr>
        <p:spPr>
          <a:xfrm>
            <a:off x="446341" y="5026596"/>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6" name="그림 1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55752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201DC65-5EC8-46D0-956F-773E4C865E60}"/>
              </a:ext>
            </a:extLst>
          </p:cNvPr>
          <p:cNvSpPr>
            <a:spLocks noGrp="1"/>
          </p:cNvSpPr>
          <p:nvPr>
            <p:ph type="body" sz="quarter" idx="13"/>
          </p:nvPr>
        </p:nvSpPr>
        <p:spPr/>
        <p:txBody>
          <a:bodyPr/>
          <a:lstStyle/>
          <a:p>
            <a:pPr latinLnBrk="0"/>
            <a:r>
              <a:rPr lang="ko-KR" altLang="en-US" dirty="0"/>
              <a:t>산업 특성</a:t>
            </a:r>
            <a:r>
              <a:rPr lang="en-US" altLang="ko-KR" dirty="0"/>
              <a:t>:</a:t>
            </a:r>
            <a:r>
              <a:rPr lang="ko-KR" altLang="en-US" dirty="0"/>
              <a:t> 높은 진입장벽</a:t>
            </a:r>
          </a:p>
        </p:txBody>
      </p:sp>
      <p:sp>
        <p:nvSpPr>
          <p:cNvPr id="3" name="세로 텍스트 개체 틀 2">
            <a:extLst>
              <a:ext uri="{FF2B5EF4-FFF2-40B4-BE49-F238E27FC236}">
                <a16:creationId xmlns:a16="http://schemas.microsoft.com/office/drawing/2014/main" id="{564DDB94-0740-49AC-9D4E-CFD58B09BCFC}"/>
              </a:ext>
            </a:extLst>
          </p:cNvPr>
          <p:cNvSpPr>
            <a:spLocks noGrp="1"/>
          </p:cNvSpPr>
          <p:nvPr>
            <p:ph type="body" orient="vert" sz="quarter" idx="14"/>
          </p:nvPr>
        </p:nvSpPr>
        <p:spPr/>
        <p:txBody>
          <a:bodyPr/>
          <a:lstStyle/>
          <a:p>
            <a:r>
              <a:rPr lang="en-US" altLang="ko-KR" dirty="0"/>
              <a:t>OSAT</a:t>
            </a:r>
            <a:r>
              <a:rPr lang="ko-KR" altLang="en-US" dirty="0"/>
              <a:t> 산업은 타 기업의 시장 진입이 어려운 과점 산업으로</a:t>
            </a:r>
            <a:r>
              <a:rPr lang="en-US" altLang="ko-KR" dirty="0"/>
              <a:t>,</a:t>
            </a:r>
            <a:r>
              <a:rPr lang="ko-KR" altLang="en-US" dirty="0"/>
              <a:t> 발주업체와 공동연구</a:t>
            </a:r>
            <a:r>
              <a:rPr lang="en-US" altLang="ko-KR" dirty="0"/>
              <a:t>,</a:t>
            </a:r>
            <a:r>
              <a:rPr lang="ko-KR" altLang="en-US" dirty="0"/>
              <a:t> 최단 납기 유지 등 다년간 협력 관계가 있어야만 사업 경쟁력 유지가 가능합니다</a:t>
            </a:r>
            <a:r>
              <a:rPr lang="en-US" altLang="ko-KR" dirty="0"/>
              <a:t>. </a:t>
            </a:r>
            <a:r>
              <a:rPr lang="ko-KR" altLang="en-US" dirty="0"/>
              <a:t>약 </a:t>
            </a:r>
            <a:r>
              <a:rPr lang="en-US" altLang="ko-KR" dirty="0"/>
              <a:t>20</a:t>
            </a:r>
            <a:r>
              <a:rPr lang="ko-KR" altLang="en-US" dirty="0"/>
              <a:t>년간 신규 진입 없이 현재 </a:t>
            </a:r>
            <a:r>
              <a:rPr lang="en-US" altLang="ko-KR" dirty="0"/>
              <a:t>7</a:t>
            </a:r>
            <a:r>
              <a:rPr lang="ko-KR" altLang="en-US" dirty="0"/>
              <a:t>개사가 유지되고 있습니다</a:t>
            </a:r>
            <a:r>
              <a:rPr lang="en-US" altLang="ko-KR" dirty="0"/>
              <a:t>.</a:t>
            </a:r>
          </a:p>
          <a:p>
            <a:endParaRPr lang="ko-KR" altLang="en-US" dirty="0"/>
          </a:p>
        </p:txBody>
      </p:sp>
      <p:pic>
        <p:nvPicPr>
          <p:cNvPr id="16" name="그림 1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
        <p:nvSpPr>
          <p:cNvPr id="20" name="직사각형 19">
            <a:extLst>
              <a:ext uri="{FF2B5EF4-FFF2-40B4-BE49-F238E27FC236}">
                <a16:creationId xmlns:a16="http://schemas.microsoft.com/office/drawing/2014/main" id="{FCF623A3-741A-4E5D-8530-6DE4CDED1A81}"/>
              </a:ext>
            </a:extLst>
          </p:cNvPr>
          <p:cNvSpPr/>
          <p:nvPr/>
        </p:nvSpPr>
        <p:spPr>
          <a:xfrm>
            <a:off x="452437" y="1968089"/>
            <a:ext cx="1345391" cy="922981"/>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spcBef>
                <a:spcPts val="0"/>
              </a:spcBef>
              <a:spcAft>
                <a:spcPts val="0"/>
              </a:spcAft>
              <a:buClr>
                <a:srgbClr val="646464"/>
              </a:buClr>
              <a:buSzPct val="100000"/>
              <a:buFontTx/>
              <a:buNone/>
              <a:tabLst/>
              <a:defRPr/>
            </a:pPr>
            <a:r>
              <a:rPr lang="ko-KR" altLang="en-US" sz="1600" b="1" kern="0" dirty="0">
                <a:solidFill>
                  <a:srgbClr val="FFFFFF"/>
                </a:solidFill>
                <a:latin typeface="Arial" panose="020B0604020202020204" pitchFamily="34" charset="0"/>
                <a:ea typeface="KoPubWorld돋움체 Medium" panose="00000600000000000000" pitchFamily="2" charset="-127"/>
              </a:rPr>
              <a:t>대규모 설비 투자 자본</a:t>
            </a:r>
            <a:endParaRPr kumimoji="0" lang="en-US" altLang="ko-KR" sz="16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endParaRPr>
          </a:p>
        </p:txBody>
      </p:sp>
      <p:sp>
        <p:nvSpPr>
          <p:cNvPr id="23" name="직사각형 22">
            <a:extLst>
              <a:ext uri="{FF2B5EF4-FFF2-40B4-BE49-F238E27FC236}">
                <a16:creationId xmlns:a16="http://schemas.microsoft.com/office/drawing/2014/main" id="{03A05321-AB0B-4B86-A255-C843E9B1CFAD}"/>
              </a:ext>
            </a:extLst>
          </p:cNvPr>
          <p:cNvSpPr/>
          <p:nvPr/>
        </p:nvSpPr>
        <p:spPr>
          <a:xfrm>
            <a:off x="452437" y="3019563"/>
            <a:ext cx="1345391" cy="999821"/>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lang="ko-KR" altLang="en-US" sz="1600" b="1" kern="0" dirty="0">
                <a:solidFill>
                  <a:srgbClr val="FFFFFF"/>
                </a:solidFill>
                <a:latin typeface="Arial" panose="020B0604020202020204" pitchFamily="34" charset="0"/>
                <a:ea typeface="KoPubWorld돋움체 Medium" panose="00000600000000000000" pitchFamily="2" charset="-127"/>
              </a:rPr>
              <a:t>기술 집약</a:t>
            </a:r>
            <a:endParaRPr lang="en-US" altLang="ko-KR" sz="1600" b="1" kern="0" dirty="0">
              <a:solidFill>
                <a:srgbClr val="FFFFFF"/>
              </a:solidFill>
              <a:latin typeface="Arial" panose="020B0604020202020204" pitchFamily="34" charset="0"/>
              <a:ea typeface="KoPubWorld돋움체 Medium" panose="00000600000000000000" pitchFamily="2" charset="-127"/>
            </a:endParaRPr>
          </a:p>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lang="ko-KR" altLang="en-US" sz="1600" b="1" kern="0" dirty="0">
                <a:solidFill>
                  <a:srgbClr val="FFFFFF"/>
                </a:solidFill>
                <a:latin typeface="Arial" panose="020B0604020202020204" pitchFamily="34" charset="0"/>
                <a:ea typeface="KoPubWorld돋움체 Medium" panose="00000600000000000000" pitchFamily="2" charset="-127"/>
              </a:rPr>
              <a:t>산업</a:t>
            </a:r>
            <a:endParaRPr kumimoji="0" lang="en-US" altLang="ko-KR" sz="16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endParaRPr>
          </a:p>
        </p:txBody>
      </p:sp>
      <p:sp>
        <p:nvSpPr>
          <p:cNvPr id="26" name="직사각형 25">
            <a:extLst>
              <a:ext uri="{FF2B5EF4-FFF2-40B4-BE49-F238E27FC236}">
                <a16:creationId xmlns:a16="http://schemas.microsoft.com/office/drawing/2014/main" id="{FA0A8638-5044-4CF3-BF9E-C19B7DE88230}"/>
              </a:ext>
            </a:extLst>
          </p:cNvPr>
          <p:cNvSpPr/>
          <p:nvPr/>
        </p:nvSpPr>
        <p:spPr>
          <a:xfrm>
            <a:off x="452437" y="4386752"/>
            <a:ext cx="1345391" cy="623483"/>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lvl="0" algn="ctr" defTabSz="914400">
              <a:buClr>
                <a:srgbClr val="646464"/>
              </a:buClr>
              <a:buSzPct val="100000"/>
              <a:defRPr/>
            </a:pPr>
            <a:r>
              <a:rPr lang="ko-KR" altLang="en-US" sz="1600" b="1" kern="0" dirty="0">
                <a:solidFill>
                  <a:srgbClr val="FFFFFF"/>
                </a:solidFill>
                <a:latin typeface="Arial" panose="020B0604020202020204" pitchFamily="34" charset="0"/>
                <a:ea typeface="KoPubWorld돋움체 Medium" panose="00000600000000000000" pitchFamily="2" charset="-127"/>
              </a:rPr>
              <a:t>생산 공정</a:t>
            </a:r>
            <a:endParaRPr lang="en-US" altLang="ko-KR" sz="1600" b="1" kern="0" dirty="0">
              <a:solidFill>
                <a:srgbClr val="FFFFFF"/>
              </a:solidFill>
              <a:latin typeface="Arial" panose="020B0604020202020204" pitchFamily="34" charset="0"/>
              <a:ea typeface="KoPubWorld돋움체 Medium" panose="00000600000000000000" pitchFamily="2" charset="-127"/>
            </a:endParaRPr>
          </a:p>
          <a:p>
            <a:pPr lvl="0" algn="ctr" defTabSz="914400">
              <a:buClr>
                <a:srgbClr val="646464"/>
              </a:buClr>
              <a:buSzPct val="100000"/>
              <a:defRPr/>
            </a:pPr>
            <a:r>
              <a:rPr lang="ko-KR" altLang="en-US" sz="1600" b="1" kern="0" dirty="0">
                <a:solidFill>
                  <a:srgbClr val="FFFFFF"/>
                </a:solidFill>
                <a:latin typeface="Arial" panose="020B0604020202020204" pitchFamily="34" charset="0"/>
                <a:ea typeface="KoPubWorld돋움체 Medium" panose="00000600000000000000" pitchFamily="2" charset="-127"/>
              </a:rPr>
              <a:t>노하우</a:t>
            </a:r>
            <a:endParaRPr lang="en-US" altLang="ko-KR" sz="1600" b="1" kern="0" dirty="0">
              <a:solidFill>
                <a:srgbClr val="FFFFFF"/>
              </a:solidFill>
              <a:latin typeface="Arial" panose="020B0604020202020204" pitchFamily="34" charset="0"/>
              <a:ea typeface="KoPubWorld돋움체 Medium" panose="00000600000000000000" pitchFamily="2" charset="-127"/>
            </a:endParaRPr>
          </a:p>
        </p:txBody>
      </p:sp>
      <p:sp>
        <p:nvSpPr>
          <p:cNvPr id="29" name="직사각형 28">
            <a:extLst>
              <a:ext uri="{FF2B5EF4-FFF2-40B4-BE49-F238E27FC236}">
                <a16:creationId xmlns:a16="http://schemas.microsoft.com/office/drawing/2014/main" id="{33AA6F0F-A33B-4BFD-8E41-5E475B476F03}"/>
              </a:ext>
            </a:extLst>
          </p:cNvPr>
          <p:cNvSpPr/>
          <p:nvPr/>
        </p:nvSpPr>
        <p:spPr>
          <a:xfrm>
            <a:off x="452437" y="1968089"/>
            <a:ext cx="1345390" cy="22617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대규모 투자와 생산력</a:t>
            </a:r>
          </a:p>
        </p:txBody>
      </p:sp>
      <p:sp>
        <p:nvSpPr>
          <p:cNvPr id="30" name="직사각형 29">
            <a:extLst>
              <a:ext uri="{FF2B5EF4-FFF2-40B4-BE49-F238E27FC236}">
                <a16:creationId xmlns:a16="http://schemas.microsoft.com/office/drawing/2014/main" id="{1DA45747-69BF-45D1-A71B-F54F51291691}"/>
              </a:ext>
            </a:extLst>
          </p:cNvPr>
          <p:cNvSpPr/>
          <p:nvPr/>
        </p:nvSpPr>
        <p:spPr>
          <a:xfrm>
            <a:off x="452437" y="3023777"/>
            <a:ext cx="1345390" cy="22617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고부가가치 제품생산</a:t>
            </a:r>
          </a:p>
        </p:txBody>
      </p:sp>
      <p:sp>
        <p:nvSpPr>
          <p:cNvPr id="31" name="직사각형 30">
            <a:extLst>
              <a:ext uri="{FF2B5EF4-FFF2-40B4-BE49-F238E27FC236}">
                <a16:creationId xmlns:a16="http://schemas.microsoft.com/office/drawing/2014/main" id="{2D58EEEE-2775-40B8-B953-08BED5ECC228}"/>
              </a:ext>
            </a:extLst>
          </p:cNvPr>
          <p:cNvSpPr/>
          <p:nvPr/>
        </p:nvSpPr>
        <p:spPr>
          <a:xfrm>
            <a:off x="452437" y="4169042"/>
            <a:ext cx="1345390" cy="238037"/>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제조 운용 능력</a:t>
            </a:r>
          </a:p>
        </p:txBody>
      </p:sp>
      <p:sp>
        <p:nvSpPr>
          <p:cNvPr id="32" name="직사각형 31">
            <a:extLst>
              <a:ext uri="{FF2B5EF4-FFF2-40B4-BE49-F238E27FC236}">
                <a16:creationId xmlns:a16="http://schemas.microsoft.com/office/drawing/2014/main" id="{92C28368-7ED7-4D5C-8646-341C9C7858EE}"/>
              </a:ext>
            </a:extLst>
          </p:cNvPr>
          <p:cNvSpPr/>
          <p:nvPr/>
        </p:nvSpPr>
        <p:spPr>
          <a:xfrm>
            <a:off x="1891016" y="2015714"/>
            <a:ext cx="7446714" cy="870069"/>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초기 기술개발을 위한 개발비는 물론 장치산업의 특성 상 </a:t>
            </a:r>
            <a:r>
              <a:rPr lang="ko-KR" altLang="en-US" sz="1050" b="1" dirty="0">
                <a:latin typeface="Arial" panose="020B0604020202020204" pitchFamily="34" charset="0"/>
                <a:ea typeface="KoPubWorld돋움체 Medium" panose="00000600000000000000" pitchFamily="2" charset="-127"/>
              </a:rPr>
              <a:t>양산설비 </a:t>
            </a:r>
            <a:r>
              <a:rPr lang="en-US" altLang="ko-KR" sz="1050" b="1" dirty="0">
                <a:latin typeface="Arial" panose="020B0604020202020204" pitchFamily="34" charset="0"/>
                <a:ea typeface="KoPubWorld돋움체 Medium" panose="00000600000000000000" pitchFamily="2" charset="-127"/>
              </a:rPr>
              <a:t>Set-up </a:t>
            </a:r>
            <a:r>
              <a:rPr lang="ko-KR" altLang="en-US" sz="1050" b="1" dirty="0">
                <a:latin typeface="Arial" panose="020B0604020202020204" pitchFamily="34" charset="0"/>
                <a:ea typeface="KoPubWorld돋움체 Medium" panose="00000600000000000000" pitchFamily="2" charset="-127"/>
              </a:rPr>
              <a:t>을 위한 대규모 설비투자가 필요</a:t>
            </a:r>
            <a:endParaRPr lang="en-US" altLang="ko-KR" sz="1050" b="1"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대규모 설비투자 외에도 </a:t>
            </a:r>
            <a:r>
              <a:rPr lang="ko-KR" altLang="en-US" sz="1050" b="1" dirty="0">
                <a:latin typeface="Arial" panose="020B0604020202020204" pitchFamily="34" charset="0"/>
                <a:ea typeface="KoPubWorld돋움체 Medium" panose="00000600000000000000" pitchFamily="2" charset="-127"/>
              </a:rPr>
              <a:t>지속적인 연구개발투자</a:t>
            </a:r>
            <a:r>
              <a:rPr lang="ko-KR" altLang="en-US" sz="1050" dirty="0">
                <a:latin typeface="Arial" panose="020B0604020202020204" pitchFamily="34" charset="0"/>
                <a:ea typeface="KoPubWorld돋움체 Medium" panose="00000600000000000000" pitchFamily="2" charset="-127"/>
              </a:rPr>
              <a:t>가 소요되며</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반도체 기술혁신의 속도가 매우 빠르기 때문에 </a:t>
            </a:r>
            <a:r>
              <a:rPr lang="en-US" altLang="ko-KR" sz="1050" dirty="0">
                <a:latin typeface="Arial" panose="020B0604020202020204" pitchFamily="34" charset="0"/>
                <a:ea typeface="KoPubWorld돋움체 Medium" panose="00000600000000000000" pitchFamily="2" charset="-127"/>
              </a:rPr>
              <a:t>2~3</a:t>
            </a:r>
            <a:r>
              <a:rPr lang="ko-KR" altLang="en-US" sz="1050" dirty="0">
                <a:latin typeface="Arial" panose="020B0604020202020204" pitchFamily="34" charset="0"/>
                <a:ea typeface="KoPubWorld돋움체 Medium" panose="00000600000000000000" pitchFamily="2" charset="-127"/>
              </a:rPr>
              <a:t>년 만에 설비를 교체 또는 업그레이드 해야 함은 물론 기술적인 변화까지 수용해야 함</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이러한 설비투자 및 연구개발투자는 </a:t>
            </a:r>
            <a:r>
              <a:rPr lang="ko-KR" altLang="en-US" sz="1050" b="1" dirty="0">
                <a:latin typeface="Arial" panose="020B0604020202020204" pitchFamily="34" charset="0"/>
                <a:ea typeface="KoPubWorld돋움체 Medium" panose="00000600000000000000" pitchFamily="2" charset="-127"/>
              </a:rPr>
              <a:t>후발 진입 기업들에게 있어서 사업 안정화까지 대규모 자본소요</a:t>
            </a:r>
            <a:r>
              <a:rPr lang="ko-KR" altLang="en-US" sz="1050" dirty="0">
                <a:latin typeface="Arial" panose="020B0604020202020204" pitchFamily="34" charset="0"/>
                <a:ea typeface="KoPubWorld돋움체 Medium" panose="00000600000000000000" pitchFamily="2" charset="-127"/>
              </a:rPr>
              <a:t>를 필요로 함</a:t>
            </a:r>
            <a:endParaRPr lang="en-US" altLang="ko-KR" sz="1050" dirty="0">
              <a:latin typeface="Arial" panose="020B0604020202020204" pitchFamily="34" charset="0"/>
              <a:ea typeface="KoPubWorld돋움체 Medium" panose="00000600000000000000" pitchFamily="2" charset="-127"/>
            </a:endParaRPr>
          </a:p>
        </p:txBody>
      </p:sp>
      <p:sp>
        <p:nvSpPr>
          <p:cNvPr id="33" name="직사각형 32">
            <a:extLst>
              <a:ext uri="{FF2B5EF4-FFF2-40B4-BE49-F238E27FC236}">
                <a16:creationId xmlns:a16="http://schemas.microsoft.com/office/drawing/2014/main" id="{F734B08B-3688-44AB-9EBC-2D16368C1E13}"/>
              </a:ext>
            </a:extLst>
          </p:cNvPr>
          <p:cNvSpPr/>
          <p:nvPr/>
        </p:nvSpPr>
        <p:spPr>
          <a:xfrm>
            <a:off x="1891016" y="3034861"/>
            <a:ext cx="7446714" cy="1052175"/>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반도체 제품 라이프사이클이 짧으므로 </a:t>
            </a:r>
            <a:r>
              <a:rPr lang="ko-KR" altLang="en-US" sz="1050" b="1" dirty="0">
                <a:latin typeface="Arial" panose="020B0604020202020204" pitchFamily="34" charset="0"/>
                <a:ea typeface="KoPubWorld돋움체 Medium" panose="00000600000000000000" pitchFamily="2" charset="-127"/>
              </a:rPr>
              <a:t>단기간 내</a:t>
            </a:r>
            <a:r>
              <a:rPr lang="ko-KR" altLang="en-US" sz="1050" dirty="0">
                <a:latin typeface="Arial" panose="020B0604020202020204" pitchFamily="34" charset="0"/>
                <a:ea typeface="KoPubWorld돋움체 Medium" panose="00000600000000000000" pitchFamily="2" charset="-127"/>
              </a:rPr>
              <a:t>에 </a:t>
            </a:r>
            <a:r>
              <a:rPr lang="ko-KR" altLang="en-US" sz="1050" b="1" dirty="0">
                <a:latin typeface="Arial" panose="020B0604020202020204" pitchFamily="34" charset="0"/>
                <a:ea typeface="KoPubWorld돋움체 Medium" panose="00000600000000000000" pitchFamily="2" charset="-127"/>
              </a:rPr>
              <a:t>패키징 및 테스트 서비스를 개발할 수 있는 기술능력을 </a:t>
            </a:r>
            <a:r>
              <a:rPr lang="ko-KR" altLang="en-US" sz="1050" b="1" dirty="0" err="1">
                <a:latin typeface="Arial" panose="020B0604020202020204" pitchFamily="34" charset="0"/>
                <a:ea typeface="KoPubWorld돋움체 Medium" panose="00000600000000000000" pitchFamily="2" charset="-127"/>
              </a:rPr>
              <a:t>확보</a:t>
            </a:r>
            <a:r>
              <a:rPr lang="ko-KR" altLang="en-US" sz="1050" dirty="0" err="1">
                <a:latin typeface="Arial" panose="020B0604020202020204" pitchFamily="34" charset="0"/>
                <a:ea typeface="KoPubWorld돋움체 Medium" panose="00000600000000000000" pitchFamily="2" charset="-127"/>
              </a:rPr>
              <a:t>해야함</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기술 집약적 </a:t>
            </a:r>
            <a:r>
              <a:rPr lang="ko-KR" altLang="en-US" sz="1050" dirty="0">
                <a:latin typeface="Arial" panose="020B0604020202020204" pitchFamily="34" charset="0"/>
                <a:ea typeface="KoPubWorld돋움체 Medium" panose="00000600000000000000" pitchFamily="2" charset="-127"/>
              </a:rPr>
              <a:t>산업이며</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다양한 칩들에 대한 패키징 제조기술</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 테스트 프로그램 개발 능력 및 경험이 다른 공정에 비해 필요</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고기능화</a:t>
            </a:r>
            <a:r>
              <a:rPr lang="en-US" altLang="ko-KR" sz="1050" b="1" dirty="0">
                <a:latin typeface="Arial" panose="020B0604020202020204" pitchFamily="34" charset="0"/>
                <a:ea typeface="KoPubWorld돋움체 Medium" panose="00000600000000000000" pitchFamily="2" charset="-127"/>
              </a:rPr>
              <a:t>(</a:t>
            </a:r>
            <a:r>
              <a:rPr lang="ko-KR" altLang="en-US" sz="1050" b="1" dirty="0">
                <a:latin typeface="Arial" panose="020B0604020202020204" pitchFamily="34" charset="0"/>
                <a:ea typeface="KoPubWorld돋움체 Medium" panose="00000600000000000000" pitchFamily="2" charset="-127"/>
              </a:rPr>
              <a:t>복합화</a:t>
            </a:r>
            <a:r>
              <a:rPr lang="en-US" altLang="ko-KR" sz="1050" b="1" dirty="0">
                <a:latin typeface="Arial" panose="020B0604020202020204" pitchFamily="34" charset="0"/>
                <a:ea typeface="KoPubWorld돋움체 Medium" panose="00000600000000000000" pitchFamily="2" charset="-127"/>
              </a:rPr>
              <a:t>, </a:t>
            </a:r>
            <a:r>
              <a:rPr lang="ko-KR" altLang="en-US" sz="1050" b="1" dirty="0">
                <a:latin typeface="Arial" panose="020B0604020202020204" pitchFamily="34" charset="0"/>
                <a:ea typeface="KoPubWorld돋움체 Medium" panose="00000600000000000000" pitchFamily="2" charset="-127"/>
              </a:rPr>
              <a:t>융합화</a:t>
            </a:r>
            <a:r>
              <a:rPr lang="en-US" altLang="ko-KR" sz="1050" b="1"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와 </a:t>
            </a:r>
            <a:r>
              <a:rPr lang="ko-KR" altLang="en-US" sz="1050" b="1" dirty="0">
                <a:latin typeface="Arial" panose="020B0604020202020204" pitchFamily="34" charset="0"/>
                <a:ea typeface="KoPubWorld돋움체 Medium" panose="00000600000000000000" pitchFamily="2" charset="-127"/>
              </a:rPr>
              <a:t>소형화</a:t>
            </a:r>
            <a:r>
              <a:rPr lang="ko-KR" altLang="en-US" sz="1050" dirty="0">
                <a:latin typeface="Arial" panose="020B0604020202020204" pitchFamily="34" charset="0"/>
                <a:ea typeface="KoPubWorld돋움체 Medium" panose="00000600000000000000" pitchFamily="2" charset="-127"/>
              </a:rPr>
              <a:t>의 요구에 따라 반도체 패키징 기술을 보유한 </a:t>
            </a:r>
            <a:r>
              <a:rPr lang="ko-KR" altLang="en-US" sz="1050" b="1" dirty="0">
                <a:latin typeface="Arial" panose="020B0604020202020204" pitchFamily="34" charset="0"/>
                <a:ea typeface="KoPubWorld돋움체 Medium" panose="00000600000000000000" pitchFamily="2" charset="-127"/>
              </a:rPr>
              <a:t>핵심연구 인력 확보</a:t>
            </a:r>
            <a:r>
              <a:rPr lang="ko-KR" altLang="en-US" sz="1050" dirty="0">
                <a:latin typeface="Arial" panose="020B0604020202020204" pitchFamily="34" charset="0"/>
                <a:ea typeface="KoPubWorld돋움체 Medium" panose="00000600000000000000" pitchFamily="2" charset="-127"/>
              </a:rPr>
              <a:t>가 더욱 중요해지고 있음</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미세공정에 대한 기술적 노하우</a:t>
            </a:r>
            <a:r>
              <a:rPr lang="ko-KR" altLang="en-US" sz="1050" dirty="0">
                <a:latin typeface="Arial" panose="020B0604020202020204" pitchFamily="34" charset="0"/>
                <a:ea typeface="KoPubWorld돋움체 Medium" panose="00000600000000000000" pitchFamily="2" charset="-127"/>
              </a:rPr>
              <a:t>와 </a:t>
            </a:r>
            <a:r>
              <a:rPr lang="ko-KR" altLang="en-US" sz="1050" b="1" dirty="0">
                <a:latin typeface="Arial" panose="020B0604020202020204" pitchFamily="34" charset="0"/>
                <a:ea typeface="KoPubWorld돋움체 Medium" panose="00000600000000000000" pitchFamily="2" charset="-127"/>
              </a:rPr>
              <a:t>다양한 제품에 대한 이해도</a:t>
            </a:r>
            <a:r>
              <a:rPr lang="ko-KR" altLang="en-US" sz="1050" dirty="0">
                <a:latin typeface="Arial" panose="020B0604020202020204" pitchFamily="34" charset="0"/>
                <a:ea typeface="KoPubWorld돋움체 Medium" panose="00000600000000000000" pitchFamily="2" charset="-127"/>
              </a:rPr>
              <a:t>를 가진 엔지니어 필수</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endParaRPr lang="en-US" altLang="ko-KR" sz="1050" b="1" dirty="0">
              <a:latin typeface="Arial" panose="020B0604020202020204" pitchFamily="34" charset="0"/>
              <a:ea typeface="KoPubWorld돋움체 Medium" panose="00000600000000000000" pitchFamily="2" charset="-127"/>
            </a:endParaRPr>
          </a:p>
        </p:txBody>
      </p:sp>
      <p:sp>
        <p:nvSpPr>
          <p:cNvPr id="34" name="직사각형 33">
            <a:extLst>
              <a:ext uri="{FF2B5EF4-FFF2-40B4-BE49-F238E27FC236}">
                <a16:creationId xmlns:a16="http://schemas.microsoft.com/office/drawing/2014/main" id="{85487056-489F-413D-9D4B-A728BE4EA385}"/>
              </a:ext>
            </a:extLst>
          </p:cNvPr>
          <p:cNvSpPr/>
          <p:nvPr/>
        </p:nvSpPr>
        <p:spPr>
          <a:xfrm>
            <a:off x="1891015" y="4242122"/>
            <a:ext cx="7446714" cy="776534"/>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납기 및 품질이 가장 중요하며</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이를 위해서는 </a:t>
            </a:r>
            <a:r>
              <a:rPr lang="ko-KR" altLang="en-US" sz="1050" b="1" dirty="0">
                <a:latin typeface="Arial" panose="020B0604020202020204" pitchFamily="34" charset="0"/>
                <a:ea typeface="KoPubWorld돋움체 Medium" panose="00000600000000000000" pitchFamily="2" charset="-127"/>
              </a:rPr>
              <a:t>정확하고 종합적인 분석 시스템</a:t>
            </a:r>
            <a:r>
              <a:rPr lang="ko-KR" altLang="en-US" sz="1050" dirty="0">
                <a:latin typeface="Arial" panose="020B0604020202020204" pitchFamily="34" charset="0"/>
                <a:ea typeface="KoPubWorld돋움체 Medium" panose="00000600000000000000" pitchFamily="2" charset="-127"/>
              </a:rPr>
              <a:t>이 있어야 </a:t>
            </a:r>
            <a:r>
              <a:rPr lang="ko-KR" altLang="en-US" sz="1050" b="1" dirty="0">
                <a:latin typeface="Arial" panose="020B0604020202020204" pitchFamily="34" charset="0"/>
                <a:ea typeface="KoPubWorld돋움체 Medium" panose="00000600000000000000" pitchFamily="2" charset="-127"/>
              </a:rPr>
              <a:t>실시간 모니터링과 수율</a:t>
            </a:r>
            <a:r>
              <a:rPr lang="en-US" altLang="ko-KR" sz="1050" b="1" dirty="0">
                <a:latin typeface="Arial" panose="020B0604020202020204" pitchFamily="34" charset="0"/>
                <a:ea typeface="KoPubWorld돋움체 Medium" panose="00000600000000000000" pitchFamily="2" charset="-127"/>
              </a:rPr>
              <a:t>(Yield)</a:t>
            </a:r>
            <a:r>
              <a:rPr lang="ko-KR" altLang="en-US" sz="1050" b="1" dirty="0">
                <a:latin typeface="Arial" panose="020B0604020202020204" pitchFamily="34" charset="0"/>
                <a:ea typeface="KoPubWorld돋움체 Medium" panose="00000600000000000000" pitchFamily="2" charset="-127"/>
              </a:rPr>
              <a:t>관리 </a:t>
            </a:r>
            <a:r>
              <a:rPr lang="ko-KR" altLang="en-US" sz="1050" dirty="0">
                <a:latin typeface="Arial" panose="020B0604020202020204" pitchFamily="34" charset="0"/>
                <a:ea typeface="KoPubWorld돋움체 Medium" panose="00000600000000000000" pitchFamily="2" charset="-127"/>
              </a:rPr>
              <a:t>가능</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반도체 공정을 이해</a:t>
            </a:r>
            <a:r>
              <a:rPr lang="ko-KR" altLang="en-US" sz="1050" dirty="0">
                <a:latin typeface="Arial" panose="020B0604020202020204" pitchFamily="34" charset="0"/>
                <a:ea typeface="KoPubWorld돋움체 Medium" panose="00000600000000000000" pitchFamily="2" charset="-127"/>
              </a:rPr>
              <a:t>하고 고객이 원하는 </a:t>
            </a:r>
            <a:r>
              <a:rPr lang="ko-KR" altLang="en-US" sz="1050" b="1" dirty="0">
                <a:latin typeface="Arial" panose="020B0604020202020204" pitchFamily="34" charset="0"/>
                <a:ea typeface="KoPubWorld돋움체 Medium" panose="00000600000000000000" pitchFamily="2" charset="-127"/>
              </a:rPr>
              <a:t>다양한 데이터에 대한 출력이 실시간 피드백</a:t>
            </a:r>
            <a:r>
              <a:rPr lang="ko-KR" altLang="en-US" sz="1050" dirty="0">
                <a:latin typeface="Arial" panose="020B0604020202020204" pitchFamily="34" charset="0"/>
                <a:ea typeface="KoPubWorld돋움체 Medium" panose="00000600000000000000" pitchFamily="2" charset="-127"/>
              </a:rPr>
              <a:t>이 되어야 하는데</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이를 구현하기 위해서는 다년간의 </a:t>
            </a:r>
            <a:r>
              <a:rPr lang="ko-KR" altLang="en-US" sz="1050" b="1" dirty="0">
                <a:latin typeface="Arial" panose="020B0604020202020204" pitchFamily="34" charset="0"/>
                <a:ea typeface="KoPubWorld돋움체 Medium" panose="00000600000000000000" pitchFamily="2" charset="-127"/>
              </a:rPr>
              <a:t>인프라 구축</a:t>
            </a:r>
            <a:r>
              <a:rPr lang="ko-KR" altLang="en-US" sz="1050" dirty="0">
                <a:latin typeface="Arial" panose="020B0604020202020204" pitchFamily="34" charset="0"/>
                <a:ea typeface="KoPubWorld돋움체 Medium" panose="00000600000000000000" pitchFamily="2" charset="-127"/>
              </a:rPr>
              <a:t>과 </a:t>
            </a:r>
            <a:r>
              <a:rPr lang="ko-KR" altLang="en-US" sz="1050" b="1" dirty="0">
                <a:latin typeface="Arial" panose="020B0604020202020204" pitchFamily="34" charset="0"/>
                <a:ea typeface="KoPubWorld돋움체 Medium" panose="00000600000000000000" pitchFamily="2" charset="-127"/>
              </a:rPr>
              <a:t>반도체 제조에 대한 분석 툴이 개발 축적</a:t>
            </a:r>
            <a:r>
              <a:rPr lang="ko-KR" altLang="en-US" sz="1050" dirty="0">
                <a:latin typeface="Arial" panose="020B0604020202020204" pitchFamily="34" charset="0"/>
                <a:ea typeface="KoPubWorld돋움체 Medium" panose="00000600000000000000" pitchFamily="2" charset="-127"/>
              </a:rPr>
              <a:t>되어야 함</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이 인프라는 파트너와 장기간 교류가 있어야만 달성 가능</a:t>
            </a:r>
            <a:endParaRPr lang="en-US" altLang="ko-KR" sz="1050" dirty="0">
              <a:latin typeface="Arial" panose="020B0604020202020204" pitchFamily="34" charset="0"/>
              <a:ea typeface="KoPubWorld돋움체 Medium" panose="00000600000000000000" pitchFamily="2" charset="-127"/>
            </a:endParaRPr>
          </a:p>
        </p:txBody>
      </p:sp>
      <p:cxnSp>
        <p:nvCxnSpPr>
          <p:cNvPr id="35" name="직선 연결선 34">
            <a:extLst>
              <a:ext uri="{FF2B5EF4-FFF2-40B4-BE49-F238E27FC236}">
                <a16:creationId xmlns:a16="http://schemas.microsoft.com/office/drawing/2014/main" id="{85CA43C7-B374-4581-8748-5382828661C7}"/>
              </a:ext>
            </a:extLst>
          </p:cNvPr>
          <p:cNvCxnSpPr/>
          <p:nvPr/>
        </p:nvCxnSpPr>
        <p:spPr>
          <a:xfrm>
            <a:off x="452437" y="2962099"/>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F5CDDA20-AFD5-4B65-BDD1-1C4D705EC249}"/>
              </a:ext>
            </a:extLst>
          </p:cNvPr>
          <p:cNvCxnSpPr/>
          <p:nvPr/>
        </p:nvCxnSpPr>
        <p:spPr>
          <a:xfrm>
            <a:off x="452437" y="4095992"/>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A0A8638-5044-4CF3-BF9E-C19B7DE88230}"/>
              </a:ext>
            </a:extLst>
          </p:cNvPr>
          <p:cNvSpPr/>
          <p:nvPr/>
        </p:nvSpPr>
        <p:spPr>
          <a:xfrm>
            <a:off x="454525" y="5351442"/>
            <a:ext cx="1345391" cy="1002247"/>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lvl="0" algn="ctr" defTabSz="914400">
              <a:buClr>
                <a:srgbClr val="646464"/>
              </a:buClr>
              <a:buSzPct val="100000"/>
              <a:defRPr/>
            </a:pPr>
            <a:r>
              <a:rPr lang="ko-KR" altLang="en-US" sz="1600" b="1" kern="0" dirty="0">
                <a:solidFill>
                  <a:srgbClr val="FFFFFF"/>
                </a:solidFill>
                <a:latin typeface="Arial" panose="020B0604020202020204" pitchFamily="34" charset="0"/>
                <a:ea typeface="KoPubWorld돋움체 Medium" panose="00000600000000000000" pitchFamily="2" charset="-127"/>
              </a:rPr>
              <a:t>적기 납품</a:t>
            </a:r>
            <a:r>
              <a:rPr lang="en-US" altLang="ko-KR" sz="1600" b="1" kern="0" dirty="0">
                <a:solidFill>
                  <a:srgbClr val="FFFFFF"/>
                </a:solidFill>
                <a:latin typeface="Arial" panose="020B0604020202020204" pitchFamily="34" charset="0"/>
                <a:ea typeface="KoPubWorld돋움체 Medium" panose="00000600000000000000" pitchFamily="2" charset="-127"/>
              </a:rPr>
              <a:t>/ </a:t>
            </a:r>
            <a:r>
              <a:rPr lang="ko-KR" altLang="en-US" sz="1600" b="1" kern="0" dirty="0">
                <a:solidFill>
                  <a:srgbClr val="FFFFFF"/>
                </a:solidFill>
                <a:latin typeface="Arial" panose="020B0604020202020204" pitchFamily="34" charset="0"/>
                <a:ea typeface="KoPubWorld돋움체 Medium" panose="00000600000000000000" pitchFamily="2" charset="-127"/>
              </a:rPr>
              <a:t>엄격한 품질 관리 요구</a:t>
            </a:r>
            <a:endParaRPr lang="en-US" altLang="ko-KR" sz="1600" b="1" kern="0" dirty="0">
              <a:solidFill>
                <a:srgbClr val="FFFFFF"/>
              </a:solidFill>
              <a:latin typeface="Arial" panose="020B0604020202020204" pitchFamily="34" charset="0"/>
              <a:ea typeface="KoPubWorld돋움체 Medium" panose="00000600000000000000" pitchFamily="2" charset="-127"/>
            </a:endParaRPr>
          </a:p>
        </p:txBody>
      </p:sp>
      <p:sp>
        <p:nvSpPr>
          <p:cNvPr id="38" name="직사각형 37">
            <a:extLst>
              <a:ext uri="{FF2B5EF4-FFF2-40B4-BE49-F238E27FC236}">
                <a16:creationId xmlns:a16="http://schemas.microsoft.com/office/drawing/2014/main" id="{2D58EEEE-2775-40B8-B953-08BED5ECC228}"/>
              </a:ext>
            </a:extLst>
          </p:cNvPr>
          <p:cNvSpPr/>
          <p:nvPr/>
        </p:nvSpPr>
        <p:spPr>
          <a:xfrm>
            <a:off x="454525" y="5133733"/>
            <a:ext cx="1345390" cy="22617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초고속 정보화사회</a:t>
            </a:r>
          </a:p>
        </p:txBody>
      </p:sp>
      <p:sp>
        <p:nvSpPr>
          <p:cNvPr id="39" name="직사각형 38">
            <a:extLst>
              <a:ext uri="{FF2B5EF4-FFF2-40B4-BE49-F238E27FC236}">
                <a16:creationId xmlns:a16="http://schemas.microsoft.com/office/drawing/2014/main" id="{85487056-489F-413D-9D4B-A728BE4EA385}"/>
              </a:ext>
            </a:extLst>
          </p:cNvPr>
          <p:cNvSpPr/>
          <p:nvPr/>
        </p:nvSpPr>
        <p:spPr>
          <a:xfrm>
            <a:off x="1893104" y="5129502"/>
            <a:ext cx="7446714" cy="946833"/>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반도체 패키징 및 테스트 공정에서 품질 결함이 발생할 경우 고객에게 직접적으로 </a:t>
            </a:r>
            <a:r>
              <a:rPr lang="en-US" altLang="ko-KR" sz="1050" dirty="0">
                <a:latin typeface="Arial" panose="020B0604020202020204" pitchFamily="34" charset="0"/>
                <a:ea typeface="KoPubWorld돋움체 Medium" panose="00000600000000000000" pitchFamily="2" charset="-127"/>
              </a:rPr>
              <a:t>complain</a:t>
            </a:r>
            <a:r>
              <a:rPr lang="ko-KR" altLang="en-US" sz="1050" dirty="0">
                <a:latin typeface="Arial" panose="020B0604020202020204" pitchFamily="34" charset="0"/>
                <a:ea typeface="KoPubWorld돋움체 Medium" panose="00000600000000000000" pitchFamily="2" charset="-127"/>
              </a:rPr>
              <a:t>이 발생하기 때문에 고객을 만족시키기 위해서는 </a:t>
            </a:r>
            <a:r>
              <a:rPr lang="ko-KR" altLang="en-US" sz="1050" b="1" dirty="0">
                <a:latin typeface="Arial" panose="020B0604020202020204" pitchFamily="34" charset="0"/>
                <a:ea typeface="KoPubWorld돋움체 Medium" panose="00000600000000000000" pitchFamily="2" charset="-127"/>
              </a:rPr>
              <a:t>엄격한 품질 기준</a:t>
            </a:r>
            <a:r>
              <a:rPr lang="ko-KR" altLang="en-US" sz="1050" dirty="0">
                <a:latin typeface="Arial" panose="020B0604020202020204" pitchFamily="34" charset="0"/>
                <a:ea typeface="KoPubWorld돋움체 Medium" panose="00000600000000000000" pitchFamily="2" charset="-127"/>
              </a:rPr>
              <a:t>과 </a:t>
            </a:r>
            <a:r>
              <a:rPr lang="ko-KR" altLang="en-US" sz="1050" b="1" dirty="0">
                <a:latin typeface="Arial" panose="020B0604020202020204" pitchFamily="34" charset="0"/>
                <a:ea typeface="KoPubWorld돋움체 Medium" panose="00000600000000000000" pitchFamily="2" charset="-127"/>
              </a:rPr>
              <a:t>공정관리를 통한 지속적인 개선이 필요</a:t>
            </a:r>
            <a:endParaRPr lang="en-US" altLang="ko-KR" sz="1050" b="1"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품질 경영 시스템 구축을 통해 신뢰할 수 있는 제품과 서비스 제공</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품질 신뢰 구축을 위해 품질</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환경</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안전 등의 품질인증을 취득하여 품질 경영 시스템 구축을 진행하여야 함</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시스템반도체</a:t>
            </a:r>
            <a:r>
              <a:rPr lang="en-US" altLang="ko-KR" sz="1050" dirty="0">
                <a:latin typeface="Arial" panose="020B0604020202020204" pitchFamily="34" charset="0"/>
                <a:ea typeface="KoPubWorld돋움체 Medium" panose="00000600000000000000" pitchFamily="2" charset="-127"/>
              </a:rPr>
              <a:t>(</a:t>
            </a:r>
            <a:r>
              <a:rPr lang="ko-KR" altLang="en-US" sz="1050" dirty="0" err="1">
                <a:latin typeface="Arial" panose="020B0604020202020204" pitchFamily="34" charset="0"/>
                <a:ea typeface="KoPubWorld돋움체 Medium" panose="00000600000000000000" pitchFamily="2" charset="-127"/>
              </a:rPr>
              <a:t>팹리스업체</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에서는 </a:t>
            </a:r>
            <a:r>
              <a:rPr lang="ko-KR" altLang="en-US" sz="1050" b="1" dirty="0">
                <a:latin typeface="Arial" panose="020B0604020202020204" pitchFamily="34" charset="0"/>
                <a:ea typeface="KoPubWorld돋움체 Medium" panose="00000600000000000000" pitchFamily="2" charset="-127"/>
              </a:rPr>
              <a:t>개발초기부터 양산까지</a:t>
            </a:r>
            <a:r>
              <a:rPr lang="en-US" altLang="ko-KR" sz="1050" dirty="0">
                <a:latin typeface="Arial" panose="020B0604020202020204" pitchFamily="34" charset="0"/>
                <a:ea typeface="KoPubWorld돋움체 Medium" panose="00000600000000000000" pitchFamily="2" charset="-127"/>
              </a:rPr>
              <a:t>, </a:t>
            </a:r>
            <a:r>
              <a:rPr lang="ko-KR" altLang="en-US" sz="1050" b="1" dirty="0">
                <a:latin typeface="Arial" panose="020B0604020202020204" pitchFamily="34" charset="0"/>
                <a:ea typeface="KoPubWorld돋움체 Medium" panose="00000600000000000000" pitchFamily="2" charset="-127"/>
              </a:rPr>
              <a:t>개발과 병행하여 적기에 출하</a:t>
            </a:r>
            <a:r>
              <a:rPr lang="en-US" altLang="ko-KR" sz="1050" dirty="0">
                <a:latin typeface="Arial" panose="020B0604020202020204" pitchFamily="34" charset="0"/>
                <a:ea typeface="KoPubWorld돋움체 Medium" panose="00000600000000000000" pitchFamily="2" charset="-127"/>
              </a:rPr>
              <a:t>, </a:t>
            </a:r>
            <a:r>
              <a:rPr lang="ko-KR" altLang="en-US" sz="1050" b="1" dirty="0">
                <a:latin typeface="Arial" panose="020B0604020202020204" pitchFamily="34" charset="0"/>
                <a:ea typeface="KoPubWorld돋움체 Medium" panose="00000600000000000000" pitchFamily="2" charset="-127"/>
              </a:rPr>
              <a:t>시장 선점의 필요성으로 설계</a:t>
            </a:r>
            <a:r>
              <a:rPr lang="en-US" altLang="ko-KR" sz="1050" b="1" dirty="0">
                <a:latin typeface="Arial" panose="020B0604020202020204" pitchFamily="34" charset="0"/>
                <a:ea typeface="KoPubWorld돋움체 Medium" panose="00000600000000000000" pitchFamily="2" charset="-127"/>
              </a:rPr>
              <a:t>, </a:t>
            </a:r>
            <a:r>
              <a:rPr lang="ko-KR" altLang="en-US" sz="1050" b="1" dirty="0">
                <a:latin typeface="Arial" panose="020B0604020202020204" pitchFamily="34" charset="0"/>
                <a:ea typeface="KoPubWorld돋움체 Medium" panose="00000600000000000000" pitchFamily="2" charset="-127"/>
              </a:rPr>
              <a:t>제조</a:t>
            </a:r>
            <a:r>
              <a:rPr lang="en-US" altLang="ko-KR" sz="1050" b="1" dirty="0">
                <a:latin typeface="Arial" panose="020B0604020202020204" pitchFamily="34" charset="0"/>
                <a:ea typeface="KoPubWorld돋움체 Medium" panose="00000600000000000000" pitchFamily="2" charset="-127"/>
              </a:rPr>
              <a:t>, </a:t>
            </a:r>
            <a:r>
              <a:rPr lang="ko-KR" altLang="en-US" sz="1050" b="1" dirty="0">
                <a:latin typeface="Arial" panose="020B0604020202020204" pitchFamily="34" charset="0"/>
                <a:ea typeface="KoPubWorld돋움체 Medium" panose="00000600000000000000" pitchFamily="2" charset="-127"/>
              </a:rPr>
              <a:t>패키징 등 각 공정에서 발생하는 문제점을 즉시 수정 및 보정할 필요성이 있음</a:t>
            </a:r>
            <a:endParaRPr lang="en-US" altLang="ko-KR" sz="1050" b="1"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endParaRPr lang="en-US" altLang="ko-KR" sz="1050" dirty="0">
              <a:latin typeface="Arial" panose="020B0604020202020204" pitchFamily="34" charset="0"/>
              <a:ea typeface="KoPubWorld돋움체 Medium" panose="00000600000000000000" pitchFamily="2" charset="-127"/>
            </a:endParaRPr>
          </a:p>
        </p:txBody>
      </p:sp>
      <p:cxnSp>
        <p:nvCxnSpPr>
          <p:cNvPr id="40" name="직선 연결선 39">
            <a:extLst>
              <a:ext uri="{FF2B5EF4-FFF2-40B4-BE49-F238E27FC236}">
                <a16:creationId xmlns:a16="http://schemas.microsoft.com/office/drawing/2014/main" id="{F5CDDA20-AFD5-4B65-BDD1-1C4D705EC249}"/>
              </a:ext>
            </a:extLst>
          </p:cNvPr>
          <p:cNvCxnSpPr/>
          <p:nvPr/>
        </p:nvCxnSpPr>
        <p:spPr>
          <a:xfrm>
            <a:off x="454525" y="5078462"/>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691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Chart5">
            <a:extLst>
              <a:ext uri="{FF2B5EF4-FFF2-40B4-BE49-F238E27FC236}">
                <a16:creationId xmlns:a16="http://schemas.microsoft.com/office/drawing/2014/main" id="{BF9E2C95-9AF9-41FB-8CB3-2E5BB11FC19E}"/>
              </a:ext>
            </a:extLst>
          </p:cNvPr>
          <p:cNvGraphicFramePr>
            <a:graphicFrameLocks/>
          </p:cNvGraphicFramePr>
          <p:nvPr>
            <p:extLst>
              <p:ext uri="{D42A27DB-BD31-4B8C-83A1-F6EECF244321}">
                <p14:modId xmlns:p14="http://schemas.microsoft.com/office/powerpoint/2010/main" val="1761437447"/>
              </p:ext>
            </p:extLst>
          </p:nvPr>
        </p:nvGraphicFramePr>
        <p:xfrm>
          <a:off x="6214880" y="3462011"/>
          <a:ext cx="3398400" cy="1544400"/>
        </p:xfrm>
        <a:graphic>
          <a:graphicData uri="http://schemas.openxmlformats.org/drawingml/2006/chart">
            <c:chart xmlns:c="http://schemas.openxmlformats.org/drawingml/2006/chart" xmlns:r="http://schemas.openxmlformats.org/officeDocument/2006/relationships" r:id="rId3"/>
          </a:graphicData>
        </a:graphic>
      </p:graphicFrame>
      <p:sp>
        <p:nvSpPr>
          <p:cNvPr id="2" name="텍스트 개체 틀 1">
            <a:extLst>
              <a:ext uri="{FF2B5EF4-FFF2-40B4-BE49-F238E27FC236}">
                <a16:creationId xmlns:a16="http://schemas.microsoft.com/office/drawing/2014/main" id="{3201DC65-5EC8-46D0-956F-773E4C865E60}"/>
              </a:ext>
            </a:extLst>
          </p:cNvPr>
          <p:cNvSpPr>
            <a:spLocks noGrp="1"/>
          </p:cNvSpPr>
          <p:nvPr>
            <p:ph type="body" sz="quarter" idx="13"/>
          </p:nvPr>
        </p:nvSpPr>
        <p:spPr/>
        <p:txBody>
          <a:bodyPr/>
          <a:lstStyle/>
          <a:p>
            <a:pPr latinLnBrk="0"/>
            <a:r>
              <a:rPr lang="ko-KR" altLang="en-US" dirty="0"/>
              <a:t>산업 특성</a:t>
            </a:r>
            <a:r>
              <a:rPr lang="en-US" altLang="ko-KR" dirty="0"/>
              <a:t>:</a:t>
            </a:r>
            <a:r>
              <a:rPr lang="ko-KR" altLang="en-US" dirty="0"/>
              <a:t> 회사 및 경쟁사의 경쟁우위 비교</a:t>
            </a:r>
          </a:p>
        </p:txBody>
      </p:sp>
      <p:sp>
        <p:nvSpPr>
          <p:cNvPr id="3" name="세로 텍스트 개체 틀 2">
            <a:extLst>
              <a:ext uri="{FF2B5EF4-FFF2-40B4-BE49-F238E27FC236}">
                <a16:creationId xmlns:a16="http://schemas.microsoft.com/office/drawing/2014/main" id="{564DDB94-0740-49AC-9D4E-CFD58B09BCFC}"/>
              </a:ext>
            </a:extLst>
          </p:cNvPr>
          <p:cNvSpPr>
            <a:spLocks noGrp="1"/>
          </p:cNvSpPr>
          <p:nvPr>
            <p:ph type="body" orient="vert" sz="quarter" idx="14"/>
          </p:nvPr>
        </p:nvSpPr>
        <p:spPr/>
        <p:txBody>
          <a:bodyPr/>
          <a:lstStyle/>
          <a:p>
            <a:r>
              <a:rPr lang="ko-KR" altLang="en-US" dirty="0"/>
              <a:t>회사는 국내 </a:t>
            </a:r>
            <a:r>
              <a:rPr lang="en-US" altLang="ko-KR" dirty="0"/>
              <a:t>OSAT </a:t>
            </a:r>
            <a:r>
              <a:rPr lang="ko-KR" altLang="en-US" dirty="0"/>
              <a:t>시장 전체에서 </a:t>
            </a:r>
            <a:r>
              <a:rPr lang="en-US" altLang="ko-KR" dirty="0"/>
              <a:t>2019</a:t>
            </a:r>
            <a:r>
              <a:rPr lang="ko-KR" altLang="en-US" dirty="0"/>
              <a:t>년 기준 </a:t>
            </a:r>
            <a:r>
              <a:rPr lang="en-US" altLang="ko-KR" dirty="0">
                <a:highlight>
                  <a:srgbClr val="FFFF00"/>
                </a:highlight>
              </a:rPr>
              <a:t>*</a:t>
            </a:r>
            <a:r>
              <a:rPr lang="ko-KR" altLang="en-US" dirty="0">
                <a:highlight>
                  <a:srgbClr val="FFFF00"/>
                </a:highlight>
              </a:rPr>
              <a:t>약 </a:t>
            </a:r>
            <a:r>
              <a:rPr lang="en-US" altLang="ko-KR" dirty="0">
                <a:highlight>
                  <a:srgbClr val="FFFF00"/>
                </a:highlight>
              </a:rPr>
              <a:t>2.9%</a:t>
            </a:r>
            <a:r>
              <a:rPr lang="en-US" altLang="ko-KR" dirty="0"/>
              <a:t>, SK</a:t>
            </a:r>
            <a:r>
              <a:rPr lang="ko-KR" altLang="en-US" dirty="0" err="1"/>
              <a:t>하이닉스向</a:t>
            </a:r>
            <a:r>
              <a:rPr lang="en-US" altLang="ko-KR" dirty="0"/>
              <a:t> OSAT </a:t>
            </a:r>
            <a:r>
              <a:rPr lang="ko-KR" altLang="en-US" dirty="0"/>
              <a:t>시장에서는  </a:t>
            </a:r>
            <a:r>
              <a:rPr lang="en-US" altLang="ko-KR" dirty="0">
                <a:highlight>
                  <a:srgbClr val="FFFF00"/>
                </a:highlight>
              </a:rPr>
              <a:t>2020</a:t>
            </a:r>
            <a:r>
              <a:rPr lang="ko-KR" altLang="en-US" dirty="0">
                <a:highlight>
                  <a:srgbClr val="FFFF00"/>
                </a:highlight>
              </a:rPr>
              <a:t>년  기준으로는 </a:t>
            </a:r>
            <a:r>
              <a:rPr lang="en-US" altLang="ko-KR" dirty="0">
                <a:highlight>
                  <a:srgbClr val="FFFF00"/>
                </a:highlight>
              </a:rPr>
              <a:t>*</a:t>
            </a:r>
            <a:r>
              <a:rPr lang="ko-KR" altLang="en-US" dirty="0">
                <a:highlight>
                  <a:srgbClr val="FFFF00"/>
                </a:highlight>
              </a:rPr>
              <a:t>약 </a:t>
            </a:r>
            <a:r>
              <a:rPr lang="en-US" altLang="ko-KR" dirty="0">
                <a:highlight>
                  <a:srgbClr val="FFFF00"/>
                </a:highlight>
              </a:rPr>
              <a:t>[26 ]%</a:t>
            </a:r>
            <a:r>
              <a:rPr lang="ko-KR" altLang="en-US" dirty="0">
                <a:highlight>
                  <a:srgbClr val="FFFF00"/>
                </a:highlight>
              </a:rPr>
              <a:t>의 </a:t>
            </a:r>
            <a:r>
              <a:rPr lang="en-US" altLang="ko-KR" dirty="0">
                <a:highlight>
                  <a:srgbClr val="FFFF00"/>
                </a:highlight>
              </a:rPr>
              <a:t>Market Share</a:t>
            </a:r>
            <a:r>
              <a:rPr lang="ko-KR" altLang="en-US" dirty="0">
                <a:highlight>
                  <a:srgbClr val="FFFF00"/>
                </a:highlight>
              </a:rPr>
              <a:t>를</a:t>
            </a:r>
            <a:r>
              <a:rPr lang="ko-KR" altLang="en-US" dirty="0"/>
              <a:t> 보유하고 있습니다</a:t>
            </a:r>
            <a:r>
              <a:rPr lang="en-US" altLang="ko-KR" dirty="0"/>
              <a:t>. </a:t>
            </a:r>
            <a:endParaRPr lang="ko-KR" altLang="en-US" dirty="0"/>
          </a:p>
        </p:txBody>
      </p:sp>
      <p:pic>
        <p:nvPicPr>
          <p:cNvPr id="16" name="그림 1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
        <p:nvSpPr>
          <p:cNvPr id="8" name="직사각형 7"/>
          <p:cNvSpPr/>
          <p:nvPr/>
        </p:nvSpPr>
        <p:spPr>
          <a:xfrm>
            <a:off x="7989412" y="942834"/>
            <a:ext cx="1588608" cy="207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a:t>업데이트</a:t>
            </a:r>
            <a:r>
              <a:rPr lang="en-US" altLang="ko-KR" sz="1050" dirty="0"/>
              <a:t>/</a:t>
            </a:r>
            <a:r>
              <a:rPr lang="ko-KR" altLang="en-US" sz="1050" dirty="0"/>
              <a:t>숫자확인필요</a:t>
            </a:r>
          </a:p>
        </p:txBody>
      </p:sp>
      <p:sp>
        <p:nvSpPr>
          <p:cNvPr id="14" name="직사각형 13">
            <a:extLst>
              <a:ext uri="{FF2B5EF4-FFF2-40B4-BE49-F238E27FC236}">
                <a16:creationId xmlns:a16="http://schemas.microsoft.com/office/drawing/2014/main" id="{200FFCB3-2F86-40DE-92DF-2FDE079E0348}"/>
              </a:ext>
            </a:extLst>
          </p:cNvPr>
          <p:cNvSpPr/>
          <p:nvPr/>
        </p:nvSpPr>
        <p:spPr>
          <a:xfrm>
            <a:off x="309906" y="3517353"/>
            <a:ext cx="1223083" cy="752846"/>
          </a:xfrm>
          <a:prstGeom prst="rect">
            <a:avLst/>
          </a:prstGeom>
          <a:solidFill>
            <a:schemeClr val="bg1">
              <a:lumMod val="85000"/>
            </a:schemeClr>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lang="en-US" altLang="ko-KR" sz="1200" kern="0" dirty="0">
                <a:solidFill>
                  <a:srgbClr val="483159"/>
                </a:solidFill>
                <a:latin typeface="Arial" panose="020B0604020202020204" pitchFamily="34" charset="0"/>
                <a:ea typeface="KoPubWorld돋움체 Medium" panose="00000600000000000000" pitchFamily="2" charset="-127"/>
              </a:rPr>
              <a:t>SFA </a:t>
            </a:r>
            <a:r>
              <a:rPr lang="ko-KR" altLang="en-US" sz="1200" kern="0" dirty="0">
                <a:solidFill>
                  <a:srgbClr val="483159"/>
                </a:solidFill>
                <a:latin typeface="Arial" panose="020B0604020202020204" pitchFamily="34" charset="0"/>
                <a:ea typeface="KoPubWorld돋움체 Medium" panose="00000600000000000000" pitchFamily="2" charset="-127"/>
              </a:rPr>
              <a:t>반도체</a:t>
            </a:r>
            <a:endParaRPr kumimoji="0" lang="en-US" altLang="ko-KR" sz="1200" i="0" u="none" strike="noStrike" kern="0" cap="none" spc="0" normalizeH="0" noProof="0" dirty="0">
              <a:ln>
                <a:noFill/>
              </a:ln>
              <a:solidFill>
                <a:srgbClr val="483159"/>
              </a:solidFill>
              <a:effectLst/>
              <a:uLnTx/>
              <a:uFillTx/>
              <a:latin typeface="Arial" panose="020B0604020202020204" pitchFamily="34" charset="0"/>
              <a:ea typeface="KoPubWorld돋움체 Medium" panose="00000600000000000000" pitchFamily="2" charset="-127"/>
            </a:endParaRPr>
          </a:p>
        </p:txBody>
      </p:sp>
      <p:sp>
        <p:nvSpPr>
          <p:cNvPr id="15" name="직사각형 14">
            <a:extLst>
              <a:ext uri="{FF2B5EF4-FFF2-40B4-BE49-F238E27FC236}">
                <a16:creationId xmlns:a16="http://schemas.microsoft.com/office/drawing/2014/main" id="{F412E05D-D9E8-4C2E-8643-07010786AE2F}"/>
              </a:ext>
            </a:extLst>
          </p:cNvPr>
          <p:cNvSpPr/>
          <p:nvPr/>
        </p:nvSpPr>
        <p:spPr>
          <a:xfrm>
            <a:off x="309906" y="3521566"/>
            <a:ext cx="1223082" cy="226173"/>
          </a:xfrm>
          <a:prstGeom prst="rect">
            <a:avLst/>
          </a:prstGeom>
          <a:solidFill>
            <a:srgbClr val="D0AD6B">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050" b="1" i="0" u="none" strike="noStrike" kern="0" cap="none" spc="0" normalizeH="0" noProof="0" dirty="0">
                <a:ln>
                  <a:noFill/>
                </a:ln>
                <a:solidFill>
                  <a:srgbClr val="483159"/>
                </a:solidFill>
                <a:effectLst/>
                <a:uLnTx/>
                <a:uFillTx/>
                <a:latin typeface="Arial" panose="020B0604020202020204" pitchFamily="34" charset="0"/>
                <a:ea typeface="KoPubWorld돋움체 Medium" panose="00000600000000000000" pitchFamily="2" charset="-127"/>
              </a:rPr>
              <a:t>SFA </a:t>
            </a:r>
            <a:r>
              <a:rPr kumimoji="0" lang="en-US" altLang="ko-KR" sz="1050" b="1" i="0" u="none" strike="noStrike" kern="0" cap="none" spc="0" normalizeH="0" noProof="0" dirty="0" err="1">
                <a:ln>
                  <a:noFill/>
                </a:ln>
                <a:solidFill>
                  <a:srgbClr val="483159"/>
                </a:solidFill>
                <a:effectLst/>
                <a:uLnTx/>
                <a:uFillTx/>
                <a:latin typeface="Arial" panose="020B0604020202020204" pitchFamily="34" charset="0"/>
                <a:ea typeface="KoPubWorld돋움체 Medium" panose="00000600000000000000" pitchFamily="2" charset="-127"/>
              </a:rPr>
              <a:t>Semicon</a:t>
            </a:r>
            <a:endParaRPr kumimoji="0" lang="ko-KR" altLang="en-US" sz="1050" b="1" i="0" u="none" strike="noStrike" kern="0" cap="none" spc="0" normalizeH="0" noProof="0" dirty="0">
              <a:ln>
                <a:noFill/>
              </a:ln>
              <a:solidFill>
                <a:srgbClr val="483159"/>
              </a:solidFill>
              <a:effectLst/>
              <a:uLnTx/>
              <a:uFillTx/>
              <a:latin typeface="Arial" panose="020B0604020202020204" pitchFamily="34" charset="0"/>
              <a:ea typeface="KoPubWorld돋움체 Medium" panose="00000600000000000000" pitchFamily="2" charset="-127"/>
            </a:endParaRPr>
          </a:p>
        </p:txBody>
      </p:sp>
      <p:sp>
        <p:nvSpPr>
          <p:cNvPr id="17" name="직사각형 16">
            <a:extLst>
              <a:ext uri="{FF2B5EF4-FFF2-40B4-BE49-F238E27FC236}">
                <a16:creationId xmlns:a16="http://schemas.microsoft.com/office/drawing/2014/main" id="{8A5B741F-0E7F-4731-9108-B9CB31755E91}"/>
              </a:ext>
            </a:extLst>
          </p:cNvPr>
          <p:cNvSpPr/>
          <p:nvPr/>
        </p:nvSpPr>
        <p:spPr>
          <a:xfrm>
            <a:off x="1481662" y="3460718"/>
            <a:ext cx="4321535" cy="798512"/>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반도체 패키징 및 테스트 </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주요 매출처</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삼성전자</a:t>
            </a:r>
            <a:r>
              <a:rPr lang="en-US" altLang="ko-KR" sz="1000" dirty="0">
                <a:latin typeface="Arial" panose="020B0604020202020204" pitchFamily="34" charset="0"/>
                <a:ea typeface="KoPubWorld돋움체 Medium" panose="00000600000000000000" pitchFamily="2" charset="-127"/>
              </a:rPr>
              <a:t>, Micron, SK</a:t>
            </a:r>
            <a:r>
              <a:rPr lang="ko-KR" altLang="en-US" sz="1000" dirty="0" err="1">
                <a:latin typeface="Arial" panose="020B0604020202020204" pitchFamily="34" charset="0"/>
                <a:ea typeface="KoPubWorld돋움체 Medium" panose="00000600000000000000" pitchFamily="2" charset="-127"/>
              </a:rPr>
              <a:t>하이닉스</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매출구성</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메모리 </a:t>
            </a:r>
            <a:r>
              <a:rPr lang="en-US" altLang="ko-KR" sz="1000" dirty="0">
                <a:latin typeface="Arial" panose="020B0604020202020204" pitchFamily="34" charset="0"/>
                <a:ea typeface="KoPubWorld돋움체 Medium" panose="00000600000000000000" pitchFamily="2" charset="-127"/>
              </a:rPr>
              <a:t>4,960</a:t>
            </a:r>
            <a:r>
              <a:rPr lang="ko-KR" altLang="en-US" sz="1000" dirty="0">
                <a:latin typeface="Arial" panose="020B0604020202020204" pitchFamily="34" charset="0"/>
                <a:ea typeface="KoPubWorld돋움체 Medium" panose="00000600000000000000" pitchFamily="2" charset="-127"/>
              </a:rPr>
              <a:t>억 원</a:t>
            </a:r>
            <a:r>
              <a:rPr lang="en-US" altLang="ko-KR" sz="1000" dirty="0">
                <a:latin typeface="Arial" panose="020B0604020202020204" pitchFamily="34" charset="0"/>
                <a:ea typeface="KoPubWorld돋움체 Medium" panose="00000600000000000000" pitchFamily="2" charset="-127"/>
              </a:rPr>
              <a:t>(87%), </a:t>
            </a:r>
            <a:r>
              <a:rPr lang="ko-KR" altLang="en-US" sz="1000" dirty="0">
                <a:latin typeface="Arial" panose="020B0604020202020204" pitchFamily="34" charset="0"/>
                <a:ea typeface="KoPubWorld돋움체 Medium" panose="00000600000000000000" pitchFamily="2" charset="-127"/>
              </a:rPr>
              <a:t>비메모리 </a:t>
            </a:r>
            <a:r>
              <a:rPr lang="en-US" altLang="ko-KR" sz="1000" dirty="0">
                <a:latin typeface="Arial" panose="020B0604020202020204" pitchFamily="34" charset="0"/>
                <a:ea typeface="KoPubWorld돋움체 Medium" panose="00000600000000000000" pitchFamily="2" charset="-127"/>
              </a:rPr>
              <a:t>738</a:t>
            </a:r>
            <a:r>
              <a:rPr lang="ko-KR" altLang="en-US" sz="1000" dirty="0">
                <a:latin typeface="Arial" panose="020B0604020202020204" pitchFamily="34" charset="0"/>
                <a:ea typeface="KoPubWorld돋움체 Medium" panose="00000600000000000000" pitchFamily="2" charset="-127"/>
              </a:rPr>
              <a:t>억 원</a:t>
            </a:r>
            <a:r>
              <a:rPr lang="en-US" altLang="ko-KR" sz="1000" dirty="0">
                <a:latin typeface="Arial" panose="020B0604020202020204" pitchFamily="34" charset="0"/>
                <a:ea typeface="KoPubWorld돋움체 Medium" panose="00000600000000000000" pitchFamily="2" charset="-127"/>
              </a:rPr>
              <a:t>(12%)</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해외 사업장</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중국 및 필리핀</a:t>
            </a:r>
            <a:endParaRPr lang="en-US" altLang="ko-KR" sz="1000" dirty="0">
              <a:latin typeface="Arial" panose="020B0604020202020204" pitchFamily="34" charset="0"/>
              <a:ea typeface="KoPubWorld돋움체 Medium" panose="00000600000000000000" pitchFamily="2" charset="-127"/>
            </a:endParaRPr>
          </a:p>
        </p:txBody>
      </p:sp>
      <p:cxnSp>
        <p:nvCxnSpPr>
          <p:cNvPr id="18" name="직선 연결선 17">
            <a:extLst>
              <a:ext uri="{FF2B5EF4-FFF2-40B4-BE49-F238E27FC236}">
                <a16:creationId xmlns:a16="http://schemas.microsoft.com/office/drawing/2014/main" id="{ECB38D05-3241-43D6-9C08-74EAEA95419A}"/>
              </a:ext>
            </a:extLst>
          </p:cNvPr>
          <p:cNvCxnSpPr>
            <a:cxnSpLocks/>
          </p:cNvCxnSpPr>
          <p:nvPr/>
        </p:nvCxnSpPr>
        <p:spPr>
          <a:xfrm>
            <a:off x="248751" y="4303222"/>
            <a:ext cx="536724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88D2F6D0-4CD0-4497-894E-BBB431CBA063}"/>
              </a:ext>
            </a:extLst>
          </p:cNvPr>
          <p:cNvSpPr/>
          <p:nvPr/>
        </p:nvSpPr>
        <p:spPr>
          <a:xfrm>
            <a:off x="309905" y="4348781"/>
            <a:ext cx="1223083" cy="637315"/>
          </a:xfrm>
          <a:prstGeom prst="rect">
            <a:avLst/>
          </a:prstGeom>
          <a:solidFill>
            <a:schemeClr val="bg1">
              <a:lumMod val="85000"/>
            </a:schemeClr>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kumimoji="0" lang="ko-KR" altLang="en-US" sz="1200" i="0" u="none" strike="noStrike" kern="0" cap="none" spc="0" normalizeH="0" noProof="0" dirty="0">
                <a:ln>
                  <a:noFill/>
                </a:ln>
                <a:solidFill>
                  <a:srgbClr val="483159"/>
                </a:solidFill>
                <a:effectLst/>
                <a:uLnTx/>
                <a:uFillTx/>
                <a:latin typeface="Arial" panose="020B0604020202020204" pitchFamily="34" charset="0"/>
                <a:ea typeface="KoPubWorld돋움체 Medium" panose="00000600000000000000" pitchFamily="2" charset="-127"/>
              </a:rPr>
              <a:t>하나마이크론</a:t>
            </a:r>
            <a:endParaRPr kumimoji="0" lang="en-US" altLang="ko-KR" sz="1200" i="0" u="none" strike="noStrike" kern="0" cap="none" spc="0" normalizeH="0" noProof="0" dirty="0">
              <a:ln>
                <a:noFill/>
              </a:ln>
              <a:solidFill>
                <a:srgbClr val="483159"/>
              </a:solidFill>
              <a:effectLst/>
              <a:uLnTx/>
              <a:uFillTx/>
              <a:latin typeface="Arial" panose="020B0604020202020204" pitchFamily="34" charset="0"/>
              <a:ea typeface="KoPubWorld돋움체 Medium" panose="00000600000000000000" pitchFamily="2" charset="-127"/>
            </a:endParaRPr>
          </a:p>
        </p:txBody>
      </p:sp>
      <p:sp>
        <p:nvSpPr>
          <p:cNvPr id="22" name="직사각형 21">
            <a:extLst>
              <a:ext uri="{FF2B5EF4-FFF2-40B4-BE49-F238E27FC236}">
                <a16:creationId xmlns:a16="http://schemas.microsoft.com/office/drawing/2014/main" id="{48C0CB96-99BA-4B9B-AAB0-AD5BD526875D}"/>
              </a:ext>
            </a:extLst>
          </p:cNvPr>
          <p:cNvSpPr/>
          <p:nvPr/>
        </p:nvSpPr>
        <p:spPr>
          <a:xfrm>
            <a:off x="309905" y="4352994"/>
            <a:ext cx="1223082" cy="226173"/>
          </a:xfrm>
          <a:prstGeom prst="rect">
            <a:avLst/>
          </a:prstGeom>
          <a:solidFill>
            <a:srgbClr val="D0AD6B">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050" b="1" i="0" u="none" strike="noStrike" kern="0" cap="none" spc="0" normalizeH="0" noProof="0" dirty="0">
                <a:ln>
                  <a:noFill/>
                </a:ln>
                <a:solidFill>
                  <a:srgbClr val="483159"/>
                </a:solidFill>
                <a:effectLst/>
                <a:uLnTx/>
                <a:uFillTx/>
                <a:latin typeface="Arial" panose="020B0604020202020204" pitchFamily="34" charset="0"/>
                <a:ea typeface="KoPubWorld돋움체 Medium" panose="00000600000000000000" pitchFamily="2" charset="-127"/>
              </a:rPr>
              <a:t>Hana Micron</a:t>
            </a:r>
            <a:endParaRPr kumimoji="0" lang="ko-KR" altLang="en-US" sz="1050" b="1" i="0" u="none" strike="noStrike" kern="0" cap="none" spc="0" normalizeH="0" noProof="0" dirty="0">
              <a:ln>
                <a:noFill/>
              </a:ln>
              <a:solidFill>
                <a:srgbClr val="483159"/>
              </a:solidFill>
              <a:effectLst/>
              <a:uLnTx/>
              <a:uFillTx/>
              <a:latin typeface="Arial" panose="020B0604020202020204" pitchFamily="34" charset="0"/>
              <a:ea typeface="KoPubWorld돋움체 Medium" panose="00000600000000000000" pitchFamily="2" charset="-127"/>
            </a:endParaRPr>
          </a:p>
        </p:txBody>
      </p:sp>
      <p:sp>
        <p:nvSpPr>
          <p:cNvPr id="23" name="직사각형 22">
            <a:extLst>
              <a:ext uri="{FF2B5EF4-FFF2-40B4-BE49-F238E27FC236}">
                <a16:creationId xmlns:a16="http://schemas.microsoft.com/office/drawing/2014/main" id="{BE2EAE83-CA99-422D-913A-16F2DB98CC36}"/>
              </a:ext>
            </a:extLst>
          </p:cNvPr>
          <p:cNvSpPr/>
          <p:nvPr/>
        </p:nvSpPr>
        <p:spPr>
          <a:xfrm>
            <a:off x="1481660" y="4273326"/>
            <a:ext cx="4321536" cy="798512"/>
          </a:xfrm>
          <a:prstGeom prst="rect">
            <a:avLst/>
          </a:prstGeom>
          <a:noFill/>
          <a:ln>
            <a:noFill/>
            <a:miter lim="800000"/>
          </a:ln>
        </p:spPr>
        <p:txBody>
          <a:bodyPr rot="0" spcFirstLastPara="0" vertOverflow="overflow" horzOverflow="overflow" vert="horz" wrap="square" lIns="144000" tIns="36000" rIns="36000" bIns="36000" numCol="1" spcCol="0" rtlCol="0" fromWordArt="0" anchor="ctr"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반도체 패키징</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반도체 재료인 실리콘 제품 생산</a:t>
            </a:r>
            <a:r>
              <a:rPr lang="en-US" altLang="ko-KR" sz="1000" dirty="0">
                <a:latin typeface="Arial" panose="020B0604020202020204" pitchFamily="34" charset="0"/>
                <a:ea typeface="KoPubWorld돋움체 Medium" panose="00000600000000000000" pitchFamily="2" charset="-127"/>
              </a:rPr>
              <a:t>) </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주요 매출처</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삼성전자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해외 사업장</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브라질</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베트남</a:t>
            </a:r>
            <a:endParaRPr lang="en-US" altLang="ko-KR" sz="1000" dirty="0">
              <a:latin typeface="Arial" panose="020B0604020202020204" pitchFamily="34" charset="0"/>
              <a:ea typeface="KoPubWorld돋움체 Medium" panose="00000600000000000000" pitchFamily="2" charset="-127"/>
            </a:endParaRPr>
          </a:p>
        </p:txBody>
      </p:sp>
      <p:cxnSp>
        <p:nvCxnSpPr>
          <p:cNvPr id="24" name="직선 연결선 23">
            <a:extLst>
              <a:ext uri="{FF2B5EF4-FFF2-40B4-BE49-F238E27FC236}">
                <a16:creationId xmlns:a16="http://schemas.microsoft.com/office/drawing/2014/main" id="{4566C4D1-8DE1-47ED-BE86-39B7939688CA}"/>
              </a:ext>
            </a:extLst>
          </p:cNvPr>
          <p:cNvCxnSpPr>
            <a:cxnSpLocks/>
          </p:cNvCxnSpPr>
          <p:nvPr/>
        </p:nvCxnSpPr>
        <p:spPr>
          <a:xfrm>
            <a:off x="248750" y="5025087"/>
            <a:ext cx="536724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48B817F2-9111-47D4-AD38-8E18E06637D0}"/>
              </a:ext>
            </a:extLst>
          </p:cNvPr>
          <p:cNvSpPr/>
          <p:nvPr/>
        </p:nvSpPr>
        <p:spPr>
          <a:xfrm>
            <a:off x="309904" y="5062100"/>
            <a:ext cx="1223083" cy="652576"/>
          </a:xfrm>
          <a:prstGeom prst="rect">
            <a:avLst/>
          </a:prstGeom>
          <a:solidFill>
            <a:schemeClr val="bg1">
              <a:lumMod val="85000"/>
            </a:schemeClr>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kumimoji="0" lang="ko-KR" altLang="en-US" sz="1200" i="0" u="none" strike="noStrike" kern="0" cap="none" spc="0" normalizeH="0" noProof="0" dirty="0" err="1">
                <a:ln>
                  <a:noFill/>
                </a:ln>
                <a:solidFill>
                  <a:srgbClr val="483159"/>
                </a:solidFill>
                <a:effectLst/>
                <a:uLnTx/>
                <a:uFillTx/>
                <a:latin typeface="Arial" panose="020B0604020202020204" pitchFamily="34" charset="0"/>
                <a:ea typeface="KoPubWorld돋움체 Medium" panose="00000600000000000000" pitchFamily="2" charset="-127"/>
              </a:rPr>
              <a:t>시그네틱스</a:t>
            </a:r>
            <a:endParaRPr kumimoji="0" lang="en-US" altLang="ko-KR" sz="1200" i="0" u="none" strike="noStrike" kern="0" cap="none" spc="0" normalizeH="0" noProof="0" dirty="0">
              <a:ln>
                <a:noFill/>
              </a:ln>
              <a:solidFill>
                <a:srgbClr val="483159"/>
              </a:solidFill>
              <a:effectLst/>
              <a:uLnTx/>
              <a:uFillTx/>
              <a:latin typeface="Arial" panose="020B0604020202020204" pitchFamily="34" charset="0"/>
              <a:ea typeface="KoPubWorld돋움체 Medium" panose="00000600000000000000" pitchFamily="2" charset="-127"/>
            </a:endParaRPr>
          </a:p>
        </p:txBody>
      </p:sp>
      <p:sp>
        <p:nvSpPr>
          <p:cNvPr id="29" name="직사각형 28">
            <a:extLst>
              <a:ext uri="{FF2B5EF4-FFF2-40B4-BE49-F238E27FC236}">
                <a16:creationId xmlns:a16="http://schemas.microsoft.com/office/drawing/2014/main" id="{1486EE61-77E8-47B9-BB2A-09EA623C15AE}"/>
              </a:ext>
            </a:extLst>
          </p:cNvPr>
          <p:cNvSpPr/>
          <p:nvPr/>
        </p:nvSpPr>
        <p:spPr>
          <a:xfrm>
            <a:off x="309904" y="5066313"/>
            <a:ext cx="1223082" cy="226173"/>
          </a:xfrm>
          <a:prstGeom prst="rect">
            <a:avLst/>
          </a:prstGeom>
          <a:solidFill>
            <a:srgbClr val="D0AD6B">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050" b="1" i="0" u="none" strike="noStrike" kern="0" cap="none" spc="0" normalizeH="0" noProof="0" dirty="0" err="1">
                <a:ln>
                  <a:noFill/>
                </a:ln>
                <a:solidFill>
                  <a:srgbClr val="483159"/>
                </a:solidFill>
                <a:effectLst/>
                <a:uLnTx/>
                <a:uFillTx/>
                <a:latin typeface="Arial" panose="020B0604020202020204" pitchFamily="34" charset="0"/>
                <a:ea typeface="KoPubWorld돋움체 Medium" panose="00000600000000000000" pitchFamily="2" charset="-127"/>
              </a:rPr>
              <a:t>Signetics</a:t>
            </a:r>
            <a:endParaRPr kumimoji="0" lang="ko-KR" altLang="en-US" sz="1050" b="1" i="0" u="none" strike="noStrike" kern="0" cap="none" spc="0" normalizeH="0" noProof="0" dirty="0">
              <a:ln>
                <a:noFill/>
              </a:ln>
              <a:solidFill>
                <a:srgbClr val="483159"/>
              </a:solidFill>
              <a:effectLst/>
              <a:uLnTx/>
              <a:uFillTx/>
              <a:latin typeface="Arial" panose="020B0604020202020204" pitchFamily="34" charset="0"/>
              <a:ea typeface="KoPubWorld돋움체 Medium" panose="00000600000000000000" pitchFamily="2" charset="-127"/>
            </a:endParaRPr>
          </a:p>
        </p:txBody>
      </p:sp>
      <p:sp>
        <p:nvSpPr>
          <p:cNvPr id="30" name="직사각형 29">
            <a:extLst>
              <a:ext uri="{FF2B5EF4-FFF2-40B4-BE49-F238E27FC236}">
                <a16:creationId xmlns:a16="http://schemas.microsoft.com/office/drawing/2014/main" id="{D9017F76-F32B-4CD9-887F-2A23AB16461A}"/>
              </a:ext>
            </a:extLst>
          </p:cNvPr>
          <p:cNvSpPr/>
          <p:nvPr/>
        </p:nvSpPr>
        <p:spPr>
          <a:xfrm>
            <a:off x="1481658" y="5062615"/>
            <a:ext cx="4665605" cy="798512"/>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반도체 패키징 및 테스트 업체이며</a:t>
            </a:r>
            <a:r>
              <a:rPr lang="en-US" altLang="ko-KR" sz="1000" dirty="0">
                <a:latin typeface="Arial" panose="020B0604020202020204" pitchFamily="34" charset="0"/>
                <a:ea typeface="KoPubWorld돋움체 Medium" panose="00000600000000000000" pitchFamily="2" charset="-127"/>
              </a:rPr>
              <a:t>,</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주요 매출처</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삼성전자</a:t>
            </a:r>
            <a:r>
              <a:rPr lang="en-US" altLang="ko-KR" sz="1000" dirty="0">
                <a:latin typeface="Arial" panose="020B0604020202020204" pitchFamily="34" charset="0"/>
                <a:ea typeface="KoPubWorld돋움체 Medium" panose="00000600000000000000" pitchFamily="2" charset="-127"/>
              </a:rPr>
              <a:t>, SK</a:t>
            </a:r>
            <a:r>
              <a:rPr lang="ko-KR" altLang="en-US" sz="1000" dirty="0">
                <a:latin typeface="Arial" panose="020B0604020202020204" pitchFamily="34" charset="0"/>
                <a:ea typeface="KoPubWorld돋움체 Medium" panose="00000600000000000000" pitchFamily="2" charset="-127"/>
              </a:rPr>
              <a:t>하이닉스</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매출구성</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메모리 </a:t>
            </a:r>
            <a:r>
              <a:rPr lang="en-US" altLang="ko-KR" sz="1000" dirty="0">
                <a:latin typeface="Arial" panose="020B0604020202020204" pitchFamily="34" charset="0"/>
                <a:ea typeface="KoPubWorld돋움체 Medium" panose="00000600000000000000" pitchFamily="2" charset="-127"/>
              </a:rPr>
              <a:t>770</a:t>
            </a:r>
            <a:r>
              <a:rPr lang="ko-KR" altLang="en-US" sz="1000" dirty="0">
                <a:latin typeface="Arial" panose="020B0604020202020204" pitchFamily="34" charset="0"/>
                <a:ea typeface="KoPubWorld돋움체 Medium" panose="00000600000000000000" pitchFamily="2" charset="-127"/>
              </a:rPr>
              <a:t>억 원</a:t>
            </a:r>
            <a:r>
              <a:rPr lang="en-US" altLang="ko-KR" sz="1000" dirty="0">
                <a:latin typeface="Arial" panose="020B0604020202020204" pitchFamily="34" charset="0"/>
                <a:ea typeface="KoPubWorld돋움체 Medium" panose="00000600000000000000" pitchFamily="2" charset="-127"/>
              </a:rPr>
              <a:t>(38%</a:t>
            </a:r>
            <a:r>
              <a:rPr lang="ko-KR" altLang="en-US" sz="1000" dirty="0">
                <a:latin typeface="Arial" panose="020B0604020202020204" pitchFamily="34" charset="0"/>
                <a:ea typeface="KoPubWorld돋움체 Medium" panose="00000600000000000000" pitchFamily="2" charset="-127"/>
                <a:sym typeface="Wingdings" panose="05000000000000000000" pitchFamily="2" charset="2"/>
              </a:rPr>
              <a:t>삼성전자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비메모리 </a:t>
            </a:r>
            <a:r>
              <a:rPr lang="en-US" altLang="ko-KR" sz="1000" dirty="0">
                <a:latin typeface="Arial" panose="020B0604020202020204" pitchFamily="34" charset="0"/>
                <a:ea typeface="KoPubWorld돋움체 Medium" panose="00000600000000000000" pitchFamily="2" charset="-127"/>
              </a:rPr>
              <a:t>1,245</a:t>
            </a:r>
            <a:r>
              <a:rPr lang="ko-KR" altLang="en-US" sz="1000" dirty="0">
                <a:latin typeface="Arial" panose="020B0604020202020204" pitchFamily="34" charset="0"/>
                <a:ea typeface="KoPubWorld돋움체 Medium" panose="00000600000000000000" pitchFamily="2" charset="-127"/>
              </a:rPr>
              <a:t>억 원</a:t>
            </a:r>
            <a:r>
              <a:rPr lang="en-US" altLang="ko-KR" sz="1000" dirty="0">
                <a:latin typeface="Arial" panose="020B0604020202020204" pitchFamily="34" charset="0"/>
                <a:ea typeface="KoPubWorld돋움체 Medium" panose="00000600000000000000" pitchFamily="2" charset="-127"/>
              </a:rPr>
              <a:t>(62%</a:t>
            </a:r>
            <a:r>
              <a:rPr lang="en-US" altLang="ko-KR" sz="1000" dirty="0">
                <a:latin typeface="Arial" panose="020B0604020202020204" pitchFamily="34" charset="0"/>
                <a:ea typeface="KoPubWorld돋움체 Medium" panose="00000600000000000000" pitchFamily="2" charset="-127"/>
                <a:sym typeface="Wingdings" panose="05000000000000000000" pitchFamily="2" charset="2"/>
              </a:rPr>
              <a:t></a:t>
            </a:r>
            <a:r>
              <a:rPr lang="ko-KR" altLang="en-US" sz="1000" dirty="0" err="1">
                <a:latin typeface="Arial" panose="020B0604020202020204" pitchFamily="34" charset="0"/>
                <a:ea typeface="KoPubWorld돋움체 Medium" panose="00000600000000000000" pitchFamily="2" charset="-127"/>
                <a:sym typeface="Wingdings" panose="05000000000000000000" pitchFamily="2" charset="2"/>
              </a:rPr>
              <a:t>브로드컴</a:t>
            </a:r>
            <a:r>
              <a:rPr lang="en-US" altLang="ko-KR" sz="1000" dirty="0">
                <a:latin typeface="Arial" panose="020B0604020202020204" pitchFamily="34" charset="0"/>
                <a:ea typeface="KoPubWorld돋움체 Medium" panose="00000600000000000000" pitchFamily="2" charset="-127"/>
              </a:rPr>
              <a:t>)</a:t>
            </a:r>
          </a:p>
        </p:txBody>
      </p:sp>
      <p:cxnSp>
        <p:nvCxnSpPr>
          <p:cNvPr id="27" name="직선 연결선 26">
            <a:extLst>
              <a:ext uri="{FF2B5EF4-FFF2-40B4-BE49-F238E27FC236}">
                <a16:creationId xmlns:a16="http://schemas.microsoft.com/office/drawing/2014/main" id="{41F8D825-C227-4BB2-B73A-416C0DEE363B}"/>
              </a:ext>
            </a:extLst>
          </p:cNvPr>
          <p:cNvCxnSpPr>
            <a:cxnSpLocks/>
          </p:cNvCxnSpPr>
          <p:nvPr/>
        </p:nvCxnSpPr>
        <p:spPr>
          <a:xfrm>
            <a:off x="248750" y="5745715"/>
            <a:ext cx="536724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CBD220C4-919C-48F4-9721-5EC30C3CEEA7}"/>
              </a:ext>
            </a:extLst>
          </p:cNvPr>
          <p:cNvSpPr/>
          <p:nvPr/>
        </p:nvSpPr>
        <p:spPr>
          <a:xfrm>
            <a:off x="309905" y="5778514"/>
            <a:ext cx="1223083" cy="528533"/>
          </a:xfrm>
          <a:prstGeom prst="rect">
            <a:avLst/>
          </a:prstGeom>
          <a:solidFill>
            <a:schemeClr val="bg1">
              <a:lumMod val="85000"/>
            </a:schemeClr>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kumimoji="0" lang="ko-KR" altLang="en-US" sz="1200" i="0" u="none" strike="noStrike" kern="0" cap="none" spc="0" normalizeH="0" noProof="0" dirty="0" err="1">
                <a:ln>
                  <a:noFill/>
                </a:ln>
                <a:solidFill>
                  <a:srgbClr val="483159"/>
                </a:solidFill>
                <a:effectLst/>
                <a:uLnTx/>
                <a:uFillTx/>
                <a:latin typeface="Arial" panose="020B0604020202020204" pitchFamily="34" charset="0"/>
                <a:ea typeface="KoPubWorld돋움체 Medium" panose="00000600000000000000" pitchFamily="2" charset="-127"/>
              </a:rPr>
              <a:t>에이티세미콘</a:t>
            </a:r>
            <a:endParaRPr kumimoji="0" lang="en-US" altLang="ko-KR" sz="1200" i="0" u="none" strike="noStrike" kern="0" cap="none" spc="0" normalizeH="0" noProof="0" dirty="0">
              <a:ln>
                <a:noFill/>
              </a:ln>
              <a:solidFill>
                <a:srgbClr val="483159"/>
              </a:solidFill>
              <a:effectLst/>
              <a:uLnTx/>
              <a:uFillTx/>
              <a:latin typeface="Arial" panose="020B0604020202020204" pitchFamily="34" charset="0"/>
              <a:ea typeface="KoPubWorld돋움체 Medium" panose="00000600000000000000" pitchFamily="2" charset="-127"/>
            </a:endParaRPr>
          </a:p>
        </p:txBody>
      </p:sp>
      <p:sp>
        <p:nvSpPr>
          <p:cNvPr id="33" name="직사각형 32">
            <a:extLst>
              <a:ext uri="{FF2B5EF4-FFF2-40B4-BE49-F238E27FC236}">
                <a16:creationId xmlns:a16="http://schemas.microsoft.com/office/drawing/2014/main" id="{EFA710BD-65DB-49BA-B060-59680D4BD889}"/>
              </a:ext>
            </a:extLst>
          </p:cNvPr>
          <p:cNvSpPr/>
          <p:nvPr/>
        </p:nvSpPr>
        <p:spPr>
          <a:xfrm>
            <a:off x="309905" y="5782727"/>
            <a:ext cx="1223082" cy="226173"/>
          </a:xfrm>
          <a:prstGeom prst="rect">
            <a:avLst/>
          </a:prstGeom>
          <a:solidFill>
            <a:srgbClr val="D0AD6B">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lvl="0" algn="ctr" defTabSz="914400">
              <a:buClr>
                <a:srgbClr val="646464"/>
              </a:buClr>
              <a:buSzPct val="100000"/>
              <a:defRPr/>
            </a:pPr>
            <a:r>
              <a:rPr lang="en-US" altLang="ko-KR" sz="1050" b="1" kern="0" dirty="0">
                <a:solidFill>
                  <a:srgbClr val="483159"/>
                </a:solidFill>
                <a:latin typeface="Arial" panose="020B0604020202020204" pitchFamily="34" charset="0"/>
                <a:ea typeface="KoPubWorld돋움체 Medium" panose="00000600000000000000" pitchFamily="2" charset="-127"/>
              </a:rPr>
              <a:t>AT </a:t>
            </a:r>
            <a:r>
              <a:rPr lang="en-US" altLang="ko-KR" sz="1050" b="1" kern="0" dirty="0" err="1">
                <a:solidFill>
                  <a:srgbClr val="483159"/>
                </a:solidFill>
                <a:latin typeface="Arial" panose="020B0604020202020204" pitchFamily="34" charset="0"/>
                <a:ea typeface="KoPubWorld돋움체 Medium" panose="00000600000000000000" pitchFamily="2" charset="-127"/>
              </a:rPr>
              <a:t>Semicon</a:t>
            </a:r>
            <a:endParaRPr kumimoji="0" lang="ko-KR" altLang="en-US" sz="1050" b="1" i="0" u="none" strike="noStrike" kern="0" cap="none" spc="0" normalizeH="0" noProof="0" dirty="0">
              <a:ln>
                <a:noFill/>
              </a:ln>
              <a:solidFill>
                <a:srgbClr val="483159"/>
              </a:solidFill>
              <a:effectLst/>
              <a:uLnTx/>
              <a:uFillTx/>
              <a:latin typeface="Arial" panose="020B0604020202020204" pitchFamily="34" charset="0"/>
              <a:ea typeface="KoPubWorld돋움체 Medium" panose="00000600000000000000" pitchFamily="2" charset="-127"/>
            </a:endParaRPr>
          </a:p>
        </p:txBody>
      </p:sp>
      <p:sp>
        <p:nvSpPr>
          <p:cNvPr id="34" name="직사각형 33">
            <a:extLst>
              <a:ext uri="{FF2B5EF4-FFF2-40B4-BE49-F238E27FC236}">
                <a16:creationId xmlns:a16="http://schemas.microsoft.com/office/drawing/2014/main" id="{D45EA950-6287-413B-AAD4-46FDBE48F8BB}"/>
              </a:ext>
            </a:extLst>
          </p:cNvPr>
          <p:cNvSpPr/>
          <p:nvPr/>
        </p:nvSpPr>
        <p:spPr>
          <a:xfrm>
            <a:off x="1499543" y="5778514"/>
            <a:ext cx="4321535" cy="798512"/>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반도체 패키징 및 테스트 업체</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주요 매출처</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SK </a:t>
            </a:r>
            <a:r>
              <a:rPr lang="ko-KR" altLang="en-US" sz="1000" dirty="0">
                <a:latin typeface="Arial" panose="020B0604020202020204" pitchFamily="34" charset="0"/>
                <a:ea typeface="KoPubWorld돋움체 Medium" panose="00000600000000000000" pitchFamily="2" charset="-127"/>
              </a:rPr>
              <a:t>하이닉스</a:t>
            </a:r>
            <a:r>
              <a:rPr lang="en-US" altLang="ko-KR" sz="1000" dirty="0">
                <a:latin typeface="Arial" panose="020B0604020202020204" pitchFamily="34" charset="0"/>
                <a:ea typeface="KoPubWorld돋움체 Medium" panose="00000600000000000000" pitchFamily="2" charset="-127"/>
              </a:rPr>
              <a:t>, </a:t>
            </a:r>
            <a:r>
              <a:rPr lang="ko-KR" altLang="en-US" sz="1000" dirty="0" err="1">
                <a:latin typeface="Arial" panose="020B0604020202020204" pitchFamily="34" charset="0"/>
                <a:ea typeface="KoPubWorld돋움체 Medium" panose="00000600000000000000" pitchFamily="2" charset="-127"/>
              </a:rPr>
              <a:t>매그나칩</a:t>
            </a:r>
            <a:r>
              <a:rPr lang="ko-KR" altLang="en-US" sz="1000" dirty="0">
                <a:latin typeface="Arial" panose="020B0604020202020204" pitchFamily="34" charset="0"/>
                <a:ea typeface="KoPubWorld돋움체 Medium" panose="00000600000000000000" pitchFamily="2" charset="-127"/>
              </a:rPr>
              <a:t> 반도체</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샤프</a:t>
            </a:r>
            <a:r>
              <a:rPr lang="en-US" altLang="ko-KR" sz="1000" dirty="0">
                <a:latin typeface="Arial" panose="020B0604020202020204" pitchFamily="34" charset="0"/>
                <a:ea typeface="KoPubWorld돋움체 Medium" panose="00000600000000000000" pitchFamily="2" charset="-127"/>
              </a:rPr>
              <a:t>, </a:t>
            </a:r>
            <a:r>
              <a:rPr lang="ko-KR" altLang="en-US" sz="1000" dirty="0" err="1">
                <a:latin typeface="Arial" panose="020B0604020202020204" pitchFamily="34" charset="0"/>
                <a:ea typeface="KoPubWorld돋움체 Medium" panose="00000600000000000000" pitchFamily="2" charset="-127"/>
              </a:rPr>
              <a:t>후지쯔</a:t>
            </a:r>
            <a:endParaRPr lang="en-US" altLang="ko-KR" sz="1000" dirty="0">
              <a:latin typeface="Arial" panose="020B0604020202020204" pitchFamily="34" charset="0"/>
              <a:ea typeface="KoPubWorld돋움체 Medium" panose="00000600000000000000" pitchFamily="2" charset="-127"/>
            </a:endParaRPr>
          </a:p>
        </p:txBody>
      </p:sp>
      <p:grpSp>
        <p:nvGrpSpPr>
          <p:cNvPr id="36" name="그룹 35">
            <a:extLst>
              <a:ext uri="{FF2B5EF4-FFF2-40B4-BE49-F238E27FC236}">
                <a16:creationId xmlns:a16="http://schemas.microsoft.com/office/drawing/2014/main" id="{BD4C946C-E409-45CF-9A91-2894B96E0AD8}"/>
              </a:ext>
            </a:extLst>
          </p:cNvPr>
          <p:cNvGrpSpPr/>
          <p:nvPr/>
        </p:nvGrpSpPr>
        <p:grpSpPr>
          <a:xfrm>
            <a:off x="283766" y="3155165"/>
            <a:ext cx="5433369" cy="285238"/>
            <a:chOff x="453025" y="1956462"/>
            <a:chExt cx="4320000" cy="285238"/>
          </a:xfrm>
        </p:grpSpPr>
        <p:sp>
          <p:nvSpPr>
            <p:cNvPr id="37" name="TextBox 36">
              <a:extLst>
                <a:ext uri="{FF2B5EF4-FFF2-40B4-BE49-F238E27FC236}">
                  <a16:creationId xmlns:a16="http://schemas.microsoft.com/office/drawing/2014/main" id="{049CC2C3-9EF9-43AA-8C54-EB9E14A99780}"/>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경쟁사 현황</a:t>
              </a:r>
            </a:p>
          </p:txBody>
        </p:sp>
        <p:cxnSp>
          <p:nvCxnSpPr>
            <p:cNvPr id="38" name="Straight Connector 32">
              <a:extLst>
                <a:ext uri="{FF2B5EF4-FFF2-40B4-BE49-F238E27FC236}">
                  <a16:creationId xmlns:a16="http://schemas.microsoft.com/office/drawing/2014/main" id="{1429DC17-C4C8-408B-A09B-924A74B2C865}"/>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39" name="그룹 38">
            <a:extLst>
              <a:ext uri="{FF2B5EF4-FFF2-40B4-BE49-F238E27FC236}">
                <a16:creationId xmlns:a16="http://schemas.microsoft.com/office/drawing/2014/main" id="{5937EB90-FBD7-4160-B983-93EB067B1FD5}"/>
              </a:ext>
            </a:extLst>
          </p:cNvPr>
          <p:cNvGrpSpPr/>
          <p:nvPr/>
        </p:nvGrpSpPr>
        <p:grpSpPr>
          <a:xfrm>
            <a:off x="283766" y="1879687"/>
            <a:ext cx="9329790" cy="285238"/>
            <a:chOff x="453025" y="1956462"/>
            <a:chExt cx="4320000" cy="285238"/>
          </a:xfrm>
        </p:grpSpPr>
        <p:sp>
          <p:nvSpPr>
            <p:cNvPr id="40" name="TextBox 39">
              <a:extLst>
                <a:ext uri="{FF2B5EF4-FFF2-40B4-BE49-F238E27FC236}">
                  <a16:creationId xmlns:a16="http://schemas.microsoft.com/office/drawing/2014/main" id="{F2EA90A3-910C-4EEA-869E-EF341F023421}"/>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회사의 핵심 경쟁우위</a:t>
              </a:r>
            </a:p>
          </p:txBody>
        </p:sp>
        <p:cxnSp>
          <p:nvCxnSpPr>
            <p:cNvPr id="41" name="Straight Connector 32">
              <a:extLst>
                <a:ext uri="{FF2B5EF4-FFF2-40B4-BE49-F238E27FC236}">
                  <a16:creationId xmlns:a16="http://schemas.microsoft.com/office/drawing/2014/main" id="{F165055C-0D1B-4C5E-9AED-147740AC197A}"/>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42" name="그룹 41">
            <a:extLst>
              <a:ext uri="{FF2B5EF4-FFF2-40B4-BE49-F238E27FC236}">
                <a16:creationId xmlns:a16="http://schemas.microsoft.com/office/drawing/2014/main" id="{5FF832AA-32D9-4C0A-92A6-AE57E0ED4607}"/>
              </a:ext>
            </a:extLst>
          </p:cNvPr>
          <p:cNvGrpSpPr/>
          <p:nvPr/>
        </p:nvGrpSpPr>
        <p:grpSpPr>
          <a:xfrm>
            <a:off x="5958419" y="3155165"/>
            <a:ext cx="3663815" cy="285238"/>
            <a:chOff x="453025" y="1956462"/>
            <a:chExt cx="4320000" cy="285238"/>
          </a:xfrm>
        </p:grpSpPr>
        <p:sp>
          <p:nvSpPr>
            <p:cNvPr id="43" name="TextBox 42">
              <a:extLst>
                <a:ext uri="{FF2B5EF4-FFF2-40B4-BE49-F238E27FC236}">
                  <a16:creationId xmlns:a16="http://schemas.microsoft.com/office/drawing/2014/main" id="{F6632991-DEBB-4F77-9E7F-40512056689B}"/>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en-US" altLang="ko-KR" sz="1400" b="1">
                  <a:solidFill>
                    <a:srgbClr val="483159"/>
                  </a:solidFill>
                  <a:latin typeface="Arial" panose="020B0604020202020204" pitchFamily="34" charset="0"/>
                  <a:ea typeface="KoPubWorld돋움체 Medium" panose="00000600000000000000" pitchFamily="2" charset="-127"/>
                </a:rPr>
                <a:t>*</a:t>
              </a:r>
              <a:r>
                <a:rPr lang="ko-KR" altLang="en-US" sz="1400" b="1">
                  <a:solidFill>
                    <a:srgbClr val="483159"/>
                  </a:solidFill>
                  <a:latin typeface="Arial" panose="020B0604020202020204" pitchFamily="34" charset="0"/>
                  <a:ea typeface="KoPubWorld돋움체 Medium" panose="00000600000000000000" pitchFamily="2" charset="-127"/>
                </a:rPr>
                <a:t>국내 </a:t>
              </a:r>
              <a:r>
                <a:rPr lang="ko-KR" altLang="en-US" sz="1400" b="1" dirty="0">
                  <a:solidFill>
                    <a:srgbClr val="483159"/>
                  </a:solidFill>
                  <a:latin typeface="Arial" panose="020B0604020202020204" pitchFamily="34" charset="0"/>
                  <a:ea typeface="KoPubWorld돋움체 Medium" panose="00000600000000000000" pitchFamily="2" charset="-127"/>
                </a:rPr>
                <a:t>후공정업체 시장점유율</a:t>
              </a:r>
              <a:r>
                <a:rPr lang="en-US" altLang="ko-KR" sz="1200" b="1" dirty="0">
                  <a:solidFill>
                    <a:srgbClr val="483159"/>
                  </a:solidFill>
                  <a:latin typeface="Arial" panose="020B0604020202020204" pitchFamily="34" charset="0"/>
                  <a:ea typeface="KoPubWorld돋움체 Medium" panose="00000600000000000000" pitchFamily="2" charset="-127"/>
                </a:rPr>
                <a:t>(FY19 </a:t>
              </a:r>
              <a:r>
                <a:rPr lang="ko-KR" altLang="en-US" sz="1200" b="1" dirty="0">
                  <a:solidFill>
                    <a:srgbClr val="483159"/>
                  </a:solidFill>
                  <a:latin typeface="Arial" panose="020B0604020202020204" pitchFamily="34" charset="0"/>
                  <a:ea typeface="KoPubWorld돋움체 Medium" panose="00000600000000000000" pitchFamily="2" charset="-127"/>
                </a:rPr>
                <a:t>매출기준</a:t>
              </a:r>
              <a:r>
                <a:rPr lang="en-US" altLang="ko-KR" sz="1200" b="1" dirty="0">
                  <a:solidFill>
                    <a:srgbClr val="483159"/>
                  </a:solidFill>
                  <a:latin typeface="Arial" panose="020B0604020202020204" pitchFamily="34" charset="0"/>
                  <a:ea typeface="KoPubWorld돋움체 Medium" panose="00000600000000000000" pitchFamily="2" charset="-127"/>
                </a:rPr>
                <a:t>)</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44" name="Straight Connector 32">
              <a:extLst>
                <a:ext uri="{FF2B5EF4-FFF2-40B4-BE49-F238E27FC236}">
                  <a16:creationId xmlns:a16="http://schemas.microsoft.com/office/drawing/2014/main" id="{BDFB75FB-5864-439B-9A88-4C688A24B307}"/>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45" name="직사각형 44">
            <a:extLst>
              <a:ext uri="{FF2B5EF4-FFF2-40B4-BE49-F238E27FC236}">
                <a16:creationId xmlns:a16="http://schemas.microsoft.com/office/drawing/2014/main" id="{80231B64-903A-417A-9336-4216C5F51D73}"/>
              </a:ext>
            </a:extLst>
          </p:cNvPr>
          <p:cNvSpPr/>
          <p:nvPr/>
        </p:nvSpPr>
        <p:spPr>
          <a:xfrm>
            <a:off x="283766" y="2197017"/>
            <a:ext cx="9338468" cy="839108"/>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회사는 </a:t>
            </a:r>
            <a:r>
              <a:rPr lang="en-US" altLang="ko-KR" sz="1050" b="1" dirty="0">
                <a:latin typeface="Arial" panose="020B0604020202020204" pitchFamily="34" charset="0"/>
                <a:ea typeface="KoPubWorld돋움체 Medium" panose="00000600000000000000" pitchFamily="2" charset="-127"/>
              </a:rPr>
              <a:t>DRAM/NAND </a:t>
            </a:r>
            <a:r>
              <a:rPr lang="ko-KR" altLang="en-US" sz="1050" b="1" dirty="0">
                <a:latin typeface="Arial" panose="020B0604020202020204" pitchFamily="34" charset="0"/>
                <a:ea typeface="KoPubWorld돋움체 Medium" panose="00000600000000000000" pitchFamily="2" charset="-127"/>
              </a:rPr>
              <a:t>제품 군에 대한 </a:t>
            </a:r>
            <a:r>
              <a:rPr lang="en-US" altLang="ko-KR" sz="1050" b="1" dirty="0">
                <a:latin typeface="Arial" panose="020B0604020202020204" pitchFamily="34" charset="0"/>
                <a:ea typeface="KoPubWorld돋움체 Medium" panose="00000600000000000000" pitchFamily="2" charset="-127"/>
              </a:rPr>
              <a:t>12 stack</a:t>
            </a:r>
            <a:r>
              <a:rPr lang="ko-KR" altLang="en-US" sz="1050" b="1" dirty="0">
                <a:latin typeface="Arial" panose="020B0604020202020204" pitchFamily="34" charset="0"/>
                <a:ea typeface="KoPubWorld돋움체 Medium" panose="00000600000000000000" pitchFamily="2" charset="-127"/>
              </a:rPr>
              <a:t> 까지 양산 가능한 기술을 보유</a:t>
            </a:r>
            <a:r>
              <a:rPr lang="ko-KR" altLang="en-US" sz="1050" dirty="0">
                <a:latin typeface="Arial" panose="020B0604020202020204" pitchFamily="34" charset="0"/>
                <a:ea typeface="KoPubWorld돋움체 Medium" panose="00000600000000000000" pitchFamily="2" charset="-127"/>
              </a:rPr>
              <a:t>하고 있으며 </a:t>
            </a:r>
            <a:r>
              <a:rPr lang="ko-KR" altLang="en-US" sz="1050" b="1" dirty="0">
                <a:latin typeface="Arial" panose="020B0604020202020204" pitchFamily="34" charset="0"/>
                <a:ea typeface="KoPubWorld돋움체 Medium" panose="00000600000000000000" pitchFamily="2" charset="-127"/>
              </a:rPr>
              <a:t>타사 대비 신규 장비를 많이 확보함</a:t>
            </a:r>
            <a:endParaRPr lang="en-US" altLang="ko-KR" sz="1050" b="1"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회사는 </a:t>
            </a:r>
            <a:r>
              <a:rPr lang="ko-KR" altLang="en-US" sz="1050" b="1" dirty="0">
                <a:latin typeface="Arial" panose="020B0604020202020204" pitchFamily="34" charset="0"/>
                <a:ea typeface="KoPubWorld돋움체 Medium" panose="00000600000000000000" pitchFamily="2" charset="-127"/>
              </a:rPr>
              <a:t>공정 및 설비기술 대응능력이 뛰어나며</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주문에 따른 </a:t>
            </a:r>
            <a:r>
              <a:rPr lang="ko-KR" altLang="en-US" sz="1050" b="1" dirty="0" err="1">
                <a:latin typeface="Arial" panose="020B0604020202020204" pitchFamily="34" charset="0"/>
                <a:ea typeface="KoPubWorld돋움체 Medium" panose="00000600000000000000" pitchFamily="2" charset="-127"/>
              </a:rPr>
              <a:t>단납기</a:t>
            </a:r>
            <a:r>
              <a:rPr lang="ko-KR" altLang="en-US" sz="1050" b="1" dirty="0">
                <a:latin typeface="Arial" panose="020B0604020202020204" pitchFamily="34" charset="0"/>
                <a:ea typeface="KoPubWorld돋움체 Medium" panose="00000600000000000000" pitchFamily="2" charset="-127"/>
              </a:rPr>
              <a:t> 대응이 가능</a:t>
            </a:r>
            <a:r>
              <a:rPr lang="ko-KR" altLang="en-US" sz="1050" dirty="0">
                <a:latin typeface="Arial" panose="020B0604020202020204" pitchFamily="34" charset="0"/>
                <a:ea typeface="KoPubWorld돋움체 Medium" panose="00000600000000000000" pitchFamily="2" charset="-127"/>
              </a:rPr>
              <a:t>하고</a:t>
            </a:r>
            <a:r>
              <a:rPr lang="en-US" altLang="ko-KR" sz="1050" dirty="0">
                <a:latin typeface="Arial" panose="020B0604020202020204" pitchFamily="34" charset="0"/>
                <a:ea typeface="KoPubWorld돋움체 Medium" panose="00000600000000000000" pitchFamily="2" charset="-127"/>
              </a:rPr>
              <a:t>, </a:t>
            </a:r>
            <a:r>
              <a:rPr lang="ko-KR" altLang="en-US" sz="1050" b="1" dirty="0">
                <a:latin typeface="Arial" panose="020B0604020202020204" pitchFamily="34" charset="0"/>
                <a:ea typeface="KoPubWorld돋움체 Medium" panose="00000600000000000000" pitchFamily="2" charset="-127"/>
              </a:rPr>
              <a:t>엄격한 품질 관리 능력</a:t>
            </a:r>
            <a:r>
              <a:rPr lang="ko-KR" altLang="en-US" sz="1050" dirty="0">
                <a:latin typeface="Arial" panose="020B0604020202020204" pitchFamily="34" charset="0"/>
                <a:ea typeface="KoPubWorld돋움체 Medium" panose="00000600000000000000" pitchFamily="2" charset="-127"/>
              </a:rPr>
              <a:t> 및 </a:t>
            </a:r>
            <a:r>
              <a:rPr lang="ko-KR" altLang="en-US" sz="1050" b="1" dirty="0">
                <a:latin typeface="Arial" panose="020B0604020202020204" pitchFamily="34" charset="0"/>
                <a:ea typeface="KoPubWorld돋움체 Medium" panose="00000600000000000000" pitchFamily="2" charset="-127"/>
              </a:rPr>
              <a:t>원가 수준 보유</a:t>
            </a:r>
            <a:endParaRPr lang="en-US" altLang="ko-KR" sz="1050" b="1"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회사는 </a:t>
            </a:r>
            <a:r>
              <a:rPr lang="ko-KR" altLang="en-US" sz="1050" b="1" dirty="0">
                <a:latin typeface="Arial" panose="020B0604020202020204" pitchFamily="34" charset="0"/>
                <a:ea typeface="KoPubWorld돋움체 Medium" panose="00000600000000000000" pitchFamily="2" charset="-127"/>
              </a:rPr>
              <a:t>고부가가치 제품인 </a:t>
            </a:r>
            <a:r>
              <a:rPr lang="en-US" altLang="ko-KR" sz="1050" b="1" dirty="0">
                <a:latin typeface="Arial" panose="020B0604020202020204" pitchFamily="34" charset="0"/>
                <a:ea typeface="KoPubWorld돋움체 Medium" panose="00000600000000000000" pitchFamily="2" charset="-127"/>
              </a:rPr>
              <a:t>high stack </a:t>
            </a:r>
            <a:r>
              <a:rPr lang="ko-KR" altLang="en-US" sz="1050" b="1" dirty="0">
                <a:latin typeface="Arial" panose="020B0604020202020204" pitchFamily="34" charset="0"/>
                <a:ea typeface="KoPubWorld돋움체 Medium" panose="00000600000000000000" pitchFamily="2" charset="-127"/>
              </a:rPr>
              <a:t>제품군을 지속적으로 수주</a:t>
            </a:r>
            <a:r>
              <a:rPr lang="ko-KR" altLang="en-US" sz="1050" dirty="0">
                <a:latin typeface="Arial" panose="020B0604020202020204" pitchFamily="34" charset="0"/>
                <a:ea typeface="KoPubWorld돋움체 Medium" panose="00000600000000000000" pitchFamily="2" charset="-127"/>
              </a:rPr>
              <a:t>하여 향후 이익을 확대하며</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비메모리 제품군 수주 확대를 통해 개발</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품질</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납기 측면에서 고객 만족을 통해 마진 확대예정</a:t>
            </a:r>
            <a:endParaRPr lang="en-US" altLang="ko-KR" sz="1050" dirty="0">
              <a:latin typeface="Arial" panose="020B0604020202020204" pitchFamily="34" charset="0"/>
              <a:ea typeface="KoPubWorld돋움체 Medium" panose="00000600000000000000" pitchFamily="2" charset="-127"/>
            </a:endParaRPr>
          </a:p>
        </p:txBody>
      </p:sp>
      <p:sp>
        <p:nvSpPr>
          <p:cNvPr id="4" name="직사각형 3">
            <a:extLst>
              <a:ext uri="{FF2B5EF4-FFF2-40B4-BE49-F238E27FC236}">
                <a16:creationId xmlns:a16="http://schemas.microsoft.com/office/drawing/2014/main" id="{08B3003A-5AC5-4F99-B9EC-533470C089DA}"/>
              </a:ext>
            </a:extLst>
          </p:cNvPr>
          <p:cNvSpPr/>
          <p:nvPr/>
        </p:nvSpPr>
        <p:spPr>
          <a:xfrm>
            <a:off x="292444" y="2160711"/>
            <a:ext cx="9321112" cy="893078"/>
          </a:xfrm>
          <a:prstGeom prst="rect">
            <a:avLst/>
          </a:prstGeom>
          <a:noFill/>
          <a:ln w="28575">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a:extLst>
              <a:ext uri="{FF2B5EF4-FFF2-40B4-BE49-F238E27FC236}">
                <a16:creationId xmlns:a16="http://schemas.microsoft.com/office/drawing/2014/main" id="{5FF832AA-32D9-4C0A-92A6-AE57E0ED4607}"/>
              </a:ext>
            </a:extLst>
          </p:cNvPr>
          <p:cNvGrpSpPr/>
          <p:nvPr/>
        </p:nvGrpSpPr>
        <p:grpSpPr>
          <a:xfrm>
            <a:off x="5958419" y="5071838"/>
            <a:ext cx="3663815" cy="285238"/>
            <a:chOff x="453025" y="1956462"/>
            <a:chExt cx="4320000" cy="285238"/>
          </a:xfrm>
        </p:grpSpPr>
        <p:sp>
          <p:nvSpPr>
            <p:cNvPr id="47" name="TextBox 46">
              <a:extLst>
                <a:ext uri="{FF2B5EF4-FFF2-40B4-BE49-F238E27FC236}">
                  <a16:creationId xmlns:a16="http://schemas.microsoft.com/office/drawing/2014/main" id="{F6632991-DEBB-4F77-9E7F-40512056689B}"/>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en-US" altLang="ko-KR" sz="1400" b="1" dirty="0">
                  <a:solidFill>
                    <a:srgbClr val="483159"/>
                  </a:solidFill>
                  <a:latin typeface="Arial" panose="020B0604020202020204" pitchFamily="34" charset="0"/>
                  <a:ea typeface="KoPubWorld돋움체 Medium" panose="00000600000000000000" pitchFamily="2" charset="-127"/>
                </a:rPr>
                <a:t>*</a:t>
              </a:r>
              <a:r>
                <a:rPr lang="ko-KR" altLang="en-US" sz="1400" b="1" dirty="0">
                  <a:solidFill>
                    <a:srgbClr val="483159"/>
                  </a:solidFill>
                  <a:latin typeface="Arial" panose="020B0604020202020204" pitchFamily="34" charset="0"/>
                  <a:ea typeface="KoPubWorld돋움체 Medium" panose="00000600000000000000" pitchFamily="2" charset="-127"/>
                </a:rPr>
                <a:t>국내 </a:t>
              </a:r>
              <a:r>
                <a:rPr lang="ko-KR" altLang="en-US" sz="1400" b="1" dirty="0" err="1">
                  <a:solidFill>
                    <a:srgbClr val="483159"/>
                  </a:solidFill>
                  <a:latin typeface="Arial" panose="020B0604020202020204" pitchFamily="34" charset="0"/>
                  <a:ea typeface="KoPubWorld돋움체 Medium" panose="00000600000000000000" pitchFamily="2" charset="-127"/>
                </a:rPr>
                <a:t>후공정업체</a:t>
              </a:r>
              <a:r>
                <a:rPr lang="ko-KR" altLang="en-US" sz="1400" b="1" dirty="0">
                  <a:solidFill>
                    <a:srgbClr val="483159"/>
                  </a:solidFill>
                  <a:latin typeface="Arial" panose="020B0604020202020204" pitchFamily="34" charset="0"/>
                  <a:ea typeface="KoPubWorld돋움체 Medium" panose="00000600000000000000" pitchFamily="2" charset="-127"/>
                </a:rPr>
                <a:t> </a:t>
              </a:r>
              <a:r>
                <a:rPr lang="en-US" altLang="ko-KR" sz="1400" b="1" dirty="0">
                  <a:solidFill>
                    <a:srgbClr val="483159"/>
                  </a:solidFill>
                  <a:latin typeface="Arial" panose="020B0604020202020204" pitchFamily="34" charset="0"/>
                  <a:ea typeface="KoPubWorld돋움체 Medium" panose="00000600000000000000" pitchFamily="2" charset="-127"/>
                </a:rPr>
                <a:t>SK</a:t>
              </a:r>
              <a:r>
                <a:rPr lang="ko-KR" altLang="en-US" sz="1400" b="1" dirty="0" err="1">
                  <a:solidFill>
                    <a:srgbClr val="483159"/>
                  </a:solidFill>
                  <a:latin typeface="Arial" panose="020B0604020202020204" pitchFamily="34" charset="0"/>
                  <a:ea typeface="KoPubWorld돋움체 Medium" panose="00000600000000000000" pitchFamily="2" charset="-127"/>
                </a:rPr>
                <a:t>하이닉스</a:t>
              </a:r>
              <a:r>
                <a:rPr lang="ko-KR" altLang="en-US" sz="1400" b="1" dirty="0">
                  <a:solidFill>
                    <a:srgbClr val="483159"/>
                  </a:solidFill>
                  <a:latin typeface="Arial" panose="020B0604020202020204" pitchFamily="34" charset="0"/>
                  <a:ea typeface="KoPubWorld돋움체 Medium" panose="00000600000000000000" pitchFamily="2" charset="-127"/>
                </a:rPr>
                <a:t> 향 </a:t>
              </a:r>
              <a:r>
                <a:rPr lang="en-US" altLang="ko-KR" sz="1400" b="1" dirty="0">
                  <a:solidFill>
                    <a:srgbClr val="483159"/>
                  </a:solidFill>
                  <a:latin typeface="Arial" panose="020B0604020202020204" pitchFamily="34" charset="0"/>
                  <a:ea typeface="KoPubWorld돋움체 Medium" panose="00000600000000000000" pitchFamily="2" charset="-127"/>
                </a:rPr>
                <a:t>M/S </a:t>
              </a:r>
              <a:r>
                <a:rPr lang="en-US" altLang="ko-KR" sz="1200" b="1" dirty="0">
                  <a:solidFill>
                    <a:srgbClr val="483159"/>
                  </a:solidFill>
                  <a:latin typeface="Arial" panose="020B0604020202020204" pitchFamily="34" charset="0"/>
                  <a:ea typeface="KoPubWorld돋움체 Medium" panose="00000600000000000000" pitchFamily="2" charset="-127"/>
                </a:rPr>
                <a:t>(FY20 </a:t>
              </a:r>
              <a:r>
                <a:rPr lang="ko-KR" altLang="en-US" sz="1200" b="1" dirty="0">
                  <a:solidFill>
                    <a:srgbClr val="483159"/>
                  </a:solidFill>
                  <a:latin typeface="Arial" panose="020B0604020202020204" pitchFamily="34" charset="0"/>
                  <a:ea typeface="KoPubWorld돋움체 Medium" panose="00000600000000000000" pitchFamily="2" charset="-127"/>
                </a:rPr>
                <a:t>매출기준</a:t>
              </a:r>
              <a:r>
                <a:rPr lang="en-US" altLang="ko-KR" sz="1200" b="1" dirty="0">
                  <a:solidFill>
                    <a:srgbClr val="483159"/>
                  </a:solidFill>
                  <a:latin typeface="Arial" panose="020B0604020202020204" pitchFamily="34" charset="0"/>
                  <a:ea typeface="KoPubWorld돋움체 Medium" panose="00000600000000000000" pitchFamily="2" charset="-127"/>
                </a:rPr>
                <a:t>)</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48" name="Straight Connector 32">
              <a:extLst>
                <a:ext uri="{FF2B5EF4-FFF2-40B4-BE49-F238E27FC236}">
                  <a16:creationId xmlns:a16="http://schemas.microsoft.com/office/drawing/2014/main" id="{BDFB75FB-5864-439B-9A88-4C688A24B307}"/>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pic>
        <p:nvPicPr>
          <p:cNvPr id="5" name="그림 4"/>
          <p:cNvPicPr>
            <a:picLocks noChangeAspect="1"/>
          </p:cNvPicPr>
          <p:nvPr/>
        </p:nvPicPr>
        <p:blipFill>
          <a:blip r:embed="rId5"/>
          <a:stretch>
            <a:fillRect/>
          </a:stretch>
        </p:blipFill>
        <p:spPr>
          <a:xfrm>
            <a:off x="388185" y="173783"/>
            <a:ext cx="5017628" cy="2262207"/>
          </a:xfrm>
          <a:prstGeom prst="rect">
            <a:avLst/>
          </a:prstGeom>
        </p:spPr>
      </p:pic>
      <p:graphicFrame>
        <p:nvGraphicFramePr>
          <p:cNvPr id="54" name="Chart6">
            <a:extLst>
              <a:ext uri="{FF2B5EF4-FFF2-40B4-BE49-F238E27FC236}">
                <a16:creationId xmlns:a16="http://schemas.microsoft.com/office/drawing/2014/main" id="{E4264A4C-2778-4B44-8A6D-A8C7AC9E1795}"/>
              </a:ext>
            </a:extLst>
          </p:cNvPr>
          <p:cNvGraphicFramePr>
            <a:graphicFrameLocks/>
          </p:cNvGraphicFramePr>
          <p:nvPr>
            <p:extLst>
              <p:ext uri="{D42A27DB-BD31-4B8C-83A1-F6EECF244321}">
                <p14:modId xmlns:p14="http://schemas.microsoft.com/office/powerpoint/2010/main" val="4255430117"/>
              </p:ext>
            </p:extLst>
          </p:nvPr>
        </p:nvGraphicFramePr>
        <p:xfrm>
          <a:off x="6214880" y="5309482"/>
          <a:ext cx="3398400" cy="15444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46186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원형 8">
            <a:extLst>
              <a:ext uri="{FF2B5EF4-FFF2-40B4-BE49-F238E27FC236}">
                <a16:creationId xmlns:a16="http://schemas.microsoft.com/office/drawing/2014/main" id="{824D340B-5505-4E7F-815B-BCD967752751}"/>
              </a:ext>
            </a:extLst>
          </p:cNvPr>
          <p:cNvSpPr/>
          <p:nvPr/>
        </p:nvSpPr>
        <p:spPr>
          <a:xfrm rot="11081573">
            <a:off x="1398501" y="3484715"/>
            <a:ext cx="1594513" cy="1594513"/>
          </a:xfrm>
          <a:prstGeom prst="circularArrow">
            <a:avLst>
              <a:gd name="adj1" fmla="val 13336"/>
              <a:gd name="adj2" fmla="val 1172687"/>
              <a:gd name="adj3" fmla="val 20392539"/>
              <a:gd name="adj4" fmla="val 271827"/>
              <a:gd name="adj5" fmla="val 12871"/>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Arial" panose="020B0604020202020204" pitchFamily="34" charset="0"/>
              <a:ea typeface="KoPubWorld돋움체 Medium" panose="00000600000000000000" pitchFamily="2" charset="-127"/>
            </a:endParaRPr>
          </a:p>
        </p:txBody>
      </p:sp>
      <p:sp>
        <p:nvSpPr>
          <p:cNvPr id="2" name="텍스트 개체 틀 1">
            <a:extLst>
              <a:ext uri="{FF2B5EF4-FFF2-40B4-BE49-F238E27FC236}">
                <a16:creationId xmlns:a16="http://schemas.microsoft.com/office/drawing/2014/main" id="{4F3A1357-BC5F-494B-8146-AE6AFAAE0263}"/>
              </a:ext>
            </a:extLst>
          </p:cNvPr>
          <p:cNvSpPr>
            <a:spLocks noGrp="1"/>
          </p:cNvSpPr>
          <p:nvPr>
            <p:ph type="body" sz="quarter" idx="13"/>
          </p:nvPr>
        </p:nvSpPr>
        <p:spPr/>
        <p:txBody>
          <a:bodyPr/>
          <a:lstStyle/>
          <a:p>
            <a:r>
              <a:rPr lang="en-US" altLang="ko-KR" dirty="0"/>
              <a:t>Value-up </a:t>
            </a:r>
            <a:r>
              <a:rPr lang="ko-KR" altLang="en-US" dirty="0"/>
              <a:t>전략</a:t>
            </a:r>
          </a:p>
        </p:txBody>
      </p:sp>
      <p:sp>
        <p:nvSpPr>
          <p:cNvPr id="3" name="세로 텍스트 개체 틀 2">
            <a:extLst>
              <a:ext uri="{FF2B5EF4-FFF2-40B4-BE49-F238E27FC236}">
                <a16:creationId xmlns:a16="http://schemas.microsoft.com/office/drawing/2014/main" id="{54DB9A8D-1C6E-4462-81C1-ADB1F9D69698}"/>
              </a:ext>
            </a:extLst>
          </p:cNvPr>
          <p:cNvSpPr>
            <a:spLocks noGrp="1"/>
          </p:cNvSpPr>
          <p:nvPr>
            <p:ph type="body" orient="vert" sz="quarter" idx="14"/>
          </p:nvPr>
        </p:nvSpPr>
        <p:spPr>
          <a:xfrm>
            <a:off x="136628" y="1193892"/>
            <a:ext cx="9621300" cy="558000"/>
          </a:xfrm>
        </p:spPr>
        <p:txBody>
          <a:bodyPr/>
          <a:lstStyle/>
          <a:p>
            <a:r>
              <a:rPr lang="ko-KR" altLang="en-US" dirty="0"/>
              <a:t>회사 인수 후 </a:t>
            </a:r>
            <a:r>
              <a:rPr lang="en-US" altLang="ko-KR" dirty="0"/>
              <a:t>Value-up</a:t>
            </a:r>
            <a:r>
              <a:rPr lang="ko-KR" altLang="en-US" dirty="0"/>
              <a:t> 을 위해 유능한 경영진의 지속 유지</a:t>
            </a:r>
            <a:r>
              <a:rPr lang="en-US" altLang="ko-KR" dirty="0"/>
              <a:t>, </a:t>
            </a:r>
            <a:r>
              <a:rPr lang="ko-KR" altLang="en-US" dirty="0"/>
              <a:t>영업망 강화 및 신규 고객 창출</a:t>
            </a:r>
            <a:r>
              <a:rPr lang="en-US" altLang="ko-KR" dirty="0"/>
              <a:t>, </a:t>
            </a:r>
            <a:r>
              <a:rPr lang="ko-KR" altLang="en-US" dirty="0"/>
              <a:t>시스템 반도체 관련 사업 확대</a:t>
            </a:r>
            <a:r>
              <a:rPr lang="en-US" altLang="ko-KR" dirty="0"/>
              <a:t>,</a:t>
            </a:r>
            <a:r>
              <a:rPr lang="ko-KR" altLang="en-US" dirty="0"/>
              <a:t> 동종 업체 추가 인수 등을 추진함으로써 기업가치를 극대화 할 계획입니다</a:t>
            </a:r>
            <a:r>
              <a:rPr lang="en-US" altLang="ko-KR" dirty="0"/>
              <a:t>.</a:t>
            </a:r>
            <a:endParaRPr lang="ko-KR" altLang="en-US" dirty="0"/>
          </a:p>
        </p:txBody>
      </p:sp>
      <p:sp>
        <p:nvSpPr>
          <p:cNvPr id="28" name="직사각형 27">
            <a:extLst>
              <a:ext uri="{FF2B5EF4-FFF2-40B4-BE49-F238E27FC236}">
                <a16:creationId xmlns:a16="http://schemas.microsoft.com/office/drawing/2014/main" id="{E25ABAA9-C814-47E8-8837-BFD7F9124B99}"/>
              </a:ext>
            </a:extLst>
          </p:cNvPr>
          <p:cNvSpPr/>
          <p:nvPr/>
        </p:nvSpPr>
        <p:spPr>
          <a:xfrm>
            <a:off x="484687" y="2638339"/>
            <a:ext cx="1594514" cy="1511681"/>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kumimoji="0" lang="ko-KR" altLang="en-US" sz="14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rPr>
              <a:t>유능한 경영진의</a:t>
            </a:r>
            <a:endParaRPr kumimoji="0" lang="en-US" altLang="ko-KR" sz="14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endParaRPr>
          </a:p>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lang="ko-KR" altLang="en-US" sz="1400" b="1" kern="0" dirty="0">
                <a:solidFill>
                  <a:srgbClr val="FFFFFF"/>
                </a:solidFill>
                <a:latin typeface="Arial" panose="020B0604020202020204" pitchFamily="34" charset="0"/>
                <a:ea typeface="KoPubWorld돋움체 Medium" panose="00000600000000000000" pitchFamily="2" charset="-127"/>
              </a:rPr>
              <a:t>지분 투자 및 인센티브제도 확립</a:t>
            </a:r>
            <a:endParaRPr kumimoji="0" lang="ko-KR" altLang="en-US" sz="14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endParaRPr>
          </a:p>
        </p:txBody>
      </p:sp>
      <p:sp>
        <p:nvSpPr>
          <p:cNvPr id="35" name="직사각형 34">
            <a:extLst>
              <a:ext uri="{FF2B5EF4-FFF2-40B4-BE49-F238E27FC236}">
                <a16:creationId xmlns:a16="http://schemas.microsoft.com/office/drawing/2014/main" id="{DB6EEB4C-69DB-4F4A-9783-DD7B04A075C8}"/>
              </a:ext>
            </a:extLst>
          </p:cNvPr>
          <p:cNvSpPr/>
          <p:nvPr/>
        </p:nvSpPr>
        <p:spPr>
          <a:xfrm>
            <a:off x="705174" y="2638339"/>
            <a:ext cx="1374026" cy="26805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lang="en-US" altLang="ko-KR" sz="1050" b="1" kern="0" dirty="0">
                <a:solidFill>
                  <a:schemeClr val="bg1"/>
                </a:solidFill>
                <a:latin typeface="Arial" panose="020B0604020202020204" pitchFamily="34" charset="0"/>
                <a:ea typeface="KoPubWorld돋움체 Medium" panose="00000600000000000000" pitchFamily="2" charset="-127"/>
              </a:rPr>
              <a:t>Human Resources</a:t>
            </a:r>
            <a:endPar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endParaRPr>
          </a:p>
        </p:txBody>
      </p:sp>
      <p:sp>
        <p:nvSpPr>
          <p:cNvPr id="30" name="직사각형 29">
            <a:extLst>
              <a:ext uri="{FF2B5EF4-FFF2-40B4-BE49-F238E27FC236}">
                <a16:creationId xmlns:a16="http://schemas.microsoft.com/office/drawing/2014/main" id="{91D1830D-F5F5-493C-A859-7DBFFEFFB945}"/>
              </a:ext>
            </a:extLst>
          </p:cNvPr>
          <p:cNvSpPr/>
          <p:nvPr/>
        </p:nvSpPr>
        <p:spPr>
          <a:xfrm>
            <a:off x="2312313" y="2638339"/>
            <a:ext cx="1594514" cy="1511681"/>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kumimoji="0" lang="ko-KR" altLang="en-US" sz="14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rPr>
              <a:t>국내외 영업망 강화 </a:t>
            </a:r>
            <a:endParaRPr kumimoji="0" lang="en-US" altLang="ko-KR" sz="14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endParaRPr>
          </a:p>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lang="ko-KR" altLang="en-US" sz="1400" b="1" kern="0" dirty="0">
                <a:solidFill>
                  <a:srgbClr val="FFFFFF"/>
                </a:solidFill>
                <a:latin typeface="Arial" panose="020B0604020202020204" pitchFamily="34" charset="0"/>
                <a:ea typeface="KoPubWorld돋움체 Medium" panose="00000600000000000000" pitchFamily="2" charset="-127"/>
              </a:rPr>
              <a:t>및 </a:t>
            </a:r>
            <a:endParaRPr lang="en-US" altLang="ko-KR" sz="1400" b="1" kern="0" dirty="0">
              <a:solidFill>
                <a:srgbClr val="FFFFFF"/>
              </a:solidFill>
              <a:latin typeface="Arial" panose="020B0604020202020204" pitchFamily="34" charset="0"/>
              <a:ea typeface="KoPubWorld돋움체 Medium" panose="00000600000000000000" pitchFamily="2" charset="-127"/>
            </a:endParaRPr>
          </a:p>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lang="ko-KR" altLang="en-US" sz="1400" b="1" kern="0" dirty="0">
                <a:solidFill>
                  <a:srgbClr val="FFFFFF"/>
                </a:solidFill>
                <a:latin typeface="Arial" panose="020B0604020202020204" pitchFamily="34" charset="0"/>
                <a:ea typeface="KoPubWorld돋움체 Medium" panose="00000600000000000000" pitchFamily="2" charset="-127"/>
              </a:rPr>
              <a:t>신규 고객 창출</a:t>
            </a:r>
            <a:endParaRPr kumimoji="0" lang="en-US" altLang="ko-KR" sz="14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endParaRPr>
          </a:p>
        </p:txBody>
      </p:sp>
      <p:sp>
        <p:nvSpPr>
          <p:cNvPr id="36" name="직사각형 35">
            <a:extLst>
              <a:ext uri="{FF2B5EF4-FFF2-40B4-BE49-F238E27FC236}">
                <a16:creationId xmlns:a16="http://schemas.microsoft.com/office/drawing/2014/main" id="{0362EC6C-231F-486A-8591-A36FF1ABBCA8}"/>
              </a:ext>
            </a:extLst>
          </p:cNvPr>
          <p:cNvSpPr/>
          <p:nvPr/>
        </p:nvSpPr>
        <p:spPr>
          <a:xfrm>
            <a:off x="2532800" y="2638339"/>
            <a:ext cx="1374026" cy="26805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Sales Excellence</a:t>
            </a:r>
            <a:endPar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endParaRPr>
          </a:p>
        </p:txBody>
      </p:sp>
      <p:sp>
        <p:nvSpPr>
          <p:cNvPr id="34" name="직사각형 33">
            <a:extLst>
              <a:ext uri="{FF2B5EF4-FFF2-40B4-BE49-F238E27FC236}">
                <a16:creationId xmlns:a16="http://schemas.microsoft.com/office/drawing/2014/main" id="{9A67CE87-A3D4-4D74-9C0F-D81E013B5DAD}"/>
              </a:ext>
            </a:extLst>
          </p:cNvPr>
          <p:cNvSpPr/>
          <p:nvPr/>
        </p:nvSpPr>
        <p:spPr>
          <a:xfrm>
            <a:off x="484687" y="4413922"/>
            <a:ext cx="1594514" cy="1511681"/>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lang="ko-KR" altLang="en-US" sz="1400" b="1" kern="0" dirty="0">
                <a:solidFill>
                  <a:srgbClr val="FFFFFF"/>
                </a:solidFill>
                <a:latin typeface="Arial" panose="020B0604020202020204" pitchFamily="34" charset="0"/>
                <a:ea typeface="KoPubWorld돋움체 Medium" panose="00000600000000000000" pitchFamily="2" charset="-127"/>
              </a:rPr>
              <a:t>시스템 반도체</a:t>
            </a:r>
            <a:endParaRPr lang="en-US" altLang="ko-KR" sz="1400" b="1" kern="0" dirty="0">
              <a:solidFill>
                <a:srgbClr val="FFFFFF"/>
              </a:solidFill>
              <a:latin typeface="Arial" panose="020B0604020202020204" pitchFamily="34" charset="0"/>
              <a:ea typeface="KoPubWorld돋움체 Medium" panose="00000600000000000000" pitchFamily="2" charset="-127"/>
            </a:endParaRPr>
          </a:p>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lang="ko-KR" altLang="en-US" sz="1400" b="1" kern="0" dirty="0">
                <a:solidFill>
                  <a:srgbClr val="FFFFFF"/>
                </a:solidFill>
                <a:latin typeface="Arial" panose="020B0604020202020204" pitchFamily="34" charset="0"/>
                <a:ea typeface="KoPubWorld돋움체 Medium" panose="00000600000000000000" pitchFamily="2" charset="-127"/>
              </a:rPr>
              <a:t>관련 사업 확대</a:t>
            </a:r>
            <a:endParaRPr kumimoji="0" lang="ko-KR" altLang="en-US" sz="14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endParaRPr>
          </a:p>
        </p:txBody>
      </p:sp>
      <p:sp>
        <p:nvSpPr>
          <p:cNvPr id="37" name="직사각형 36">
            <a:extLst>
              <a:ext uri="{FF2B5EF4-FFF2-40B4-BE49-F238E27FC236}">
                <a16:creationId xmlns:a16="http://schemas.microsoft.com/office/drawing/2014/main" id="{6474C629-7803-4B9B-98DF-D93004036CEC}"/>
              </a:ext>
            </a:extLst>
          </p:cNvPr>
          <p:cNvSpPr/>
          <p:nvPr/>
        </p:nvSpPr>
        <p:spPr>
          <a:xfrm>
            <a:off x="705174" y="4413922"/>
            <a:ext cx="1374026" cy="26805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New Business</a:t>
            </a:r>
            <a:endPar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endParaRPr>
          </a:p>
        </p:txBody>
      </p:sp>
      <p:sp>
        <p:nvSpPr>
          <p:cNvPr id="39" name="직사각형 38">
            <a:extLst>
              <a:ext uri="{FF2B5EF4-FFF2-40B4-BE49-F238E27FC236}">
                <a16:creationId xmlns:a16="http://schemas.microsoft.com/office/drawing/2014/main" id="{357EC1DB-CE4E-45C4-AC63-F7978C8A0D93}"/>
              </a:ext>
            </a:extLst>
          </p:cNvPr>
          <p:cNvSpPr/>
          <p:nvPr/>
        </p:nvSpPr>
        <p:spPr>
          <a:xfrm>
            <a:off x="2312313" y="4413922"/>
            <a:ext cx="1594514" cy="1511681"/>
          </a:xfrm>
          <a:prstGeom prst="rect">
            <a:avLst/>
          </a:prstGeom>
          <a:solidFill>
            <a:srgbClr val="483159"/>
          </a:solidFill>
          <a:ln>
            <a:solidFill>
              <a:srgbClr val="999999"/>
            </a:solidFill>
            <a:miter lim="800000"/>
          </a:ln>
        </p:spPr>
        <p:txBody>
          <a:bodyPr rot="0" spcFirstLastPara="0" vertOverflow="overflow" horzOverflow="overflow" vert="horz" wrap="square" lIns="0" tIns="144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30000"/>
              </a:lnSpc>
              <a:spcBef>
                <a:spcPts val="0"/>
              </a:spcBef>
              <a:spcAft>
                <a:spcPts val="0"/>
              </a:spcAft>
              <a:buClr>
                <a:srgbClr val="646464"/>
              </a:buClr>
              <a:buSzPct val="100000"/>
              <a:buFontTx/>
              <a:buNone/>
              <a:tabLst/>
              <a:defRPr/>
            </a:pPr>
            <a:r>
              <a:rPr kumimoji="0" lang="ko-KR" altLang="en-US" sz="1400" b="1" i="0" u="none" strike="noStrike" kern="0" cap="none" spc="0" normalizeH="0" noProof="0" dirty="0">
                <a:ln>
                  <a:noFill/>
                </a:ln>
                <a:solidFill>
                  <a:srgbClr val="FFFFFF"/>
                </a:solidFill>
                <a:effectLst/>
                <a:uLnTx/>
                <a:uFillTx/>
                <a:latin typeface="Arial" panose="020B0604020202020204" pitchFamily="34" charset="0"/>
                <a:ea typeface="KoPubWorld돋움체 Medium" panose="00000600000000000000" pitchFamily="2" charset="-127"/>
              </a:rPr>
              <a:t>동종 업체 추가 인수를 통한 규모의 경제 달성</a:t>
            </a:r>
          </a:p>
        </p:txBody>
      </p:sp>
      <p:sp>
        <p:nvSpPr>
          <p:cNvPr id="40" name="직사각형 39">
            <a:extLst>
              <a:ext uri="{FF2B5EF4-FFF2-40B4-BE49-F238E27FC236}">
                <a16:creationId xmlns:a16="http://schemas.microsoft.com/office/drawing/2014/main" id="{752BAF7A-013E-46BF-A618-71C56B5396B4}"/>
              </a:ext>
            </a:extLst>
          </p:cNvPr>
          <p:cNvSpPr/>
          <p:nvPr/>
        </p:nvSpPr>
        <p:spPr>
          <a:xfrm>
            <a:off x="2532800" y="4413922"/>
            <a:ext cx="1374026" cy="268053"/>
          </a:xfrm>
          <a:prstGeom prst="rect">
            <a:avLst/>
          </a:prstGeom>
          <a:solidFill>
            <a:srgbClr val="8960A8">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rPr>
              <a:t>Bolt-on Strategy</a:t>
            </a:r>
            <a:endParaRPr kumimoji="0" lang="ko-KR" altLang="en-US" sz="1050" b="1" i="0" u="none" strike="noStrike" kern="0" cap="none" spc="0" normalizeH="0" noProof="0" dirty="0">
              <a:ln>
                <a:noFill/>
              </a:ln>
              <a:solidFill>
                <a:schemeClr val="bg1"/>
              </a:solidFill>
              <a:effectLst/>
              <a:uLnTx/>
              <a:uFillTx/>
              <a:latin typeface="Arial" panose="020B0604020202020204" pitchFamily="34" charset="0"/>
              <a:ea typeface="KoPubWorld돋움체 Medium" panose="00000600000000000000" pitchFamily="2" charset="-127"/>
            </a:endParaRPr>
          </a:p>
        </p:txBody>
      </p:sp>
      <p:grpSp>
        <p:nvGrpSpPr>
          <p:cNvPr id="44" name="그룹 43">
            <a:extLst>
              <a:ext uri="{FF2B5EF4-FFF2-40B4-BE49-F238E27FC236}">
                <a16:creationId xmlns:a16="http://schemas.microsoft.com/office/drawing/2014/main" id="{783FAE1B-45E9-420D-B187-2658AEEA5E06}"/>
              </a:ext>
            </a:extLst>
          </p:cNvPr>
          <p:cNvGrpSpPr/>
          <p:nvPr/>
        </p:nvGrpSpPr>
        <p:grpSpPr>
          <a:xfrm>
            <a:off x="274463" y="1956462"/>
            <a:ext cx="3842589" cy="285238"/>
            <a:chOff x="453025" y="1956462"/>
            <a:chExt cx="4320000" cy="285238"/>
          </a:xfrm>
        </p:grpSpPr>
        <p:sp>
          <p:nvSpPr>
            <p:cNvPr id="45" name="TextBox 44">
              <a:extLst>
                <a:ext uri="{FF2B5EF4-FFF2-40B4-BE49-F238E27FC236}">
                  <a16:creationId xmlns:a16="http://schemas.microsoft.com/office/drawing/2014/main" id="{66CA6988-6408-490D-8F9A-173C0D4845DD}"/>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en-US" altLang="ko-KR" sz="1400" b="1" dirty="0">
                  <a:solidFill>
                    <a:srgbClr val="483159"/>
                  </a:solidFill>
                  <a:latin typeface="Arial" panose="020B0604020202020204" pitchFamily="34" charset="0"/>
                  <a:ea typeface="KoPubWorld돋움체 Medium" panose="00000600000000000000" pitchFamily="2" charset="-127"/>
                </a:rPr>
                <a:t>Value-up </a:t>
              </a:r>
              <a:r>
                <a:rPr lang="ko-KR" altLang="en-US" sz="1400" b="1" dirty="0">
                  <a:solidFill>
                    <a:srgbClr val="483159"/>
                  </a:solidFill>
                  <a:latin typeface="Arial" panose="020B0604020202020204" pitchFamily="34" charset="0"/>
                  <a:ea typeface="KoPubWorld돋움체 Medium" panose="00000600000000000000" pitchFamily="2" charset="-127"/>
                </a:rPr>
                <a:t>방향성</a:t>
              </a:r>
            </a:p>
          </p:txBody>
        </p:sp>
        <p:cxnSp>
          <p:nvCxnSpPr>
            <p:cNvPr id="46" name="Straight Connector 32">
              <a:extLst>
                <a:ext uri="{FF2B5EF4-FFF2-40B4-BE49-F238E27FC236}">
                  <a16:creationId xmlns:a16="http://schemas.microsoft.com/office/drawing/2014/main" id="{2A5E82DE-B07A-4F2F-97FA-24DDB3F397C9}"/>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47" name="그룹 46">
            <a:extLst>
              <a:ext uri="{FF2B5EF4-FFF2-40B4-BE49-F238E27FC236}">
                <a16:creationId xmlns:a16="http://schemas.microsoft.com/office/drawing/2014/main" id="{EDB2A13E-742C-4801-BD47-0D12846F95ED}"/>
              </a:ext>
            </a:extLst>
          </p:cNvPr>
          <p:cNvGrpSpPr/>
          <p:nvPr/>
        </p:nvGrpSpPr>
        <p:grpSpPr>
          <a:xfrm>
            <a:off x="4264966" y="1956462"/>
            <a:ext cx="5013437" cy="285238"/>
            <a:chOff x="453025" y="1956462"/>
            <a:chExt cx="4320000" cy="285238"/>
          </a:xfrm>
        </p:grpSpPr>
        <p:sp>
          <p:nvSpPr>
            <p:cNvPr id="48" name="TextBox 47">
              <a:extLst>
                <a:ext uri="{FF2B5EF4-FFF2-40B4-BE49-F238E27FC236}">
                  <a16:creationId xmlns:a16="http://schemas.microsoft.com/office/drawing/2014/main" id="{F22800A9-F6AD-46A4-89CB-847ADB7E37E6}"/>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추진 방법</a:t>
              </a:r>
            </a:p>
          </p:txBody>
        </p:sp>
        <p:cxnSp>
          <p:nvCxnSpPr>
            <p:cNvPr id="49" name="Straight Connector 32">
              <a:extLst>
                <a:ext uri="{FF2B5EF4-FFF2-40B4-BE49-F238E27FC236}">
                  <a16:creationId xmlns:a16="http://schemas.microsoft.com/office/drawing/2014/main" id="{73260454-9834-41A2-859E-CB79D19BFC23}"/>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50" name="직사각형 49">
            <a:extLst>
              <a:ext uri="{FF2B5EF4-FFF2-40B4-BE49-F238E27FC236}">
                <a16:creationId xmlns:a16="http://schemas.microsoft.com/office/drawing/2014/main" id="{6DAA627B-6ACA-4653-960E-3CF65C16273D}"/>
              </a:ext>
            </a:extLst>
          </p:cNvPr>
          <p:cNvSpPr/>
          <p:nvPr/>
        </p:nvSpPr>
        <p:spPr>
          <a:xfrm>
            <a:off x="484688" y="2638339"/>
            <a:ext cx="220486" cy="268053"/>
          </a:xfrm>
          <a:prstGeom prst="rect">
            <a:avLst/>
          </a:prstGeom>
          <a:solidFill>
            <a:srgbClr val="D1C1DD">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rPr>
              <a:t>1</a:t>
            </a:r>
            <a:endParaRPr kumimoji="0" lang="ko-KR" altLang="en-US"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endParaRPr>
          </a:p>
        </p:txBody>
      </p:sp>
      <p:sp>
        <p:nvSpPr>
          <p:cNvPr id="51" name="직사각형 50">
            <a:extLst>
              <a:ext uri="{FF2B5EF4-FFF2-40B4-BE49-F238E27FC236}">
                <a16:creationId xmlns:a16="http://schemas.microsoft.com/office/drawing/2014/main" id="{E8A3C3D6-4628-4146-84D1-9E3DE8BA6915}"/>
              </a:ext>
            </a:extLst>
          </p:cNvPr>
          <p:cNvSpPr/>
          <p:nvPr/>
        </p:nvSpPr>
        <p:spPr>
          <a:xfrm>
            <a:off x="484688" y="4413922"/>
            <a:ext cx="220486" cy="268053"/>
          </a:xfrm>
          <a:prstGeom prst="rect">
            <a:avLst/>
          </a:prstGeom>
          <a:solidFill>
            <a:srgbClr val="D1C1DD">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rPr>
              <a:t>3</a:t>
            </a:r>
            <a:endParaRPr kumimoji="0" lang="ko-KR" altLang="en-US"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endParaRPr>
          </a:p>
        </p:txBody>
      </p:sp>
      <p:sp>
        <p:nvSpPr>
          <p:cNvPr id="52" name="직사각형 51">
            <a:extLst>
              <a:ext uri="{FF2B5EF4-FFF2-40B4-BE49-F238E27FC236}">
                <a16:creationId xmlns:a16="http://schemas.microsoft.com/office/drawing/2014/main" id="{9DB4125D-B020-4C26-BD12-A83AC0E4FBEC}"/>
              </a:ext>
            </a:extLst>
          </p:cNvPr>
          <p:cNvSpPr/>
          <p:nvPr/>
        </p:nvSpPr>
        <p:spPr>
          <a:xfrm>
            <a:off x="2312313" y="2638339"/>
            <a:ext cx="220486" cy="268053"/>
          </a:xfrm>
          <a:prstGeom prst="rect">
            <a:avLst/>
          </a:prstGeom>
          <a:solidFill>
            <a:srgbClr val="D1C1DD">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rPr>
              <a:t>2</a:t>
            </a:r>
            <a:endParaRPr kumimoji="0" lang="ko-KR" altLang="en-US"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endParaRPr>
          </a:p>
        </p:txBody>
      </p:sp>
      <p:sp>
        <p:nvSpPr>
          <p:cNvPr id="53" name="직사각형 52">
            <a:extLst>
              <a:ext uri="{FF2B5EF4-FFF2-40B4-BE49-F238E27FC236}">
                <a16:creationId xmlns:a16="http://schemas.microsoft.com/office/drawing/2014/main" id="{85BB7632-51DC-49C3-AA0D-79A724FACF04}"/>
              </a:ext>
            </a:extLst>
          </p:cNvPr>
          <p:cNvSpPr/>
          <p:nvPr/>
        </p:nvSpPr>
        <p:spPr>
          <a:xfrm>
            <a:off x="2312313" y="4413922"/>
            <a:ext cx="220486" cy="268053"/>
          </a:xfrm>
          <a:prstGeom prst="rect">
            <a:avLst/>
          </a:prstGeom>
          <a:solidFill>
            <a:srgbClr val="D1C1DD">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rPr>
              <a:t>4</a:t>
            </a:r>
            <a:endParaRPr kumimoji="0" lang="ko-KR" altLang="en-US"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endParaRPr>
          </a:p>
        </p:txBody>
      </p:sp>
      <p:sp>
        <p:nvSpPr>
          <p:cNvPr id="54" name="직사각형 53">
            <a:extLst>
              <a:ext uri="{FF2B5EF4-FFF2-40B4-BE49-F238E27FC236}">
                <a16:creationId xmlns:a16="http://schemas.microsoft.com/office/drawing/2014/main" id="{C4831926-FFC4-41B0-B14C-7322DF63122A}"/>
              </a:ext>
            </a:extLst>
          </p:cNvPr>
          <p:cNvSpPr/>
          <p:nvPr/>
        </p:nvSpPr>
        <p:spPr>
          <a:xfrm>
            <a:off x="4264966" y="2703159"/>
            <a:ext cx="5013437" cy="701810"/>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산업 및 회사에 대한 이해도가 높고 경험이 풍부한 경영진이 </a:t>
            </a:r>
            <a:r>
              <a:rPr lang="en-US" altLang="ko-KR" sz="1050" dirty="0">
                <a:latin typeface="Arial" panose="020B0604020202020204" pitchFamily="34" charset="0"/>
                <a:ea typeface="KoPubWorld돋움체 Medium" panose="00000600000000000000" pitchFamily="2" charset="-127"/>
              </a:rPr>
              <a:t>PEF</a:t>
            </a:r>
            <a:r>
              <a:rPr lang="ko-KR" altLang="en-US" sz="1050" dirty="0">
                <a:latin typeface="Arial" panose="020B0604020202020204" pitchFamily="34" charset="0"/>
                <a:ea typeface="KoPubWorld돋움체 Medium" panose="00000600000000000000" pitchFamily="2" charset="-127"/>
              </a:rPr>
              <a:t>와 함께 인수하는 구조</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기존 노하우와 인적 자원을 충분히 활용할 수 있고</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내부 동요 최소화</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인센티브제도 도입을 통해 최대 역량 이끌어냄</a:t>
            </a:r>
          </a:p>
        </p:txBody>
      </p:sp>
      <p:sp>
        <p:nvSpPr>
          <p:cNvPr id="55" name="직사각형 54">
            <a:extLst>
              <a:ext uri="{FF2B5EF4-FFF2-40B4-BE49-F238E27FC236}">
                <a16:creationId xmlns:a16="http://schemas.microsoft.com/office/drawing/2014/main" id="{3F0D83D4-BADF-48B7-B5B8-66A2F9708EE5}"/>
              </a:ext>
            </a:extLst>
          </p:cNvPr>
          <p:cNvSpPr/>
          <p:nvPr/>
        </p:nvSpPr>
        <p:spPr>
          <a:xfrm>
            <a:off x="4264966" y="2392272"/>
            <a:ext cx="5013437" cy="310919"/>
          </a:xfrm>
          <a:prstGeom prst="rect">
            <a:avLst/>
          </a:prstGeom>
          <a:solidFill>
            <a:srgbClr val="E7DFEE"/>
          </a:solid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144000" rIns="36000" rtlCol="0" anchor="ctr"/>
          <a:lstStyle/>
          <a:p>
            <a:r>
              <a:rPr lang="en-US" altLang="ko-KR" sz="1200" b="1" dirty="0">
                <a:solidFill>
                  <a:schemeClr val="tx1"/>
                </a:solidFill>
                <a:latin typeface="Arial" panose="020B0604020202020204" pitchFamily="34" charset="0"/>
                <a:ea typeface="KoPubWorld돋움체 Medium" panose="00000600000000000000" pitchFamily="2" charset="-127"/>
              </a:rPr>
              <a:t>1) </a:t>
            </a:r>
            <a:r>
              <a:rPr lang="ko-KR" altLang="en-US" sz="1200" b="1" dirty="0">
                <a:solidFill>
                  <a:schemeClr val="tx1"/>
                </a:solidFill>
                <a:latin typeface="Arial" panose="020B0604020202020204" pitchFamily="34" charset="0"/>
                <a:ea typeface="KoPubWorld돋움체 Medium" panose="00000600000000000000" pitchFamily="2" charset="-127"/>
              </a:rPr>
              <a:t>유능한 경영진의 지분투자 참여</a:t>
            </a:r>
          </a:p>
        </p:txBody>
      </p:sp>
      <p:sp>
        <p:nvSpPr>
          <p:cNvPr id="56" name="직사각형 55">
            <a:extLst>
              <a:ext uri="{FF2B5EF4-FFF2-40B4-BE49-F238E27FC236}">
                <a16:creationId xmlns:a16="http://schemas.microsoft.com/office/drawing/2014/main" id="{34BDD2BD-5D41-438F-829D-2C1DBF00BBBB}"/>
              </a:ext>
            </a:extLst>
          </p:cNvPr>
          <p:cNvSpPr/>
          <p:nvPr/>
        </p:nvSpPr>
        <p:spPr>
          <a:xfrm>
            <a:off x="4264966" y="3598739"/>
            <a:ext cx="5013437" cy="701810"/>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buClr>
                <a:srgbClr val="646464"/>
              </a:buClr>
              <a:buSzPct val="100000"/>
              <a:buFont typeface="Wingdings" panose="05000000000000000000" pitchFamily="2" charset="2"/>
              <a:buChar char="§"/>
            </a:pPr>
            <a:r>
              <a:rPr lang="en-US" altLang="ko-KR" sz="1050" b="1" dirty="0">
                <a:latin typeface="Arial" panose="020B0604020202020204" pitchFamily="34" charset="0"/>
                <a:ea typeface="KoPubWorld돋움체 Medium" panose="00000600000000000000" pitchFamily="2" charset="-127"/>
              </a:rPr>
              <a:t>SK</a:t>
            </a:r>
            <a:r>
              <a:rPr lang="ko-KR" altLang="en-US" sz="1050" b="1" dirty="0" err="1">
                <a:latin typeface="Arial" panose="020B0604020202020204" pitchFamily="34" charset="0"/>
                <a:ea typeface="KoPubWorld돋움체 Medium" panose="00000600000000000000" pitchFamily="2" charset="-127"/>
              </a:rPr>
              <a:t>하이닉스는</a:t>
            </a:r>
            <a:r>
              <a:rPr lang="ko-KR" altLang="en-US" sz="1050" b="1" dirty="0">
                <a:latin typeface="Arial" panose="020B0604020202020204" pitchFamily="34" charset="0"/>
                <a:ea typeface="KoPubWorld돋움체 Medium" panose="00000600000000000000" pitchFamily="2" charset="-127"/>
              </a:rPr>
              <a:t> 하이 레벨</a:t>
            </a:r>
            <a:r>
              <a:rPr lang="ko-KR" altLang="en-US" sz="1050" dirty="0">
                <a:latin typeface="Arial" panose="020B0604020202020204" pitchFamily="34" charset="0"/>
                <a:ea typeface="KoPubWorld돋움체 Medium" panose="00000600000000000000" pitchFamily="2" charset="-127"/>
              </a:rPr>
              <a:t> 영업망의 지속 강화를 추진</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buClr>
                <a:srgbClr val="646464"/>
              </a:buClr>
              <a:buSzPct val="100000"/>
              <a:buFont typeface="Wingdings" panose="05000000000000000000" pitchFamily="2" charset="2"/>
              <a:buChar char="§"/>
            </a:pPr>
            <a:r>
              <a:rPr lang="ko-KR" altLang="en-US" sz="1050" b="1" dirty="0">
                <a:latin typeface="Arial" panose="020B0604020202020204" pitchFamily="34" charset="0"/>
                <a:ea typeface="KoPubWorld돋움체 Medium" panose="00000600000000000000" pitchFamily="2" charset="-127"/>
              </a:rPr>
              <a:t>중국 및 대만 시장을 목표로 한 신규 고객 창출 </a:t>
            </a:r>
            <a:r>
              <a:rPr lang="ko-KR" altLang="en-US" sz="1050" dirty="0">
                <a:latin typeface="Arial" panose="020B0604020202020204" pitchFamily="34" charset="0"/>
                <a:ea typeface="KoPubWorld돋움체 Medium" panose="00000600000000000000" pitchFamily="2" charset="-127"/>
              </a:rPr>
              <a:t>활동을 기반으로 </a:t>
            </a:r>
            <a:r>
              <a:rPr lang="en-US" altLang="ko-KR" sz="1050" dirty="0">
                <a:latin typeface="Arial" panose="020B0604020202020204" pitchFamily="34" charset="0"/>
                <a:ea typeface="KoPubWorld돋움체 Medium" panose="00000600000000000000" pitchFamily="2" charset="-127"/>
              </a:rPr>
              <a:t>SK</a:t>
            </a:r>
            <a:r>
              <a:rPr lang="ko-KR" altLang="en-US" sz="1050" dirty="0">
                <a:latin typeface="Arial" panose="020B0604020202020204" pitchFamily="34" charset="0"/>
                <a:ea typeface="KoPubWorld돋움체 Medium" panose="00000600000000000000" pitchFamily="2" charset="-127"/>
              </a:rPr>
              <a:t>하이닉스와 같은 안정적 대형 매출처 추가 확보</a:t>
            </a:r>
            <a:endParaRPr lang="en-US" altLang="ko-KR" sz="1050" dirty="0">
              <a:latin typeface="Arial" panose="020B0604020202020204" pitchFamily="34" charset="0"/>
              <a:ea typeface="KoPubWorld돋움체 Medium" panose="00000600000000000000" pitchFamily="2" charset="-127"/>
            </a:endParaRPr>
          </a:p>
        </p:txBody>
      </p:sp>
      <p:sp>
        <p:nvSpPr>
          <p:cNvPr id="57" name="직사각형 56">
            <a:extLst>
              <a:ext uri="{FF2B5EF4-FFF2-40B4-BE49-F238E27FC236}">
                <a16:creationId xmlns:a16="http://schemas.microsoft.com/office/drawing/2014/main" id="{DF9DB48A-45D1-46CA-A0A9-5E4D645D1964}"/>
              </a:ext>
            </a:extLst>
          </p:cNvPr>
          <p:cNvSpPr/>
          <p:nvPr/>
        </p:nvSpPr>
        <p:spPr>
          <a:xfrm>
            <a:off x="4264966" y="3287852"/>
            <a:ext cx="5013437" cy="310919"/>
          </a:xfrm>
          <a:prstGeom prst="rect">
            <a:avLst/>
          </a:prstGeom>
          <a:solidFill>
            <a:srgbClr val="E7DFEE"/>
          </a:solid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144000" rIns="36000" rtlCol="0" anchor="ctr"/>
          <a:lstStyle/>
          <a:p>
            <a:r>
              <a:rPr lang="en-US" altLang="ko-KR" sz="1200" b="1" dirty="0">
                <a:solidFill>
                  <a:schemeClr val="tx1"/>
                </a:solidFill>
                <a:latin typeface="Arial" panose="020B0604020202020204" pitchFamily="34" charset="0"/>
                <a:ea typeface="KoPubWorld돋움체 Medium" panose="00000600000000000000" pitchFamily="2" charset="-127"/>
              </a:rPr>
              <a:t>2) </a:t>
            </a:r>
            <a:r>
              <a:rPr lang="ko-KR" altLang="en-US" sz="1200" b="1" dirty="0">
                <a:solidFill>
                  <a:schemeClr val="tx1"/>
                </a:solidFill>
                <a:latin typeface="Arial" panose="020B0604020202020204" pitchFamily="34" charset="0"/>
                <a:ea typeface="KoPubWorld돋움체 Medium" panose="00000600000000000000" pitchFamily="2" charset="-127"/>
              </a:rPr>
              <a:t>영업망 강화 및 신규 고객 창출</a:t>
            </a:r>
          </a:p>
        </p:txBody>
      </p:sp>
      <p:sp>
        <p:nvSpPr>
          <p:cNvPr id="58" name="직사각형 57">
            <a:extLst>
              <a:ext uri="{FF2B5EF4-FFF2-40B4-BE49-F238E27FC236}">
                <a16:creationId xmlns:a16="http://schemas.microsoft.com/office/drawing/2014/main" id="{979BB067-7EA4-4BD9-8F6F-569A32CEA9BE}"/>
              </a:ext>
            </a:extLst>
          </p:cNvPr>
          <p:cNvSpPr/>
          <p:nvPr/>
        </p:nvSpPr>
        <p:spPr>
          <a:xfrm>
            <a:off x="4264966" y="4625647"/>
            <a:ext cx="5013437" cy="701810"/>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시스템 반도체 관련 기존의 테스트</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사업을 확장할 뿐만 아니라 패키징</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사업을 신규 추진함으로써 시스템 반도체 </a:t>
            </a:r>
            <a:r>
              <a:rPr lang="en-US" altLang="ko-KR" sz="1050" dirty="0">
                <a:latin typeface="Arial" panose="020B0604020202020204" pitchFamily="34" charset="0"/>
                <a:ea typeface="KoPubWorld돋움체 Medium" panose="00000600000000000000" pitchFamily="2" charset="-127"/>
              </a:rPr>
              <a:t>PKG-Test </a:t>
            </a:r>
            <a:r>
              <a:rPr lang="ko-KR" altLang="en-US" sz="1050" dirty="0">
                <a:latin typeface="Arial" panose="020B0604020202020204" pitchFamily="34" charset="0"/>
                <a:ea typeface="KoPubWorld돋움체 Medium" panose="00000600000000000000" pitchFamily="2" charset="-127"/>
              </a:rPr>
              <a:t>일괄 공정 확립</a:t>
            </a:r>
            <a:r>
              <a:rPr lang="en-US" altLang="ko-KR" sz="1050" dirty="0">
                <a:latin typeface="Arial" panose="020B0604020202020204" pitchFamily="34" charset="0"/>
                <a:ea typeface="KoPubWorld돋움체 Medium" panose="00000600000000000000" pitchFamily="2" charset="-127"/>
              </a:rPr>
              <a:t>.</a:t>
            </a: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50" b="1" dirty="0">
                <a:latin typeface="Arial" panose="020B0604020202020204" pitchFamily="34" charset="0"/>
                <a:ea typeface="KoPubWorld돋움체 Medium" panose="00000600000000000000" pitchFamily="2" charset="-127"/>
              </a:rPr>
              <a:t>DB</a:t>
            </a:r>
            <a:r>
              <a:rPr lang="ko-KR" altLang="en-US" sz="1050" b="1" dirty="0" err="1">
                <a:latin typeface="Arial" panose="020B0604020202020204" pitchFamily="34" charset="0"/>
                <a:ea typeface="KoPubWorld돋움체 Medium" panose="00000600000000000000" pitchFamily="2" charset="-127"/>
              </a:rPr>
              <a:t>하이텍</a:t>
            </a:r>
            <a:r>
              <a:rPr lang="en-US" altLang="ko-KR" sz="1050" b="1" dirty="0">
                <a:latin typeface="Arial" panose="020B0604020202020204" pitchFamily="34" charset="0"/>
                <a:ea typeface="KoPubWorld돋움체 Medium" panose="00000600000000000000" pitchFamily="2" charset="-127"/>
              </a:rPr>
              <a:t>,</a:t>
            </a:r>
            <a:r>
              <a:rPr lang="ko-KR" altLang="en-US" sz="1050" b="1" dirty="0">
                <a:latin typeface="Arial" panose="020B0604020202020204" pitchFamily="34" charset="0"/>
                <a:ea typeface="KoPubWorld돋움체 Medium" panose="00000600000000000000" pitchFamily="2" charset="-127"/>
              </a:rPr>
              <a:t> </a:t>
            </a:r>
            <a:r>
              <a:rPr lang="ko-KR" altLang="en-US" sz="1050" b="1" dirty="0" err="1">
                <a:latin typeface="Arial" panose="020B0604020202020204" pitchFamily="34" charset="0"/>
                <a:ea typeface="KoPubWorld돋움체 Medium" panose="00000600000000000000" pitchFamily="2" charset="-127"/>
              </a:rPr>
              <a:t>키파운드리</a:t>
            </a:r>
            <a:r>
              <a:rPr lang="ko-KR" altLang="en-US" sz="1050" b="1" dirty="0">
                <a:latin typeface="Arial" panose="020B0604020202020204" pitchFamily="34" charset="0"/>
                <a:ea typeface="KoPubWorld돋움체 Medium" panose="00000600000000000000" pitchFamily="2" charset="-127"/>
              </a:rPr>
              <a:t> 등 </a:t>
            </a:r>
            <a:r>
              <a:rPr lang="ko-KR" altLang="en-US" sz="1050" dirty="0">
                <a:latin typeface="Arial" panose="020B0604020202020204" pitchFamily="34" charset="0"/>
                <a:ea typeface="KoPubWorld돋움체 Medium" panose="00000600000000000000" pitchFamily="2" charset="-127"/>
              </a:rPr>
              <a:t>국내 중소형 시스템 반도체 제조사 대상 영업력 확대</a:t>
            </a:r>
            <a:endParaRPr lang="en-US" altLang="ko-KR" sz="105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메모리 반도체 사업 경험 및 실적을 통해 효과적인 벤더 진입 및 사업 추진 가능</a:t>
            </a:r>
          </a:p>
        </p:txBody>
      </p:sp>
      <p:sp>
        <p:nvSpPr>
          <p:cNvPr id="59" name="직사각형 58">
            <a:extLst>
              <a:ext uri="{FF2B5EF4-FFF2-40B4-BE49-F238E27FC236}">
                <a16:creationId xmlns:a16="http://schemas.microsoft.com/office/drawing/2014/main" id="{E0FCAAF4-703A-4949-8391-8BD0E3E79E31}"/>
              </a:ext>
            </a:extLst>
          </p:cNvPr>
          <p:cNvSpPr/>
          <p:nvPr/>
        </p:nvSpPr>
        <p:spPr>
          <a:xfrm>
            <a:off x="4264966" y="4314760"/>
            <a:ext cx="5013437" cy="310919"/>
          </a:xfrm>
          <a:prstGeom prst="rect">
            <a:avLst/>
          </a:prstGeom>
          <a:solidFill>
            <a:srgbClr val="E7DFEE"/>
          </a:solid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144000" rIns="36000" rtlCol="0" anchor="ctr"/>
          <a:lstStyle/>
          <a:p>
            <a:r>
              <a:rPr lang="en-US" altLang="ko-KR" sz="1200" b="1" dirty="0">
                <a:solidFill>
                  <a:schemeClr val="tx1"/>
                </a:solidFill>
                <a:latin typeface="Arial" panose="020B0604020202020204" pitchFamily="34" charset="0"/>
                <a:ea typeface="KoPubWorld돋움체 Medium" panose="00000600000000000000" pitchFamily="2" charset="-127"/>
              </a:rPr>
              <a:t>3) </a:t>
            </a:r>
            <a:r>
              <a:rPr lang="ko-KR" altLang="en-US" sz="1200" b="1" dirty="0">
                <a:solidFill>
                  <a:schemeClr val="tx1"/>
                </a:solidFill>
                <a:latin typeface="Arial" panose="020B0604020202020204" pitchFamily="34" charset="0"/>
                <a:ea typeface="KoPubWorld돋움체 Medium" panose="00000600000000000000" pitchFamily="2" charset="-127"/>
              </a:rPr>
              <a:t>시스템 반도체 관련 사업 확대</a:t>
            </a:r>
          </a:p>
        </p:txBody>
      </p:sp>
      <p:sp>
        <p:nvSpPr>
          <p:cNvPr id="60" name="직사각형 59">
            <a:extLst>
              <a:ext uri="{FF2B5EF4-FFF2-40B4-BE49-F238E27FC236}">
                <a16:creationId xmlns:a16="http://schemas.microsoft.com/office/drawing/2014/main" id="{7B683AD2-0DC5-477C-9E64-0DD3E0E4889C}"/>
              </a:ext>
            </a:extLst>
          </p:cNvPr>
          <p:cNvSpPr/>
          <p:nvPr/>
        </p:nvSpPr>
        <p:spPr>
          <a:xfrm>
            <a:off x="4264966" y="5741252"/>
            <a:ext cx="5013437" cy="701810"/>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회사가 영위하고 있는 사업의 성장을 위해서는 </a:t>
            </a:r>
            <a:r>
              <a:rPr lang="en-US" altLang="ko-KR" sz="1050" dirty="0">
                <a:latin typeface="Arial" panose="020B0604020202020204" pitchFamily="34" charset="0"/>
                <a:ea typeface="KoPubWorld돋움체 Medium" panose="00000600000000000000" pitchFamily="2" charset="-127"/>
              </a:rPr>
              <a:t>1) </a:t>
            </a:r>
            <a:r>
              <a:rPr lang="ko-KR" altLang="en-US" sz="1050" dirty="0">
                <a:latin typeface="Arial" panose="020B0604020202020204" pitchFamily="34" charset="0"/>
                <a:ea typeface="KoPubWorld돋움체 Medium" panose="00000600000000000000" pitchFamily="2" charset="-127"/>
              </a:rPr>
              <a:t>안정적 매출처</a:t>
            </a:r>
            <a:r>
              <a:rPr lang="en-US" altLang="ko-KR" sz="1050" dirty="0">
                <a:latin typeface="Arial" panose="020B0604020202020204" pitchFamily="34" charset="0"/>
                <a:ea typeface="KoPubWorld돋움체 Medium" panose="00000600000000000000" pitchFamily="2" charset="-127"/>
              </a:rPr>
              <a:t>(</a:t>
            </a:r>
            <a:r>
              <a:rPr lang="ko-KR" altLang="en-US" sz="1050" dirty="0">
                <a:latin typeface="Arial" panose="020B0604020202020204" pitchFamily="34" charset="0"/>
                <a:ea typeface="KoPubWorld돋움체 Medium" panose="00000600000000000000" pitchFamily="2" charset="-127"/>
              </a:rPr>
              <a:t>고객</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확보 및 유지와 </a:t>
            </a:r>
            <a:br>
              <a:rPr lang="en-US" altLang="ko-KR" sz="1050" dirty="0">
                <a:latin typeface="Arial" panose="020B0604020202020204" pitchFamily="34" charset="0"/>
                <a:ea typeface="KoPubWorld돋움체 Medium" panose="00000600000000000000" pitchFamily="2" charset="-127"/>
              </a:rPr>
            </a:br>
            <a:r>
              <a:rPr lang="en-US" altLang="ko-KR" sz="1050" dirty="0">
                <a:latin typeface="Arial" panose="020B0604020202020204" pitchFamily="34" charset="0"/>
                <a:ea typeface="KoPubWorld돋움체 Medium" panose="00000600000000000000" pitchFamily="2" charset="-127"/>
              </a:rPr>
              <a:t>2) </a:t>
            </a:r>
            <a:r>
              <a:rPr lang="ko-KR" altLang="en-US" sz="1050" dirty="0">
                <a:latin typeface="Arial" panose="020B0604020202020204" pitchFamily="34" charset="0"/>
                <a:ea typeface="KoPubWorld돋움체 Medium" panose="00000600000000000000" pitchFamily="2" charset="-127"/>
              </a:rPr>
              <a:t>지속적인 </a:t>
            </a:r>
            <a:r>
              <a:rPr lang="en-US" altLang="ko-KR" sz="1050" dirty="0">
                <a:latin typeface="Arial" panose="020B0604020202020204" pitchFamily="34" charset="0"/>
                <a:ea typeface="KoPubWorld돋움체 Medium" panose="00000600000000000000" pitchFamily="2" charset="-127"/>
              </a:rPr>
              <a:t>Capex </a:t>
            </a:r>
            <a:r>
              <a:rPr lang="ko-KR" altLang="en-US" sz="1050" dirty="0">
                <a:latin typeface="Arial" panose="020B0604020202020204" pitchFamily="34" charset="0"/>
                <a:ea typeface="KoPubWorld돋움체 Medium" panose="00000600000000000000" pitchFamily="2" charset="-127"/>
              </a:rPr>
              <a:t>투자가 필수적인 바</a:t>
            </a:r>
            <a:r>
              <a:rPr lang="en-US" altLang="ko-KR" sz="1050" dirty="0">
                <a:latin typeface="Arial" panose="020B0604020202020204" pitchFamily="34" charset="0"/>
                <a:ea typeface="KoPubWorld돋움체 Medium" panose="00000600000000000000" pitchFamily="2" charset="-127"/>
              </a:rPr>
              <a:t>, </a:t>
            </a:r>
            <a:r>
              <a:rPr lang="ko-KR" altLang="en-US" sz="1050" dirty="0">
                <a:latin typeface="Arial" panose="020B0604020202020204" pitchFamily="34" charset="0"/>
                <a:ea typeface="KoPubWorld돋움체 Medium" panose="00000600000000000000" pitchFamily="2" charset="-127"/>
              </a:rPr>
              <a:t>성장의 가속화를 위해 </a:t>
            </a:r>
            <a:r>
              <a:rPr lang="ko-KR" altLang="en-US" sz="1050" b="1" dirty="0">
                <a:latin typeface="Arial" panose="020B0604020202020204" pitchFamily="34" charset="0"/>
                <a:ea typeface="KoPubWorld돋움체 Medium" panose="00000600000000000000" pitchFamily="2" charset="-127"/>
              </a:rPr>
              <a:t>동종 업체의 추가 인수 </a:t>
            </a:r>
            <a:r>
              <a:rPr lang="ko-KR" altLang="en-US" sz="1050" dirty="0">
                <a:latin typeface="Arial" panose="020B0604020202020204" pitchFamily="34" charset="0"/>
                <a:ea typeface="KoPubWorld돋움체 Medium" panose="00000600000000000000" pitchFamily="2" charset="-127"/>
              </a:rPr>
              <a:t>및 통합을 통한 규모의 경제 및 압축 성장 달성</a:t>
            </a:r>
            <a:r>
              <a:rPr lang="en-US" altLang="ko-KR" sz="1050" dirty="0">
                <a:latin typeface="Arial" panose="020B0604020202020204" pitchFamily="34" charset="0"/>
                <a:ea typeface="KoPubWorld돋움체 Medium" panose="00000600000000000000" pitchFamily="2" charset="-127"/>
              </a:rPr>
              <a:t>(A</a:t>
            </a:r>
            <a:r>
              <a:rPr lang="ko-KR" altLang="en-US" sz="1050" dirty="0">
                <a:latin typeface="Arial" panose="020B0604020202020204" pitchFamily="34" charset="0"/>
                <a:ea typeface="KoPubWorld돋움체 Medium" panose="00000600000000000000" pitchFamily="2" charset="-127"/>
              </a:rPr>
              <a:t>사 및 </a:t>
            </a:r>
            <a:r>
              <a:rPr lang="en-US" altLang="ko-KR" sz="1050" dirty="0">
                <a:latin typeface="Arial" panose="020B0604020202020204" pitchFamily="34" charset="0"/>
                <a:ea typeface="KoPubWorld돋움체 Medium" panose="00000600000000000000" pitchFamily="2" charset="-127"/>
              </a:rPr>
              <a:t>B</a:t>
            </a:r>
            <a:r>
              <a:rPr lang="ko-KR" altLang="en-US" sz="1050" dirty="0">
                <a:latin typeface="Arial" panose="020B0604020202020204" pitchFamily="34" charset="0"/>
                <a:ea typeface="KoPubWorld돋움체 Medium" panose="00000600000000000000" pitchFamily="2" charset="-127"/>
              </a:rPr>
              <a:t>사 검토 중</a:t>
            </a:r>
            <a:r>
              <a:rPr lang="en-US" altLang="ko-KR" sz="1050" dirty="0">
                <a:latin typeface="Arial" panose="020B0604020202020204" pitchFamily="34" charset="0"/>
                <a:ea typeface="KoPubWorld돋움체 Medium" panose="00000600000000000000" pitchFamily="2" charset="-127"/>
              </a:rPr>
              <a:t>)</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50" dirty="0">
                <a:latin typeface="Arial" panose="020B0604020202020204" pitchFamily="34" charset="0"/>
                <a:ea typeface="KoPubWorld돋움체 Medium" panose="00000600000000000000" pitchFamily="2" charset="-127"/>
              </a:rPr>
              <a:t>인수 후 효과적 통합과 구조조정 및 </a:t>
            </a:r>
            <a:r>
              <a:rPr lang="ko-KR" altLang="en-US" sz="1050" dirty="0" err="1">
                <a:latin typeface="Arial" panose="020B0604020202020204" pitchFamily="34" charset="0"/>
                <a:ea typeface="KoPubWorld돋움체 Medium" panose="00000600000000000000" pitchFamily="2" charset="-127"/>
              </a:rPr>
              <a:t>턴어라운드</a:t>
            </a:r>
            <a:r>
              <a:rPr lang="ko-KR" altLang="en-US" sz="1050" dirty="0">
                <a:latin typeface="Arial" panose="020B0604020202020204" pitchFamily="34" charset="0"/>
                <a:ea typeface="KoPubWorld돋움체 Medium" panose="00000600000000000000" pitchFamily="2" charset="-127"/>
              </a:rPr>
              <a:t> 작업으로 기업가치 극대화</a:t>
            </a:r>
          </a:p>
        </p:txBody>
      </p:sp>
      <p:sp>
        <p:nvSpPr>
          <p:cNvPr id="61" name="직사각형 60">
            <a:extLst>
              <a:ext uri="{FF2B5EF4-FFF2-40B4-BE49-F238E27FC236}">
                <a16:creationId xmlns:a16="http://schemas.microsoft.com/office/drawing/2014/main" id="{57D5A3F4-0B45-4062-A086-EC61CC85FF01}"/>
              </a:ext>
            </a:extLst>
          </p:cNvPr>
          <p:cNvSpPr/>
          <p:nvPr/>
        </p:nvSpPr>
        <p:spPr>
          <a:xfrm>
            <a:off x="4264966" y="5430365"/>
            <a:ext cx="5013437" cy="310919"/>
          </a:xfrm>
          <a:prstGeom prst="rect">
            <a:avLst/>
          </a:prstGeom>
          <a:solidFill>
            <a:srgbClr val="E7DFEE"/>
          </a:solid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144000" rIns="36000" rtlCol="0" anchor="ctr"/>
          <a:lstStyle/>
          <a:p>
            <a:r>
              <a:rPr lang="en-US" altLang="ko-KR" sz="1200" b="1" dirty="0">
                <a:solidFill>
                  <a:schemeClr val="tx1"/>
                </a:solidFill>
                <a:latin typeface="Arial" panose="020B0604020202020204" pitchFamily="34" charset="0"/>
                <a:ea typeface="KoPubWorld돋움체 Medium" panose="00000600000000000000" pitchFamily="2" charset="-127"/>
              </a:rPr>
              <a:t>4) </a:t>
            </a:r>
            <a:r>
              <a:rPr lang="ko-KR" altLang="en-US" sz="1200" b="1" dirty="0">
                <a:solidFill>
                  <a:schemeClr val="tx1"/>
                </a:solidFill>
                <a:latin typeface="Arial" panose="020B0604020202020204" pitchFamily="34" charset="0"/>
                <a:ea typeface="KoPubWorld돋움체 Medium" panose="00000600000000000000" pitchFamily="2" charset="-127"/>
              </a:rPr>
              <a:t>동종 업체 추가 인수를 통한 규모의 경제 달성</a:t>
            </a:r>
          </a:p>
        </p:txBody>
      </p:sp>
      <p:pic>
        <p:nvPicPr>
          <p:cNvPr id="32" name="그림 3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671158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차트 36">
            <a:extLst>
              <a:ext uri="{FF2B5EF4-FFF2-40B4-BE49-F238E27FC236}">
                <a16:creationId xmlns:a16="http://schemas.microsoft.com/office/drawing/2014/main" id="{00000000-0008-0000-1800-000003000000}"/>
              </a:ext>
            </a:extLst>
          </p:cNvPr>
          <p:cNvGraphicFramePr>
            <a:graphicFrameLocks/>
          </p:cNvGraphicFramePr>
          <p:nvPr>
            <p:extLst>
              <p:ext uri="{D42A27DB-BD31-4B8C-83A1-F6EECF244321}">
                <p14:modId xmlns:p14="http://schemas.microsoft.com/office/powerpoint/2010/main" val="3709516309"/>
              </p:ext>
            </p:extLst>
          </p:nvPr>
        </p:nvGraphicFramePr>
        <p:xfrm>
          <a:off x="1142658" y="2450205"/>
          <a:ext cx="3826800" cy="3870000"/>
        </p:xfrm>
        <a:graphic>
          <a:graphicData uri="http://schemas.openxmlformats.org/drawingml/2006/chart">
            <c:chart xmlns:c="http://schemas.openxmlformats.org/drawingml/2006/chart" xmlns:r="http://schemas.openxmlformats.org/officeDocument/2006/relationships" r:id="rId3"/>
          </a:graphicData>
        </a:graphic>
      </p:graphicFrame>
      <p:sp>
        <p:nvSpPr>
          <p:cNvPr id="2" name="텍스트 개체 틀 1">
            <a:extLst>
              <a:ext uri="{FF2B5EF4-FFF2-40B4-BE49-F238E27FC236}">
                <a16:creationId xmlns:a16="http://schemas.microsoft.com/office/drawing/2014/main" id="{AA8A2E87-FCCC-4407-9A8D-99512EE0EFA0}"/>
              </a:ext>
            </a:extLst>
          </p:cNvPr>
          <p:cNvSpPr>
            <a:spLocks noGrp="1"/>
          </p:cNvSpPr>
          <p:nvPr>
            <p:ph type="body" sz="quarter" idx="13"/>
          </p:nvPr>
        </p:nvSpPr>
        <p:spPr/>
        <p:txBody>
          <a:bodyPr/>
          <a:lstStyle/>
          <a:p>
            <a:r>
              <a:rPr lang="ko-KR" altLang="en-US" dirty="0"/>
              <a:t>투자 진입 시 가치평가 </a:t>
            </a:r>
            <a:r>
              <a:rPr lang="en-US" altLang="ko-KR" dirty="0"/>
              <a:t>(Entry Valuation)</a:t>
            </a:r>
            <a:endParaRPr lang="ko-KR" altLang="en-US" dirty="0"/>
          </a:p>
        </p:txBody>
      </p:sp>
      <p:sp>
        <p:nvSpPr>
          <p:cNvPr id="3" name="세로 텍스트 개체 틀 2">
            <a:extLst>
              <a:ext uri="{FF2B5EF4-FFF2-40B4-BE49-F238E27FC236}">
                <a16:creationId xmlns:a16="http://schemas.microsoft.com/office/drawing/2014/main" id="{13C53493-669E-45F5-BD99-E5CF68D71217}"/>
              </a:ext>
            </a:extLst>
          </p:cNvPr>
          <p:cNvSpPr>
            <a:spLocks noGrp="1"/>
          </p:cNvSpPr>
          <p:nvPr>
            <p:ph type="body" orient="vert" sz="quarter" idx="14"/>
          </p:nvPr>
        </p:nvSpPr>
        <p:spPr/>
        <p:txBody>
          <a:bodyPr/>
          <a:lstStyle/>
          <a:p>
            <a:r>
              <a:rPr lang="ko-KR" altLang="en-US" dirty="0"/>
              <a:t>회사의 주식가치 평가 결과는 다음과 같습니다</a:t>
            </a:r>
            <a:r>
              <a:rPr lang="en-US" altLang="ko-KR" dirty="0"/>
              <a:t>.</a:t>
            </a:r>
            <a:r>
              <a:rPr lang="ko-KR" altLang="en-US" dirty="0"/>
              <a:t> 주당 주식가치는 </a:t>
            </a:r>
            <a:r>
              <a:rPr lang="ko-KR" altLang="en-US" dirty="0" err="1"/>
              <a:t>상대가치법</a:t>
            </a:r>
            <a:r>
              <a:rPr lang="en-US" altLang="ko-KR" dirty="0"/>
              <a:t>(*GPCM, GTM)</a:t>
            </a:r>
            <a:r>
              <a:rPr lang="ko-KR" altLang="en-US" dirty="0"/>
              <a:t> 기준 </a:t>
            </a:r>
            <a:r>
              <a:rPr lang="en-US" altLang="ko-KR" dirty="0"/>
              <a:t>3,497~3,832</a:t>
            </a:r>
            <a:r>
              <a:rPr lang="ko-KR" altLang="en-US" dirty="0"/>
              <a:t>원</a:t>
            </a:r>
            <a:r>
              <a:rPr lang="en-US" altLang="ko-KR" dirty="0"/>
              <a:t>, </a:t>
            </a:r>
            <a:r>
              <a:rPr lang="ko-KR" altLang="en-US" dirty="0"/>
              <a:t>본 건 평균 매입가격은 </a:t>
            </a:r>
            <a:r>
              <a:rPr lang="en-US" altLang="ko-KR" dirty="0"/>
              <a:t>3,193</a:t>
            </a:r>
            <a:r>
              <a:rPr lang="ko-KR" altLang="en-US" dirty="0"/>
              <a:t>원으로서</a:t>
            </a:r>
            <a:r>
              <a:rPr lang="en-US" altLang="ko-KR" dirty="0"/>
              <a:t>,</a:t>
            </a:r>
            <a:r>
              <a:rPr lang="ko-KR" altLang="en-US" dirty="0"/>
              <a:t> 본 건 투자는 우수한 가격 조건을 가지고 있습니다</a:t>
            </a:r>
            <a:r>
              <a:rPr lang="en-US" altLang="ko-KR" dirty="0"/>
              <a:t>.</a:t>
            </a:r>
          </a:p>
        </p:txBody>
      </p:sp>
      <p:sp>
        <p:nvSpPr>
          <p:cNvPr id="4" name="텍스트 개체 틀 3">
            <a:extLst>
              <a:ext uri="{FF2B5EF4-FFF2-40B4-BE49-F238E27FC236}">
                <a16:creationId xmlns:a16="http://schemas.microsoft.com/office/drawing/2014/main" id="{DDC23B19-70B6-49A1-A2F8-7105109C6DE8}"/>
              </a:ext>
            </a:extLst>
          </p:cNvPr>
          <p:cNvSpPr>
            <a:spLocks noGrp="1"/>
          </p:cNvSpPr>
          <p:nvPr>
            <p:ph type="body" sz="quarter" idx="15"/>
          </p:nvPr>
        </p:nvSpPr>
        <p:spPr>
          <a:xfrm>
            <a:off x="214098" y="6085741"/>
            <a:ext cx="8289446" cy="409036"/>
          </a:xfrm>
        </p:spPr>
        <p:txBody>
          <a:bodyPr/>
          <a:lstStyle/>
          <a:p>
            <a:r>
              <a:rPr lang="en-US" altLang="ko-KR" dirty="0"/>
              <a:t>Source: KPMG FDD &amp; Price Analysis Report</a:t>
            </a:r>
            <a:endParaRPr lang="ko-KR" altLang="en-US" dirty="0"/>
          </a:p>
        </p:txBody>
      </p:sp>
      <p:sp>
        <p:nvSpPr>
          <p:cNvPr id="6" name="TextBox 5">
            <a:extLst>
              <a:ext uri="{FF2B5EF4-FFF2-40B4-BE49-F238E27FC236}">
                <a16:creationId xmlns:a16="http://schemas.microsoft.com/office/drawing/2014/main" id="{EA616B98-965D-4DE4-A283-811CBDB59282}"/>
              </a:ext>
            </a:extLst>
          </p:cNvPr>
          <p:cNvSpPr txBox="1"/>
          <p:nvPr/>
        </p:nvSpPr>
        <p:spPr>
          <a:xfrm>
            <a:off x="359816" y="3149285"/>
            <a:ext cx="1193650" cy="539028"/>
          </a:xfrm>
          <a:prstGeom prst="rect">
            <a:avLst/>
          </a:prstGeom>
          <a:noFill/>
        </p:spPr>
        <p:txBody>
          <a:bodyPr wrap="square" lIns="0" tIns="0" rIns="0" bIns="0" rtlCol="0" anchor="ctr">
            <a:noAutofit/>
          </a:bodyPr>
          <a:lstStyle/>
          <a:p>
            <a:pPr>
              <a:spcAft>
                <a:spcPts val="300"/>
              </a:spcAft>
            </a:pP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Discounted </a:t>
            </a:r>
          </a:p>
          <a:p>
            <a:pPr>
              <a:spcAft>
                <a:spcPts val="300"/>
              </a:spcAft>
            </a:pP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Cash Flow Method</a:t>
            </a:r>
          </a:p>
          <a:p>
            <a:pPr>
              <a:spcAft>
                <a:spcPts val="300"/>
              </a:spcAft>
            </a:pP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-FCFF</a:t>
            </a:r>
            <a:endParaRPr lang="ko-KR" altLang="en-US" sz="800" dirty="0" err="1">
              <a:latin typeface="Arial" panose="020B0604020202020204" pitchFamily="34" charset="0"/>
              <a:ea typeface="KoPubWorld돋움체 Medium" panose="00000600000000000000" pitchFamily="2" charset="-127"/>
              <a:cs typeface="Arial" panose="020B0604020202020204" pitchFamily="34" charset="0"/>
            </a:endParaRPr>
          </a:p>
        </p:txBody>
      </p:sp>
      <p:sp>
        <p:nvSpPr>
          <p:cNvPr id="7" name="TextBox 6">
            <a:extLst>
              <a:ext uri="{FF2B5EF4-FFF2-40B4-BE49-F238E27FC236}">
                <a16:creationId xmlns:a16="http://schemas.microsoft.com/office/drawing/2014/main" id="{79C37C8A-F3C7-42B9-AB5D-E8DDEAAE794D}"/>
              </a:ext>
            </a:extLst>
          </p:cNvPr>
          <p:cNvSpPr txBox="1"/>
          <p:nvPr/>
        </p:nvSpPr>
        <p:spPr>
          <a:xfrm>
            <a:off x="359816" y="4101287"/>
            <a:ext cx="1193650" cy="539028"/>
          </a:xfrm>
          <a:prstGeom prst="rect">
            <a:avLst/>
          </a:prstGeom>
          <a:noFill/>
        </p:spPr>
        <p:txBody>
          <a:bodyPr wrap="square" lIns="0" tIns="0" rIns="0" bIns="0" rtlCol="0" anchor="ctr">
            <a:noAutofit/>
          </a:bodyPr>
          <a:lstStyle/>
          <a:p>
            <a:pPr>
              <a:spcAft>
                <a:spcPts val="300"/>
              </a:spcAft>
            </a:pP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Guideline</a:t>
            </a:r>
            <a:r>
              <a:rPr lang="ko-KR" altLang="en-US" sz="800" dirty="0">
                <a:latin typeface="Arial" panose="020B0604020202020204" pitchFamily="34" charset="0"/>
                <a:ea typeface="KoPubWorld돋움체 Medium" panose="00000600000000000000" pitchFamily="2" charset="-127"/>
                <a:cs typeface="Arial" panose="020B0604020202020204" pitchFamily="34" charset="0"/>
              </a:rPr>
              <a:t> </a:t>
            </a: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Public</a:t>
            </a:r>
          </a:p>
          <a:p>
            <a:pPr>
              <a:spcAft>
                <a:spcPts val="300"/>
              </a:spcAft>
            </a:pP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Company Method</a:t>
            </a:r>
          </a:p>
          <a:p>
            <a:pPr>
              <a:spcAft>
                <a:spcPts val="300"/>
              </a:spcAft>
            </a:pP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(EV/EBITDA)</a:t>
            </a:r>
          </a:p>
        </p:txBody>
      </p:sp>
      <p:sp>
        <p:nvSpPr>
          <p:cNvPr id="8" name="TextBox 7">
            <a:extLst>
              <a:ext uri="{FF2B5EF4-FFF2-40B4-BE49-F238E27FC236}">
                <a16:creationId xmlns:a16="http://schemas.microsoft.com/office/drawing/2014/main" id="{DD8FCC61-5DB5-45E2-9D03-6CA1FD075266}"/>
              </a:ext>
            </a:extLst>
          </p:cNvPr>
          <p:cNvSpPr txBox="1"/>
          <p:nvPr/>
        </p:nvSpPr>
        <p:spPr>
          <a:xfrm>
            <a:off x="359816" y="5043358"/>
            <a:ext cx="1193650" cy="539028"/>
          </a:xfrm>
          <a:prstGeom prst="rect">
            <a:avLst/>
          </a:prstGeom>
          <a:noFill/>
        </p:spPr>
        <p:txBody>
          <a:bodyPr wrap="square" lIns="0" tIns="0" rIns="0" bIns="0" rtlCol="0" anchor="ctr">
            <a:noAutofit/>
          </a:bodyPr>
          <a:lstStyle/>
          <a:p>
            <a:pPr>
              <a:spcAft>
                <a:spcPts val="300"/>
              </a:spcAft>
            </a:pP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Guideline </a:t>
            </a:r>
          </a:p>
          <a:p>
            <a:pPr>
              <a:spcAft>
                <a:spcPts val="300"/>
              </a:spcAft>
            </a:pP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Transaction Method</a:t>
            </a:r>
          </a:p>
          <a:p>
            <a:pPr>
              <a:spcAft>
                <a:spcPts val="300"/>
              </a:spcAft>
            </a:pP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(EV/EBITDA)</a:t>
            </a:r>
            <a:endParaRPr lang="ko-KR" altLang="en-US" sz="800" dirty="0" err="1">
              <a:latin typeface="Arial" panose="020B0604020202020204" pitchFamily="34" charset="0"/>
              <a:ea typeface="KoPubWorld돋움체 Medium" panose="00000600000000000000" pitchFamily="2" charset="-127"/>
              <a:cs typeface="Arial" panose="020B0604020202020204" pitchFamily="34" charset="0"/>
            </a:endParaRPr>
          </a:p>
        </p:txBody>
      </p:sp>
      <p:sp>
        <p:nvSpPr>
          <p:cNvPr id="9" name="TextBox 8">
            <a:extLst>
              <a:ext uri="{FF2B5EF4-FFF2-40B4-BE49-F238E27FC236}">
                <a16:creationId xmlns:a16="http://schemas.microsoft.com/office/drawing/2014/main" id="{D20D26A9-7CE9-49FD-90E0-348E9034CB5E}"/>
              </a:ext>
            </a:extLst>
          </p:cNvPr>
          <p:cNvSpPr txBox="1"/>
          <p:nvPr/>
        </p:nvSpPr>
        <p:spPr>
          <a:xfrm>
            <a:off x="1123603" y="2928418"/>
            <a:ext cx="1193650" cy="228600"/>
          </a:xfrm>
          <a:prstGeom prst="rect">
            <a:avLst/>
          </a:prstGeom>
          <a:noFill/>
        </p:spPr>
        <p:txBody>
          <a:bodyPr wrap="square" lIns="0" tIns="0" rIns="0" bIns="0" rtlCol="0" anchor="ctr">
            <a:noAutofit/>
          </a:bodyPr>
          <a:lstStyle/>
          <a:p>
            <a:pPr>
              <a:spcAft>
                <a:spcPts val="300"/>
              </a:spcAft>
            </a:pP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a:t>
            </a:r>
            <a:r>
              <a:rPr lang="ko-KR" altLang="en-US" sz="800" dirty="0">
                <a:latin typeface="Arial" panose="020B0604020202020204" pitchFamily="34" charset="0"/>
                <a:ea typeface="KoPubWorld돋움체 Medium" panose="00000600000000000000" pitchFamily="2" charset="-127"/>
                <a:cs typeface="Arial" panose="020B0604020202020204" pitchFamily="34" charset="0"/>
              </a:rPr>
              <a:t>단위</a:t>
            </a: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 </a:t>
            </a:r>
            <a:r>
              <a:rPr lang="ko-KR" altLang="en-US" sz="800" dirty="0">
                <a:latin typeface="Arial" panose="020B0604020202020204" pitchFamily="34" charset="0"/>
                <a:ea typeface="KoPubWorld돋움체 Medium" panose="00000600000000000000" pitchFamily="2" charset="-127"/>
                <a:cs typeface="Arial" panose="020B0604020202020204" pitchFamily="34" charset="0"/>
              </a:rPr>
              <a:t>백만원</a:t>
            </a:r>
            <a:r>
              <a:rPr lang="en-US" altLang="ko-KR" sz="800" dirty="0">
                <a:latin typeface="Arial" panose="020B0604020202020204" pitchFamily="34" charset="0"/>
                <a:ea typeface="KoPubWorld돋움체 Medium" panose="00000600000000000000" pitchFamily="2" charset="-127"/>
                <a:cs typeface="Arial" panose="020B0604020202020204" pitchFamily="34" charset="0"/>
              </a:rPr>
              <a:t>)</a:t>
            </a:r>
            <a:endParaRPr lang="ko-KR" altLang="en-US" sz="800" dirty="0">
              <a:latin typeface="Arial" panose="020B0604020202020204" pitchFamily="34" charset="0"/>
              <a:ea typeface="KoPubWorld돋움체 Medium" panose="00000600000000000000" pitchFamily="2" charset="-127"/>
              <a:cs typeface="Arial" panose="020B0604020202020204" pitchFamily="34" charset="0"/>
            </a:endParaRPr>
          </a:p>
        </p:txBody>
      </p:sp>
      <p:sp>
        <p:nvSpPr>
          <p:cNvPr id="10" name="직사각형 9">
            <a:extLst>
              <a:ext uri="{FF2B5EF4-FFF2-40B4-BE49-F238E27FC236}">
                <a16:creationId xmlns:a16="http://schemas.microsoft.com/office/drawing/2014/main" id="{2D184B2D-F98E-4E6E-8CFB-5CCACF000758}"/>
              </a:ext>
            </a:extLst>
          </p:cNvPr>
          <p:cNvSpPr/>
          <p:nvPr/>
        </p:nvSpPr>
        <p:spPr>
          <a:xfrm>
            <a:off x="2744462" y="3193591"/>
            <a:ext cx="28800" cy="468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b="1" dirty="0" err="1">
              <a:solidFill>
                <a:schemeClr val="bg1"/>
              </a:solidFill>
              <a:latin typeface="Arial" panose="020B0604020202020204" pitchFamily="34" charset="0"/>
              <a:ea typeface="KoPubWorld돋움체 Medium" panose="00000600000000000000" pitchFamily="2" charset="-127"/>
              <a:cs typeface="Arial" panose="020B0604020202020204" pitchFamily="34" charset="0"/>
            </a:endParaRPr>
          </a:p>
        </p:txBody>
      </p:sp>
      <p:sp>
        <p:nvSpPr>
          <p:cNvPr id="11" name="직사각형 10">
            <a:extLst>
              <a:ext uri="{FF2B5EF4-FFF2-40B4-BE49-F238E27FC236}">
                <a16:creationId xmlns:a16="http://schemas.microsoft.com/office/drawing/2014/main" id="{E6921C1F-504A-4300-8AE3-DC656F19E804}"/>
              </a:ext>
            </a:extLst>
          </p:cNvPr>
          <p:cNvSpPr/>
          <p:nvPr/>
        </p:nvSpPr>
        <p:spPr>
          <a:xfrm>
            <a:off x="2849088" y="4138840"/>
            <a:ext cx="21638" cy="468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b="1" dirty="0" err="1">
              <a:solidFill>
                <a:schemeClr val="bg1"/>
              </a:solidFill>
              <a:latin typeface="Arial" panose="020B0604020202020204" pitchFamily="34" charset="0"/>
              <a:ea typeface="KoPubWorld돋움체 Medium" panose="00000600000000000000" pitchFamily="2" charset="-127"/>
              <a:cs typeface="Arial" panose="020B0604020202020204" pitchFamily="34" charset="0"/>
            </a:endParaRPr>
          </a:p>
        </p:txBody>
      </p:sp>
      <p:sp>
        <p:nvSpPr>
          <p:cNvPr id="12" name="직사각형 11">
            <a:extLst>
              <a:ext uri="{FF2B5EF4-FFF2-40B4-BE49-F238E27FC236}">
                <a16:creationId xmlns:a16="http://schemas.microsoft.com/office/drawing/2014/main" id="{44EA4C12-B17F-46EA-93FC-9AEC72810AAF}"/>
              </a:ext>
            </a:extLst>
          </p:cNvPr>
          <p:cNvSpPr/>
          <p:nvPr/>
        </p:nvSpPr>
        <p:spPr>
          <a:xfrm>
            <a:off x="3017167" y="5087261"/>
            <a:ext cx="28800" cy="468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b="1" dirty="0" err="1">
              <a:solidFill>
                <a:schemeClr val="bg1"/>
              </a:solidFill>
              <a:latin typeface="Arial" panose="020B0604020202020204" pitchFamily="34" charset="0"/>
              <a:ea typeface="KoPubWorld돋움체 Medium" panose="00000600000000000000" pitchFamily="2" charset="-127"/>
              <a:cs typeface="Arial" panose="020B0604020202020204" pitchFamily="34" charset="0"/>
            </a:endParaRPr>
          </a:p>
        </p:txBody>
      </p:sp>
      <p:sp>
        <p:nvSpPr>
          <p:cNvPr id="13" name="TextBox 12">
            <a:extLst>
              <a:ext uri="{FF2B5EF4-FFF2-40B4-BE49-F238E27FC236}">
                <a16:creationId xmlns:a16="http://schemas.microsoft.com/office/drawing/2014/main" id="{7CC4A338-CBA1-4163-859E-F46EA1FA7CD8}"/>
              </a:ext>
            </a:extLst>
          </p:cNvPr>
          <p:cNvSpPr txBox="1"/>
          <p:nvPr/>
        </p:nvSpPr>
        <p:spPr>
          <a:xfrm>
            <a:off x="2861430" y="4888274"/>
            <a:ext cx="1389392" cy="155084"/>
          </a:xfrm>
          <a:prstGeom prst="rect">
            <a:avLst/>
          </a:prstGeom>
          <a:noFill/>
        </p:spPr>
        <p:txBody>
          <a:bodyPr wrap="square" lIns="0" tIns="0" rIns="0" bIns="0" rtlCol="0" anchor="ctr">
            <a:noAutofit/>
          </a:bodyPr>
          <a:lstStyle/>
          <a:p>
            <a:pPr>
              <a:spcAft>
                <a:spcPts val="600"/>
              </a:spcAft>
            </a:pPr>
            <a:r>
              <a:rPr lang="en-US" altLang="ko-KR" sz="1000" b="1" dirty="0">
                <a:latin typeface="Arial" panose="020B0604020202020204" pitchFamily="34" charset="0"/>
                <a:ea typeface="KoPubWorld돋움체 Medium" panose="00000600000000000000" pitchFamily="2" charset="-127"/>
                <a:cs typeface="Arial" panose="020B0604020202020204" pitchFamily="34" charset="0"/>
              </a:rPr>
              <a:t>146,724</a:t>
            </a:r>
            <a:r>
              <a:rPr lang="ko-KR" altLang="en-US" sz="1000" b="1" dirty="0">
                <a:latin typeface="Arial" panose="020B0604020202020204" pitchFamily="34" charset="0"/>
                <a:ea typeface="KoPubWorld돋움체 Medium" panose="00000600000000000000" pitchFamily="2" charset="-127"/>
                <a:cs typeface="Arial" panose="020B0604020202020204" pitchFamily="34" charset="0"/>
              </a:rPr>
              <a:t> </a:t>
            </a:r>
            <a:r>
              <a:rPr lang="en-US" altLang="ko-KR" sz="1000" b="1" dirty="0">
                <a:latin typeface="Arial" panose="020B0604020202020204" pitchFamily="34" charset="0"/>
                <a:ea typeface="KoPubWorld돋움체 Medium" panose="00000600000000000000" pitchFamily="2" charset="-127"/>
                <a:cs typeface="Arial" panose="020B0604020202020204" pitchFamily="34" charset="0"/>
              </a:rPr>
              <a:t> (10.0x)</a:t>
            </a:r>
          </a:p>
        </p:txBody>
      </p:sp>
      <p:sp>
        <p:nvSpPr>
          <p:cNvPr id="14" name="TextBox 13">
            <a:extLst>
              <a:ext uri="{FF2B5EF4-FFF2-40B4-BE49-F238E27FC236}">
                <a16:creationId xmlns:a16="http://schemas.microsoft.com/office/drawing/2014/main" id="{BB81AA69-F2F9-4A4C-94A5-4F19D8AB4B48}"/>
              </a:ext>
            </a:extLst>
          </p:cNvPr>
          <p:cNvSpPr txBox="1"/>
          <p:nvPr/>
        </p:nvSpPr>
        <p:spPr>
          <a:xfrm>
            <a:off x="2101772" y="2965714"/>
            <a:ext cx="741162" cy="207818"/>
          </a:xfrm>
          <a:prstGeom prst="rect">
            <a:avLst/>
          </a:prstGeom>
          <a:noFill/>
        </p:spPr>
        <p:txBody>
          <a:bodyPr wrap="square" lIns="0" tIns="0" rIns="0" bIns="0" rtlCol="0" anchor="ctr">
            <a:noAutofit/>
          </a:bodyPr>
          <a:lstStyle/>
          <a:p>
            <a:pPr algn="ctr">
              <a:spcAft>
                <a:spcPts val="600"/>
              </a:spcAft>
            </a:pPr>
            <a:r>
              <a:rPr lang="en-US" altLang="ko-KR" sz="1000" b="1" dirty="0">
                <a:latin typeface="Arial" panose="020B0604020202020204" pitchFamily="34" charset="0"/>
                <a:ea typeface="KoPubWorld돋움체 Medium" panose="00000600000000000000" pitchFamily="2" charset="-127"/>
                <a:cs typeface="Arial" panose="020B0604020202020204" pitchFamily="34" charset="0"/>
              </a:rPr>
              <a:t>121,553</a:t>
            </a:r>
          </a:p>
        </p:txBody>
      </p:sp>
      <p:sp>
        <p:nvSpPr>
          <p:cNvPr id="15" name="TextBox 14">
            <a:extLst>
              <a:ext uri="{FF2B5EF4-FFF2-40B4-BE49-F238E27FC236}">
                <a16:creationId xmlns:a16="http://schemas.microsoft.com/office/drawing/2014/main" id="{E1F22C31-9058-4204-B5A0-1BF57171DD9E}"/>
              </a:ext>
            </a:extLst>
          </p:cNvPr>
          <p:cNvSpPr txBox="1"/>
          <p:nvPr/>
        </p:nvSpPr>
        <p:spPr>
          <a:xfrm>
            <a:off x="2675385" y="3920608"/>
            <a:ext cx="1173803" cy="212515"/>
          </a:xfrm>
          <a:prstGeom prst="rect">
            <a:avLst/>
          </a:prstGeom>
          <a:noFill/>
        </p:spPr>
        <p:txBody>
          <a:bodyPr wrap="square" lIns="0" tIns="0" rIns="0" bIns="0" rtlCol="0" anchor="ctr">
            <a:noAutofit/>
          </a:bodyPr>
          <a:lstStyle/>
          <a:p>
            <a:pPr algn="ctr"/>
            <a:r>
              <a:rPr lang="en-US" altLang="ko-KR" sz="1000" b="1" dirty="0">
                <a:latin typeface="Arial" panose="020B0604020202020204" pitchFamily="34" charset="0"/>
                <a:ea typeface="KoPubWorld돋움체 Medium" panose="00000600000000000000" pitchFamily="2" charset="-127"/>
                <a:cs typeface="Arial" panose="020B0604020202020204" pitchFamily="34" charset="0"/>
              </a:rPr>
              <a:t>133,903 (9.3x)</a:t>
            </a:r>
          </a:p>
        </p:txBody>
      </p:sp>
      <p:grpSp>
        <p:nvGrpSpPr>
          <p:cNvPr id="25" name="그룹 24">
            <a:extLst>
              <a:ext uri="{FF2B5EF4-FFF2-40B4-BE49-F238E27FC236}">
                <a16:creationId xmlns:a16="http://schemas.microsoft.com/office/drawing/2014/main" id="{21570FE5-9134-4119-9AB7-89C56C3ADB83}"/>
              </a:ext>
            </a:extLst>
          </p:cNvPr>
          <p:cNvGrpSpPr/>
          <p:nvPr/>
        </p:nvGrpSpPr>
        <p:grpSpPr>
          <a:xfrm>
            <a:off x="535008" y="1956462"/>
            <a:ext cx="4244686" cy="285238"/>
            <a:chOff x="453025" y="1956462"/>
            <a:chExt cx="4320000" cy="285238"/>
          </a:xfrm>
        </p:grpSpPr>
        <p:sp>
          <p:nvSpPr>
            <p:cNvPr id="26" name="TextBox 25">
              <a:extLst>
                <a:ext uri="{FF2B5EF4-FFF2-40B4-BE49-F238E27FC236}">
                  <a16:creationId xmlns:a16="http://schemas.microsoft.com/office/drawing/2014/main" id="{6F4B245A-F4E9-4734-9392-FEC926092734}"/>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총주식가치</a:t>
              </a:r>
              <a:r>
                <a:rPr lang="en-US" altLang="ko-KR" sz="1400" b="1" dirty="0">
                  <a:solidFill>
                    <a:srgbClr val="483159"/>
                  </a:solidFill>
                  <a:latin typeface="Arial" panose="020B0604020202020204" pitchFamily="34" charset="0"/>
                  <a:ea typeface="KoPubWorld돋움체 Medium" panose="00000600000000000000" pitchFamily="2" charset="-127"/>
                </a:rPr>
                <a:t>(Equity Value)</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27" name="Straight Connector 32">
              <a:extLst>
                <a:ext uri="{FF2B5EF4-FFF2-40B4-BE49-F238E27FC236}">
                  <a16:creationId xmlns:a16="http://schemas.microsoft.com/office/drawing/2014/main" id="{52D93597-31F8-4D24-81D2-CBFAAFA18B7A}"/>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28" name="그룹 27">
            <a:extLst>
              <a:ext uri="{FF2B5EF4-FFF2-40B4-BE49-F238E27FC236}">
                <a16:creationId xmlns:a16="http://schemas.microsoft.com/office/drawing/2014/main" id="{78BBA9A3-2EE6-4E63-A142-1188BB8583D9}"/>
              </a:ext>
            </a:extLst>
          </p:cNvPr>
          <p:cNvGrpSpPr/>
          <p:nvPr/>
        </p:nvGrpSpPr>
        <p:grpSpPr>
          <a:xfrm>
            <a:off x="5126307" y="1956462"/>
            <a:ext cx="4244686" cy="285238"/>
            <a:chOff x="453025" y="1956462"/>
            <a:chExt cx="4320000" cy="285238"/>
          </a:xfrm>
        </p:grpSpPr>
        <p:sp>
          <p:nvSpPr>
            <p:cNvPr id="29" name="TextBox 28">
              <a:extLst>
                <a:ext uri="{FF2B5EF4-FFF2-40B4-BE49-F238E27FC236}">
                  <a16:creationId xmlns:a16="http://schemas.microsoft.com/office/drawing/2014/main" id="{4700437F-7C2A-4153-9224-3EA22944C7F5}"/>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주당 주식가치</a:t>
              </a:r>
            </a:p>
          </p:txBody>
        </p:sp>
        <p:cxnSp>
          <p:nvCxnSpPr>
            <p:cNvPr id="30" name="Straight Connector 32">
              <a:extLst>
                <a:ext uri="{FF2B5EF4-FFF2-40B4-BE49-F238E27FC236}">
                  <a16:creationId xmlns:a16="http://schemas.microsoft.com/office/drawing/2014/main" id="{2D26D8D6-6994-4819-8F5A-02CC885DD912}"/>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cxnSp>
        <p:nvCxnSpPr>
          <p:cNvPr id="35" name="직선 연결선 34">
            <a:extLst>
              <a:ext uri="{FF2B5EF4-FFF2-40B4-BE49-F238E27FC236}">
                <a16:creationId xmlns:a16="http://schemas.microsoft.com/office/drawing/2014/main" id="{10E94221-3F42-458F-A215-EE9D702B91E1}"/>
              </a:ext>
            </a:extLst>
          </p:cNvPr>
          <p:cNvCxnSpPr/>
          <p:nvPr/>
        </p:nvCxnSpPr>
        <p:spPr>
          <a:xfrm>
            <a:off x="2797100" y="2914036"/>
            <a:ext cx="0" cy="270000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A1E7234-D3BB-4396-A130-29CE630DEA1B}"/>
              </a:ext>
            </a:extLst>
          </p:cNvPr>
          <p:cNvSpPr txBox="1"/>
          <p:nvPr/>
        </p:nvSpPr>
        <p:spPr>
          <a:xfrm>
            <a:off x="2101772" y="2251958"/>
            <a:ext cx="2096994" cy="530915"/>
          </a:xfrm>
          <a:prstGeom prst="rect">
            <a:avLst/>
          </a:prstGeom>
          <a:noFill/>
        </p:spPr>
        <p:txBody>
          <a:bodyPr wrap="square" rtlCol="0">
            <a:spAutoFit/>
          </a:bodyPr>
          <a:lstStyle/>
          <a:p>
            <a:r>
              <a:rPr lang="ko-KR" altLang="en-US" sz="1050" b="1" dirty="0">
                <a:solidFill>
                  <a:srgbClr val="C00000"/>
                </a:solidFill>
                <a:latin typeface="Arial" panose="020B0604020202020204" pitchFamily="34" charset="0"/>
                <a:ea typeface="KoPub돋움체 Medium" panose="00000600000000000000" pitchFamily="2" charset="-127"/>
                <a:cs typeface="Arial" panose="020B0604020202020204" pitchFamily="34" charset="0"/>
              </a:rPr>
              <a:t>투자 진입 시 총주식가치 </a:t>
            </a:r>
            <a:r>
              <a:rPr lang="en-US" altLang="ko-KR" sz="1050" b="1" dirty="0">
                <a:solidFill>
                  <a:srgbClr val="C00000"/>
                </a:solidFill>
                <a:latin typeface="Arial" panose="020B0604020202020204" pitchFamily="34" charset="0"/>
                <a:ea typeface="KoPub돋움체 Medium" panose="00000600000000000000" pitchFamily="2" charset="-127"/>
                <a:cs typeface="Arial" panose="020B0604020202020204" pitchFamily="34" charset="0"/>
              </a:rPr>
              <a:t>(1,324</a:t>
            </a:r>
            <a:r>
              <a:rPr lang="ko-KR" altLang="en-US" sz="1050" b="1" dirty="0" err="1">
                <a:solidFill>
                  <a:srgbClr val="C00000"/>
                </a:solidFill>
                <a:latin typeface="Arial" panose="020B0604020202020204" pitchFamily="34" charset="0"/>
                <a:ea typeface="KoPub돋움체 Medium" panose="00000600000000000000" pitchFamily="2" charset="-127"/>
                <a:cs typeface="Arial" panose="020B0604020202020204" pitchFamily="34" charset="0"/>
              </a:rPr>
              <a:t>억원</a:t>
            </a:r>
            <a:r>
              <a:rPr lang="en-US" altLang="ko-KR" sz="1050" b="1" dirty="0">
                <a:solidFill>
                  <a:srgbClr val="C00000"/>
                </a:solidFill>
                <a:latin typeface="Arial" panose="020B0604020202020204" pitchFamily="34" charset="0"/>
                <a:ea typeface="KoPub돋움체 Medium" panose="00000600000000000000" pitchFamily="2" charset="-127"/>
                <a:cs typeface="Arial" panose="020B0604020202020204" pitchFamily="34" charset="0"/>
              </a:rPr>
              <a:t>)</a:t>
            </a:r>
          </a:p>
          <a:p>
            <a:r>
              <a:rPr lang="en-US" altLang="ko-KR" sz="900" b="1" dirty="0">
                <a:solidFill>
                  <a:srgbClr val="C00000"/>
                </a:solidFill>
                <a:latin typeface="Arial" panose="020B0604020202020204" pitchFamily="34" charset="0"/>
                <a:ea typeface="KoPub돋움체 Medium" panose="00000600000000000000" pitchFamily="2" charset="-127"/>
                <a:cs typeface="Arial" panose="020B0604020202020204" pitchFamily="34" charset="0"/>
              </a:rPr>
              <a:t>   - </a:t>
            </a:r>
            <a:r>
              <a:rPr lang="ko-KR" altLang="en-US" sz="900" b="1" dirty="0">
                <a:solidFill>
                  <a:srgbClr val="C00000"/>
                </a:solidFill>
                <a:latin typeface="Arial" panose="020B0604020202020204" pitchFamily="34" charset="0"/>
                <a:ea typeface="KoPub돋움체 Medium" panose="00000600000000000000" pitchFamily="2" charset="-127"/>
                <a:cs typeface="Arial" panose="020B0604020202020204" pitchFamily="34" charset="0"/>
              </a:rPr>
              <a:t>구주</a:t>
            </a:r>
            <a:r>
              <a:rPr lang="en-US" altLang="ko-KR" sz="900" b="1" dirty="0">
                <a:solidFill>
                  <a:srgbClr val="C00000"/>
                </a:solidFill>
                <a:latin typeface="Arial" panose="020B0604020202020204" pitchFamily="34" charset="0"/>
                <a:ea typeface="KoPub돋움체 Medium" panose="00000600000000000000" pitchFamily="2" charset="-127"/>
                <a:cs typeface="Arial" panose="020B0604020202020204" pitchFamily="34" charset="0"/>
              </a:rPr>
              <a:t>: 1,224</a:t>
            </a:r>
            <a:r>
              <a:rPr lang="ko-KR" altLang="en-US" sz="900" b="1" dirty="0" err="1">
                <a:solidFill>
                  <a:srgbClr val="C00000"/>
                </a:solidFill>
                <a:latin typeface="Arial" panose="020B0604020202020204" pitchFamily="34" charset="0"/>
                <a:ea typeface="KoPub돋움체 Medium" panose="00000600000000000000" pitchFamily="2" charset="-127"/>
                <a:cs typeface="Arial" panose="020B0604020202020204" pitchFamily="34" charset="0"/>
              </a:rPr>
              <a:t>억원</a:t>
            </a:r>
            <a:endParaRPr lang="en-US" altLang="ko-KR" sz="900" b="1" dirty="0">
              <a:solidFill>
                <a:srgbClr val="C00000"/>
              </a:solidFill>
              <a:latin typeface="Arial" panose="020B0604020202020204" pitchFamily="34" charset="0"/>
              <a:ea typeface="KoPub돋움체 Medium" panose="00000600000000000000" pitchFamily="2" charset="-127"/>
              <a:cs typeface="Arial" panose="020B0604020202020204" pitchFamily="34" charset="0"/>
            </a:endParaRPr>
          </a:p>
          <a:p>
            <a:r>
              <a:rPr lang="en-US" altLang="ko-KR" sz="900" b="1" dirty="0">
                <a:solidFill>
                  <a:srgbClr val="C00000"/>
                </a:solidFill>
                <a:latin typeface="Arial" panose="020B0604020202020204" pitchFamily="34" charset="0"/>
                <a:ea typeface="KoPub돋움체 Medium" panose="00000600000000000000" pitchFamily="2" charset="-127"/>
                <a:cs typeface="Arial" panose="020B0604020202020204" pitchFamily="34" charset="0"/>
              </a:rPr>
              <a:t>   - </a:t>
            </a:r>
            <a:r>
              <a:rPr lang="ko-KR" altLang="en-US" sz="900" b="1" dirty="0">
                <a:solidFill>
                  <a:srgbClr val="C00000"/>
                </a:solidFill>
                <a:latin typeface="Arial" panose="020B0604020202020204" pitchFamily="34" charset="0"/>
                <a:ea typeface="KoPub돋움체 Medium" panose="00000600000000000000" pitchFamily="2" charset="-127"/>
                <a:cs typeface="Arial" panose="020B0604020202020204" pitchFamily="34" charset="0"/>
              </a:rPr>
              <a:t>신주</a:t>
            </a:r>
            <a:r>
              <a:rPr lang="en-US" altLang="ko-KR" sz="900" b="1" dirty="0">
                <a:solidFill>
                  <a:srgbClr val="C00000"/>
                </a:solidFill>
                <a:latin typeface="Arial" panose="020B0604020202020204" pitchFamily="34" charset="0"/>
                <a:ea typeface="KoPub돋움체 Medium" panose="00000600000000000000" pitchFamily="2" charset="-127"/>
                <a:cs typeface="Arial" panose="020B0604020202020204" pitchFamily="34" charset="0"/>
              </a:rPr>
              <a:t>: 100</a:t>
            </a:r>
            <a:r>
              <a:rPr lang="ko-KR" altLang="en-US" sz="900" b="1" dirty="0" err="1">
                <a:solidFill>
                  <a:srgbClr val="C00000"/>
                </a:solidFill>
                <a:latin typeface="Arial" panose="020B0604020202020204" pitchFamily="34" charset="0"/>
                <a:ea typeface="KoPub돋움체 Medium" panose="00000600000000000000" pitchFamily="2" charset="-127"/>
                <a:cs typeface="Arial" panose="020B0604020202020204" pitchFamily="34" charset="0"/>
              </a:rPr>
              <a:t>억원</a:t>
            </a:r>
            <a:endParaRPr lang="ko-KR" altLang="en-US" sz="900" b="1" dirty="0">
              <a:solidFill>
                <a:srgbClr val="C00000"/>
              </a:solidFill>
              <a:latin typeface="Arial" panose="020B0604020202020204" pitchFamily="34" charset="0"/>
              <a:ea typeface="KoPub돋움체 Medium" panose="00000600000000000000" pitchFamily="2" charset="-127"/>
              <a:cs typeface="Arial" panose="020B0604020202020204" pitchFamily="34" charset="0"/>
            </a:endParaRPr>
          </a:p>
        </p:txBody>
      </p:sp>
      <p:graphicFrame>
        <p:nvGraphicFramePr>
          <p:cNvPr id="34" name="Chart2">
            <a:extLst>
              <a:ext uri="{FF2B5EF4-FFF2-40B4-BE49-F238E27FC236}">
                <a16:creationId xmlns:a16="http://schemas.microsoft.com/office/drawing/2014/main" id="{A5ABCA27-4B5B-4BD5-8AC7-670381B7371C}"/>
              </a:ext>
            </a:extLst>
          </p:cNvPr>
          <p:cNvGraphicFramePr>
            <a:graphicFrameLocks/>
          </p:cNvGraphicFramePr>
          <p:nvPr>
            <p:extLst>
              <p:ext uri="{D42A27DB-BD31-4B8C-83A1-F6EECF244321}">
                <p14:modId xmlns:p14="http://schemas.microsoft.com/office/powerpoint/2010/main" val="734941342"/>
              </p:ext>
            </p:extLst>
          </p:nvPr>
        </p:nvGraphicFramePr>
        <p:xfrm>
          <a:off x="5050992" y="2450205"/>
          <a:ext cx="4320000" cy="3869996"/>
        </p:xfrm>
        <a:graphic>
          <a:graphicData uri="http://schemas.openxmlformats.org/drawingml/2006/chart">
            <c:chart xmlns:c="http://schemas.openxmlformats.org/drawingml/2006/chart" xmlns:r="http://schemas.openxmlformats.org/officeDocument/2006/relationships" r:id="rId4"/>
          </a:graphicData>
        </a:graphic>
      </p:graphicFrame>
      <p:sp>
        <p:nvSpPr>
          <p:cNvPr id="38" name="TextBox 37">
            <a:extLst>
              <a:ext uri="{FF2B5EF4-FFF2-40B4-BE49-F238E27FC236}">
                <a16:creationId xmlns:a16="http://schemas.microsoft.com/office/drawing/2014/main" id="{E2434352-E973-4541-9F36-D085E2FC4955}"/>
              </a:ext>
            </a:extLst>
          </p:cNvPr>
          <p:cNvSpPr txBox="1"/>
          <p:nvPr/>
        </p:nvSpPr>
        <p:spPr>
          <a:xfrm>
            <a:off x="6173691" y="2336955"/>
            <a:ext cx="2803916" cy="530915"/>
          </a:xfrm>
          <a:prstGeom prst="rect">
            <a:avLst/>
          </a:prstGeom>
          <a:noFill/>
        </p:spPr>
        <p:txBody>
          <a:bodyPr wrap="square" rtlCol="0">
            <a:spAutoFit/>
          </a:bodyPr>
          <a:lstStyle/>
          <a:p>
            <a:r>
              <a:rPr lang="ko-KR" altLang="en-US" sz="105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평균 매입단가 </a:t>
            </a:r>
            <a:r>
              <a:rPr lang="en-US" altLang="ko-KR" sz="105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(3,193</a:t>
            </a:r>
            <a:r>
              <a:rPr lang="ko-KR" altLang="en-US" sz="105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원</a:t>
            </a:r>
            <a:r>
              <a:rPr lang="en-US" altLang="ko-KR" sz="105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a:t>
            </a:r>
            <a:r>
              <a:rPr lang="ko-KR" altLang="en-US" sz="105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주</a:t>
            </a:r>
            <a:r>
              <a:rPr lang="en-US" altLang="ko-KR" sz="105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a:t>
            </a:r>
          </a:p>
          <a:p>
            <a:r>
              <a:rPr lang="en-US" altLang="ko-KR"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   - </a:t>
            </a:r>
            <a:r>
              <a:rPr lang="ko-KR" altLang="en-US"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구주</a:t>
            </a:r>
            <a:r>
              <a:rPr lang="en-US" altLang="ko-KR"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 3,450</a:t>
            </a:r>
            <a:r>
              <a:rPr lang="ko-KR" altLang="en-US"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원</a:t>
            </a:r>
            <a:endParaRPr lang="en-US" altLang="ko-KR"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endParaRPr>
          </a:p>
          <a:p>
            <a:r>
              <a:rPr lang="en-US" altLang="ko-KR"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   - </a:t>
            </a:r>
            <a:r>
              <a:rPr lang="ko-KR" altLang="en-US"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신주</a:t>
            </a:r>
            <a:r>
              <a:rPr lang="en-US" altLang="ko-KR"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 2,610</a:t>
            </a:r>
            <a:r>
              <a:rPr lang="ko-KR" altLang="en-US"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원 </a:t>
            </a:r>
            <a:r>
              <a:rPr lang="en-US" altLang="ko-KR"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a:t>
            </a:r>
            <a:r>
              <a:rPr lang="ko-KR" altLang="en-US"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예상</a:t>
            </a:r>
            <a:r>
              <a:rPr lang="en-US" altLang="ko-KR"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rPr>
              <a:t>)</a:t>
            </a:r>
            <a:endParaRPr lang="ko-KR" altLang="en-US" sz="900" b="1" dirty="0">
              <a:solidFill>
                <a:srgbClr val="C00000"/>
              </a:solidFill>
              <a:latin typeface="Arial" panose="020B0604020202020204" pitchFamily="34" charset="0"/>
              <a:ea typeface="KoPubWorld돋움체 Medium" panose="00000600000000000000" pitchFamily="2" charset="-127"/>
              <a:cs typeface="Arial" panose="020B0604020202020204" pitchFamily="34" charset="0"/>
            </a:endParaRPr>
          </a:p>
        </p:txBody>
      </p:sp>
      <p:sp>
        <p:nvSpPr>
          <p:cNvPr id="39" name="직사각형 38">
            <a:extLst>
              <a:ext uri="{FF2B5EF4-FFF2-40B4-BE49-F238E27FC236}">
                <a16:creationId xmlns:a16="http://schemas.microsoft.com/office/drawing/2014/main" id="{E2F77013-4682-46F0-A02E-97CB7E9F9F89}"/>
              </a:ext>
            </a:extLst>
          </p:cNvPr>
          <p:cNvSpPr/>
          <p:nvPr/>
        </p:nvSpPr>
        <p:spPr>
          <a:xfrm>
            <a:off x="6907158" y="3193591"/>
            <a:ext cx="28800" cy="468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b="1" dirty="0" err="1">
              <a:solidFill>
                <a:schemeClr val="bg1"/>
              </a:solidFill>
              <a:latin typeface="Arial" panose="020B0604020202020204" pitchFamily="34" charset="0"/>
              <a:ea typeface="KoPubWorld돋움체 Medium" panose="00000600000000000000" pitchFamily="2" charset="-127"/>
              <a:cs typeface="Arial" panose="020B0604020202020204" pitchFamily="34" charset="0"/>
            </a:endParaRPr>
          </a:p>
        </p:txBody>
      </p:sp>
      <p:sp>
        <p:nvSpPr>
          <p:cNvPr id="40" name="직사각형 39">
            <a:extLst>
              <a:ext uri="{FF2B5EF4-FFF2-40B4-BE49-F238E27FC236}">
                <a16:creationId xmlns:a16="http://schemas.microsoft.com/office/drawing/2014/main" id="{74340EFD-1C60-41BD-88C0-D28D0E4C460D}"/>
              </a:ext>
            </a:extLst>
          </p:cNvPr>
          <p:cNvSpPr/>
          <p:nvPr/>
        </p:nvSpPr>
        <p:spPr>
          <a:xfrm>
            <a:off x="7031005" y="4133124"/>
            <a:ext cx="21638" cy="468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b="1" dirty="0" err="1">
              <a:solidFill>
                <a:schemeClr val="bg1"/>
              </a:solidFill>
              <a:latin typeface="Arial" panose="020B0604020202020204" pitchFamily="34" charset="0"/>
              <a:ea typeface="KoPubWorld돋움체 Medium" panose="00000600000000000000" pitchFamily="2" charset="-127"/>
              <a:cs typeface="Arial" panose="020B0604020202020204" pitchFamily="34" charset="0"/>
            </a:endParaRPr>
          </a:p>
        </p:txBody>
      </p:sp>
      <p:sp>
        <p:nvSpPr>
          <p:cNvPr id="41" name="직사각형 40">
            <a:extLst>
              <a:ext uri="{FF2B5EF4-FFF2-40B4-BE49-F238E27FC236}">
                <a16:creationId xmlns:a16="http://schemas.microsoft.com/office/drawing/2014/main" id="{6DAC9127-DF71-45D0-981C-1179B62BD8B7}"/>
              </a:ext>
            </a:extLst>
          </p:cNvPr>
          <p:cNvSpPr/>
          <p:nvPr/>
        </p:nvSpPr>
        <p:spPr>
          <a:xfrm>
            <a:off x="7190668" y="5091071"/>
            <a:ext cx="28800" cy="468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b="1" dirty="0" err="1">
              <a:solidFill>
                <a:schemeClr val="bg1"/>
              </a:solidFill>
              <a:latin typeface="Arial" panose="020B0604020202020204" pitchFamily="34" charset="0"/>
              <a:ea typeface="KoPubWorld돋움체 Medium" panose="00000600000000000000" pitchFamily="2" charset="-127"/>
              <a:cs typeface="Arial" panose="020B0604020202020204" pitchFamily="34" charset="0"/>
            </a:endParaRPr>
          </a:p>
        </p:txBody>
      </p:sp>
      <p:sp>
        <p:nvSpPr>
          <p:cNvPr id="42" name="TextBox 41">
            <a:extLst>
              <a:ext uri="{FF2B5EF4-FFF2-40B4-BE49-F238E27FC236}">
                <a16:creationId xmlns:a16="http://schemas.microsoft.com/office/drawing/2014/main" id="{C6075B5A-8984-4949-8028-FB113ECED05C}"/>
              </a:ext>
            </a:extLst>
          </p:cNvPr>
          <p:cNvSpPr txBox="1"/>
          <p:nvPr/>
        </p:nvSpPr>
        <p:spPr>
          <a:xfrm>
            <a:off x="6834487" y="4874864"/>
            <a:ext cx="741162" cy="207818"/>
          </a:xfrm>
          <a:prstGeom prst="rect">
            <a:avLst/>
          </a:prstGeom>
          <a:noFill/>
        </p:spPr>
        <p:txBody>
          <a:bodyPr wrap="square" lIns="0" tIns="0" rIns="0" bIns="0" rtlCol="0" anchor="ctr">
            <a:noAutofit/>
          </a:bodyPr>
          <a:lstStyle/>
          <a:p>
            <a:pPr algn="ctr">
              <a:spcAft>
                <a:spcPts val="600"/>
              </a:spcAft>
            </a:pPr>
            <a:r>
              <a:rPr lang="en-US" altLang="ko-KR" sz="1000" b="1" dirty="0">
                <a:latin typeface="Arial" panose="020B0604020202020204" pitchFamily="34" charset="0"/>
                <a:ea typeface="KoPubWorld돋움체 Medium" panose="00000600000000000000" pitchFamily="2" charset="-127"/>
                <a:cs typeface="Arial" panose="020B0604020202020204" pitchFamily="34" charset="0"/>
              </a:rPr>
              <a:t>3,832</a:t>
            </a:r>
          </a:p>
        </p:txBody>
      </p:sp>
      <p:sp>
        <p:nvSpPr>
          <p:cNvPr id="43" name="TextBox 42">
            <a:extLst>
              <a:ext uri="{FF2B5EF4-FFF2-40B4-BE49-F238E27FC236}">
                <a16:creationId xmlns:a16="http://schemas.microsoft.com/office/drawing/2014/main" id="{3393EEF6-CF56-4847-9801-DD159907BCA6}"/>
              </a:ext>
            </a:extLst>
          </p:cNvPr>
          <p:cNvSpPr txBox="1"/>
          <p:nvPr/>
        </p:nvSpPr>
        <p:spPr>
          <a:xfrm>
            <a:off x="6420142" y="2955097"/>
            <a:ext cx="741162" cy="207818"/>
          </a:xfrm>
          <a:prstGeom prst="rect">
            <a:avLst/>
          </a:prstGeom>
          <a:noFill/>
        </p:spPr>
        <p:txBody>
          <a:bodyPr wrap="square" lIns="0" tIns="0" rIns="0" bIns="0" rtlCol="0" anchor="ctr">
            <a:noAutofit/>
          </a:bodyPr>
          <a:lstStyle/>
          <a:p>
            <a:pPr algn="ctr">
              <a:spcAft>
                <a:spcPts val="600"/>
              </a:spcAft>
            </a:pPr>
            <a:r>
              <a:rPr lang="en-US" altLang="ko-KR" sz="1000" b="1" dirty="0">
                <a:latin typeface="Arial" panose="020B0604020202020204" pitchFamily="34" charset="0"/>
                <a:ea typeface="KoPubWorld돋움체 Medium" panose="00000600000000000000" pitchFamily="2" charset="-127"/>
                <a:cs typeface="Arial" panose="020B0604020202020204" pitchFamily="34" charset="0"/>
              </a:rPr>
              <a:t>3,174</a:t>
            </a:r>
          </a:p>
        </p:txBody>
      </p:sp>
      <p:sp>
        <p:nvSpPr>
          <p:cNvPr id="44" name="TextBox 43">
            <a:extLst>
              <a:ext uri="{FF2B5EF4-FFF2-40B4-BE49-F238E27FC236}">
                <a16:creationId xmlns:a16="http://schemas.microsoft.com/office/drawing/2014/main" id="{CB8EACDE-5202-4D73-B60B-771275F36D71}"/>
              </a:ext>
            </a:extLst>
          </p:cNvPr>
          <p:cNvSpPr txBox="1"/>
          <p:nvPr/>
        </p:nvSpPr>
        <p:spPr>
          <a:xfrm>
            <a:off x="6939577" y="3913587"/>
            <a:ext cx="556846" cy="207818"/>
          </a:xfrm>
          <a:prstGeom prst="rect">
            <a:avLst/>
          </a:prstGeom>
          <a:noFill/>
        </p:spPr>
        <p:txBody>
          <a:bodyPr wrap="square" lIns="0" tIns="0" rIns="0" bIns="0" rtlCol="0" anchor="ctr">
            <a:noAutofit/>
          </a:bodyPr>
          <a:lstStyle/>
          <a:p>
            <a:pPr algn="ctr">
              <a:spcAft>
                <a:spcPts val="600"/>
              </a:spcAft>
            </a:pPr>
            <a:r>
              <a:rPr lang="en-US" altLang="ko-KR" sz="1000" b="1" dirty="0">
                <a:latin typeface="Arial" panose="020B0604020202020204" pitchFamily="34" charset="0"/>
                <a:ea typeface="KoPubWorld돋움체 Medium" panose="00000600000000000000" pitchFamily="2" charset="-127"/>
                <a:cs typeface="Arial" panose="020B0604020202020204" pitchFamily="34" charset="0"/>
              </a:rPr>
              <a:t>3,497</a:t>
            </a:r>
          </a:p>
        </p:txBody>
      </p:sp>
      <p:cxnSp>
        <p:nvCxnSpPr>
          <p:cNvPr id="46" name="직선 연결선 45">
            <a:extLst>
              <a:ext uri="{FF2B5EF4-FFF2-40B4-BE49-F238E27FC236}">
                <a16:creationId xmlns:a16="http://schemas.microsoft.com/office/drawing/2014/main" id="{EE4A78A9-86A4-4D2C-B4BF-722A8029FA42}"/>
              </a:ext>
            </a:extLst>
          </p:cNvPr>
          <p:cNvCxnSpPr/>
          <p:nvPr/>
        </p:nvCxnSpPr>
        <p:spPr>
          <a:xfrm>
            <a:off x="6970622" y="2914036"/>
            <a:ext cx="0" cy="270000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9A5C662-81B8-41F4-9F79-9DC28F44C82A}"/>
              </a:ext>
            </a:extLst>
          </p:cNvPr>
          <p:cNvSpPr txBox="1"/>
          <p:nvPr/>
        </p:nvSpPr>
        <p:spPr>
          <a:xfrm>
            <a:off x="5677860" y="2939215"/>
            <a:ext cx="1193650" cy="228600"/>
          </a:xfrm>
          <a:prstGeom prst="rect">
            <a:avLst/>
          </a:prstGeom>
          <a:noFill/>
        </p:spPr>
        <p:txBody>
          <a:bodyPr wrap="square" lIns="0" tIns="0" rIns="0" bIns="0" rtlCol="0" anchor="ctr">
            <a:noAutofit/>
          </a:bodyPr>
          <a:lstStyle/>
          <a:p>
            <a:pPr>
              <a:spcAft>
                <a:spcPts val="300"/>
              </a:spcAft>
            </a:pPr>
            <a:r>
              <a:rPr lang="en-US" altLang="ko-KR" sz="800" dirty="0">
                <a:latin typeface="KoPubWorld돋움체 Medium" panose="00000600000000000000" pitchFamily="2" charset="-127"/>
                <a:ea typeface="KoPubWorld돋움체 Medium" panose="00000600000000000000" pitchFamily="2" charset="-127"/>
              </a:rPr>
              <a:t>(</a:t>
            </a:r>
            <a:r>
              <a:rPr lang="ko-KR" altLang="en-US" sz="800" dirty="0">
                <a:latin typeface="KoPubWorld돋움체 Medium" panose="00000600000000000000" pitchFamily="2" charset="-127"/>
                <a:ea typeface="KoPubWorld돋움체 Medium" panose="00000600000000000000" pitchFamily="2" charset="-127"/>
              </a:rPr>
              <a:t>단위</a:t>
            </a:r>
            <a:r>
              <a:rPr lang="en-US" altLang="ko-KR" sz="800" dirty="0">
                <a:latin typeface="KoPubWorld돋움체 Medium" panose="00000600000000000000" pitchFamily="2" charset="-127"/>
                <a:ea typeface="KoPubWorld돋움체 Medium" panose="00000600000000000000" pitchFamily="2" charset="-127"/>
              </a:rPr>
              <a:t>: </a:t>
            </a:r>
            <a:r>
              <a:rPr lang="ko-KR" altLang="en-US" sz="800" dirty="0">
                <a:latin typeface="KoPubWorld돋움체 Medium" panose="00000600000000000000" pitchFamily="2" charset="-127"/>
                <a:ea typeface="KoPubWorld돋움체 Medium" panose="00000600000000000000" pitchFamily="2" charset="-127"/>
              </a:rPr>
              <a:t>원</a:t>
            </a:r>
            <a:r>
              <a:rPr lang="en-US" altLang="ko-KR" sz="800" dirty="0">
                <a:latin typeface="KoPubWorld돋움체 Medium" panose="00000600000000000000" pitchFamily="2" charset="-127"/>
                <a:ea typeface="KoPubWorld돋움체 Medium" panose="00000600000000000000" pitchFamily="2" charset="-127"/>
              </a:rPr>
              <a:t>/</a:t>
            </a:r>
            <a:r>
              <a:rPr lang="ko-KR" altLang="en-US" sz="800" dirty="0">
                <a:latin typeface="KoPubWorld돋움체 Medium" panose="00000600000000000000" pitchFamily="2" charset="-127"/>
                <a:ea typeface="KoPubWorld돋움체 Medium" panose="00000600000000000000" pitchFamily="2" charset="-127"/>
              </a:rPr>
              <a:t>주</a:t>
            </a:r>
            <a:r>
              <a:rPr lang="en-US" altLang="ko-KR" sz="800" dirty="0">
                <a:latin typeface="KoPubWorld돋움체 Medium" panose="00000600000000000000" pitchFamily="2" charset="-127"/>
                <a:ea typeface="KoPubWorld돋움체 Medium" panose="00000600000000000000" pitchFamily="2" charset="-127"/>
              </a:rPr>
              <a:t>)</a:t>
            </a:r>
            <a:endParaRPr lang="ko-KR" altLang="en-US" sz="800" dirty="0">
              <a:latin typeface="KoPubWorld돋움체 Medium" panose="00000600000000000000" pitchFamily="2" charset="-127"/>
              <a:ea typeface="KoPubWorld돋움체 Medium" panose="00000600000000000000" pitchFamily="2" charset="-127"/>
            </a:endParaRPr>
          </a:p>
        </p:txBody>
      </p:sp>
      <p:sp>
        <p:nvSpPr>
          <p:cNvPr id="45" name="텍스트 개체 틀 3">
            <a:extLst>
              <a:ext uri="{FF2B5EF4-FFF2-40B4-BE49-F238E27FC236}">
                <a16:creationId xmlns:a16="http://schemas.microsoft.com/office/drawing/2014/main" id="{DDC23B19-70B6-49A1-A2F8-7105109C6DE8}"/>
              </a:ext>
            </a:extLst>
          </p:cNvPr>
          <p:cNvSpPr txBox="1">
            <a:spLocks/>
          </p:cNvSpPr>
          <p:nvPr/>
        </p:nvSpPr>
        <p:spPr>
          <a:xfrm>
            <a:off x="148677" y="6335314"/>
            <a:ext cx="8289446" cy="409036"/>
          </a:xfrm>
          <a:prstGeom prst="rect">
            <a:avLst/>
          </a:prstGeom>
        </p:spPr>
        <p:txBody>
          <a:bodyPr anchor="b"/>
          <a:lstStyle>
            <a:lvl1pPr marL="0" indent="0" algn="l" defTabSz="914400" rtl="0" eaLnBrk="1" latinLnBrk="1" hangingPunct="1">
              <a:lnSpc>
                <a:spcPct val="90000"/>
              </a:lnSpc>
              <a:spcBef>
                <a:spcPts val="1000"/>
              </a:spcBef>
              <a:buFont typeface="Arial" panose="020B0604020202020204" pitchFamily="34" charset="0"/>
              <a:buNone/>
              <a:defRPr sz="800" kern="1200" baseline="0">
                <a:solidFill>
                  <a:schemeClr val="tx1"/>
                </a:solidFill>
                <a:latin typeface="Arial" panose="020B0604020202020204" pitchFamily="34" charset="0"/>
                <a:ea typeface="KoPubWorld돋움체 Medium" panose="000006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*GPCM: </a:t>
            </a:r>
            <a:r>
              <a:rPr lang="ko-KR" altLang="en-US" dirty="0"/>
              <a:t>유사상장회사 거래배수 비교법</a:t>
            </a:r>
            <a:r>
              <a:rPr lang="en-US" altLang="ko-KR" dirty="0"/>
              <a:t>, </a:t>
            </a:r>
            <a:r>
              <a:rPr lang="ko-KR" altLang="en-US" dirty="0"/>
              <a:t> </a:t>
            </a:r>
            <a:r>
              <a:rPr lang="en-US" altLang="ko-KR" dirty="0"/>
              <a:t>GTM: </a:t>
            </a:r>
            <a:r>
              <a:rPr lang="ko-KR" altLang="en-US" dirty="0"/>
              <a:t>유사</a:t>
            </a:r>
            <a:r>
              <a:rPr lang="en-US" altLang="ko-KR" dirty="0"/>
              <a:t>M&amp;A</a:t>
            </a:r>
            <a:r>
              <a:rPr lang="ko-KR" altLang="en-US" dirty="0"/>
              <a:t>회사</a:t>
            </a:r>
            <a:r>
              <a:rPr lang="en-US" altLang="ko-KR" dirty="0"/>
              <a:t> </a:t>
            </a:r>
            <a:r>
              <a:rPr lang="ko-KR" altLang="en-US" dirty="0"/>
              <a:t>거래배수 비교법</a:t>
            </a:r>
          </a:p>
        </p:txBody>
      </p:sp>
    </p:spTree>
    <p:extLst>
      <p:ext uri="{BB962C8B-B14F-4D97-AF65-F5344CB8AC3E}">
        <p14:creationId xmlns:p14="http://schemas.microsoft.com/office/powerpoint/2010/main" val="3736659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BA8324C3-C959-4C12-B73E-671B9DD7BC52}"/>
              </a:ext>
            </a:extLst>
          </p:cNvPr>
          <p:cNvPicPr>
            <a:picLocks noChangeAspect="1" noChangeArrowheads="1"/>
            <a:extLst>
              <a:ext uri="{84589F7E-364E-4C9E-8A38-B11213B215E9}">
                <a14:cameraTool xmlns:a14="http://schemas.microsoft.com/office/drawing/2010/main" cellRange="$B$3:$L$27"/>
              </a:ext>
            </a:extLst>
          </p:cNvPicPr>
          <p:nvPr/>
        </p:nvPicPr>
        <p:blipFill>
          <a:blip r:embed="rId4"/>
          <a:srcRect/>
          <a:stretch>
            <a:fillRect/>
          </a:stretch>
        </p:blipFill>
        <p:spPr bwMode="auto">
          <a:xfrm>
            <a:off x="279241" y="1661832"/>
            <a:ext cx="8077200" cy="2971800"/>
          </a:xfrm>
          <a:prstGeom prst="rect">
            <a:avLst/>
          </a:prstGeom>
          <a:noFill/>
          <a:ln w="9525">
            <a:noFill/>
            <a:miter lim="800000"/>
            <a:headEnd/>
            <a:tailEnd/>
          </a:ln>
        </p:spPr>
      </p:pic>
      <p:pic>
        <p:nvPicPr>
          <p:cNvPr id="17" name="그림 16">
            <a:extLst>
              <a:ext uri="{FF2B5EF4-FFF2-40B4-BE49-F238E27FC236}">
                <a16:creationId xmlns:a16="http://schemas.microsoft.com/office/drawing/2014/main" id="{7582A1F6-DC4A-417C-8F00-39112D296758}"/>
              </a:ext>
            </a:extLst>
          </p:cNvPr>
          <p:cNvPicPr>
            <a:picLocks noChangeAspect="1" noChangeArrowheads="1"/>
            <a:extLst>
              <a:ext uri="{84589F7E-364E-4C9E-8A38-B11213B215E9}">
                <a14:cameraTool xmlns:a14="http://schemas.microsoft.com/office/drawing/2010/main" cellRange="$G$29:$L$36" spid="_x0000_s1612856"/>
              </a:ext>
            </a:extLst>
          </p:cNvPicPr>
          <p:nvPr/>
        </p:nvPicPr>
        <p:blipFill>
          <a:blip r:embed="rId5"/>
          <a:srcRect/>
          <a:stretch>
            <a:fillRect/>
          </a:stretch>
        </p:blipFill>
        <p:spPr bwMode="auto">
          <a:xfrm>
            <a:off x="279241" y="4905505"/>
            <a:ext cx="3943350" cy="1219200"/>
          </a:xfrm>
          <a:prstGeom prst="rect">
            <a:avLst/>
          </a:prstGeom>
          <a:noFill/>
          <a:ln w="9525">
            <a:noFill/>
            <a:miter lim="800000"/>
            <a:headEnd/>
            <a:tailEnd/>
          </a:ln>
        </p:spPr>
      </p:pic>
      <p:pic>
        <p:nvPicPr>
          <p:cNvPr id="18" name="그림 17">
            <a:extLst>
              <a:ext uri="{FF2B5EF4-FFF2-40B4-BE49-F238E27FC236}">
                <a16:creationId xmlns:a16="http://schemas.microsoft.com/office/drawing/2014/main" id="{345A55AE-4409-4671-830B-F2FA801DAD67}"/>
              </a:ext>
            </a:extLst>
          </p:cNvPr>
          <p:cNvPicPr>
            <a:picLocks noChangeAspect="1" noChangeArrowheads="1"/>
            <a:extLst>
              <a:ext uri="{84589F7E-364E-4C9E-8A38-B11213B215E9}">
                <a14:cameraTool xmlns:a14="http://schemas.microsoft.com/office/drawing/2010/main" cellRange="$B$32:$E$40" spid="_x0000_s1612857"/>
              </a:ext>
            </a:extLst>
          </p:cNvPicPr>
          <p:nvPr/>
        </p:nvPicPr>
        <p:blipFill>
          <a:blip r:embed="rId6"/>
          <a:srcRect/>
          <a:stretch>
            <a:fillRect/>
          </a:stretch>
        </p:blipFill>
        <p:spPr bwMode="auto">
          <a:xfrm>
            <a:off x="4879816" y="4753105"/>
            <a:ext cx="3476625" cy="1371600"/>
          </a:xfrm>
          <a:prstGeom prst="rect">
            <a:avLst/>
          </a:prstGeom>
          <a:noFill/>
          <a:ln w="9525">
            <a:noFill/>
            <a:miter lim="800000"/>
            <a:headEnd/>
            <a:tailEnd/>
          </a:ln>
        </p:spPr>
      </p:pic>
      <p:sp>
        <p:nvSpPr>
          <p:cNvPr id="2" name="텍스트 개체 틀 1">
            <a:extLst>
              <a:ext uri="{FF2B5EF4-FFF2-40B4-BE49-F238E27FC236}">
                <a16:creationId xmlns:a16="http://schemas.microsoft.com/office/drawing/2014/main" id="{3CCB95A0-1485-4D48-B0BD-24C9B3F3BADF}"/>
              </a:ext>
            </a:extLst>
          </p:cNvPr>
          <p:cNvSpPr>
            <a:spLocks noGrp="1"/>
          </p:cNvSpPr>
          <p:nvPr>
            <p:ph type="body" sz="quarter" idx="13"/>
          </p:nvPr>
        </p:nvSpPr>
        <p:spPr/>
        <p:txBody>
          <a:bodyPr/>
          <a:lstStyle/>
          <a:p>
            <a:r>
              <a:rPr lang="ko-KR" altLang="en-US" dirty="0"/>
              <a:t>가치평가</a:t>
            </a:r>
            <a:r>
              <a:rPr lang="en-US" altLang="ko-KR" dirty="0"/>
              <a:t>: DCF</a:t>
            </a:r>
            <a:endParaRPr lang="ko-KR" altLang="en-US" dirty="0"/>
          </a:p>
        </p:txBody>
      </p:sp>
      <p:sp>
        <p:nvSpPr>
          <p:cNvPr id="3" name="세로 텍스트 개체 틀 2">
            <a:extLst>
              <a:ext uri="{FF2B5EF4-FFF2-40B4-BE49-F238E27FC236}">
                <a16:creationId xmlns:a16="http://schemas.microsoft.com/office/drawing/2014/main" id="{83F6240C-2766-43A1-B32D-6F9F48548E90}"/>
              </a:ext>
            </a:extLst>
          </p:cNvPr>
          <p:cNvSpPr>
            <a:spLocks noGrp="1"/>
          </p:cNvSpPr>
          <p:nvPr>
            <p:ph type="body" orient="vert" sz="quarter" idx="14"/>
          </p:nvPr>
        </p:nvSpPr>
        <p:spPr/>
        <p:txBody>
          <a:bodyPr/>
          <a:lstStyle/>
          <a:p>
            <a:r>
              <a:rPr lang="ko-KR" altLang="en-US" dirty="0"/>
              <a:t>현금흐름할인법을 활용한 회사의 가치평가 결과는</a:t>
            </a:r>
            <a:r>
              <a:rPr lang="en-US" altLang="ko-KR" dirty="0"/>
              <a:t> </a:t>
            </a:r>
            <a:r>
              <a:rPr lang="ko-KR" altLang="en-US" dirty="0"/>
              <a:t>다음과 같습니다</a:t>
            </a:r>
            <a:r>
              <a:rPr lang="en-US" altLang="ko-KR" dirty="0"/>
              <a:t>.</a:t>
            </a:r>
            <a:endParaRPr lang="ko-KR" altLang="en-US" dirty="0"/>
          </a:p>
        </p:txBody>
      </p:sp>
      <p:sp>
        <p:nvSpPr>
          <p:cNvPr id="7" name="텍스트 개체 틀 6">
            <a:extLst>
              <a:ext uri="{FF2B5EF4-FFF2-40B4-BE49-F238E27FC236}">
                <a16:creationId xmlns:a16="http://schemas.microsoft.com/office/drawing/2014/main" id="{D82754DD-635A-4798-9A0B-EA286A94A52F}"/>
              </a:ext>
            </a:extLst>
          </p:cNvPr>
          <p:cNvSpPr>
            <a:spLocks noGrp="1"/>
          </p:cNvSpPr>
          <p:nvPr>
            <p:ph type="body" sz="quarter" idx="15"/>
          </p:nvPr>
        </p:nvSpPr>
        <p:spPr>
          <a:xfrm>
            <a:off x="136628" y="6305550"/>
            <a:ext cx="8289446" cy="302652"/>
          </a:xfrm>
        </p:spPr>
        <p:txBody>
          <a:bodyPr/>
          <a:lstStyle/>
          <a:p>
            <a:pPr>
              <a:lnSpc>
                <a:spcPct val="100000"/>
              </a:lnSpc>
              <a:spcBef>
                <a:spcPts val="0"/>
              </a:spcBef>
            </a:pPr>
            <a:r>
              <a:rPr lang="en-US" altLang="ko-KR" dirty="0"/>
              <a:t>Source: KPMG FDD &amp; Price Analysis Report</a:t>
            </a:r>
          </a:p>
          <a:p>
            <a:pPr>
              <a:lnSpc>
                <a:spcPct val="100000"/>
              </a:lnSpc>
              <a:spcBef>
                <a:spcPts val="0"/>
              </a:spcBef>
            </a:pPr>
            <a:r>
              <a:rPr lang="en-US" altLang="ko-KR" dirty="0"/>
              <a:t>Note: (1) </a:t>
            </a:r>
            <a:r>
              <a:rPr lang="ko-KR" altLang="en-US" dirty="0"/>
              <a:t>평가일기준의 비영업용자산에 </a:t>
            </a:r>
            <a:r>
              <a:rPr lang="en-US" altLang="ko-KR" dirty="0"/>
              <a:t>’21</a:t>
            </a:r>
            <a:r>
              <a:rPr lang="ko-KR" altLang="en-US" dirty="0"/>
              <a:t>년 유상증자 </a:t>
            </a:r>
            <a:r>
              <a:rPr lang="en-US" altLang="ko-KR" dirty="0"/>
              <a:t>100</a:t>
            </a:r>
            <a:r>
              <a:rPr lang="ko-KR" altLang="en-US" dirty="0"/>
              <a:t>억 원 포함</a:t>
            </a:r>
            <a:endParaRPr lang="en-US" altLang="ko-KR" dirty="0"/>
          </a:p>
        </p:txBody>
      </p:sp>
      <p:sp>
        <p:nvSpPr>
          <p:cNvPr id="9" name="TextBox 8">
            <a:extLst>
              <a:ext uri="{FF2B5EF4-FFF2-40B4-BE49-F238E27FC236}">
                <a16:creationId xmlns:a16="http://schemas.microsoft.com/office/drawing/2014/main" id="{D71A8F6F-0AFD-4D9B-87CC-52A029412EED}"/>
              </a:ext>
            </a:extLst>
          </p:cNvPr>
          <p:cNvSpPr txBox="1"/>
          <p:nvPr/>
        </p:nvSpPr>
        <p:spPr>
          <a:xfrm rot="16200000">
            <a:off x="260508" y="5630595"/>
            <a:ext cx="539543" cy="215444"/>
          </a:xfrm>
          <a:prstGeom prst="rect">
            <a:avLst/>
          </a:prstGeom>
          <a:noFill/>
        </p:spPr>
        <p:txBody>
          <a:bodyPr wrap="square" rtlCol="0" anchor="ctr">
            <a:spAutoFit/>
          </a:bodyPr>
          <a:lstStyle/>
          <a:p>
            <a:pPr algn="ctr"/>
            <a:r>
              <a:rPr lang="en-US" altLang="ko-KR" sz="800" b="1" dirty="0">
                <a:latin typeface="Arial" panose="020B0604020202020204" pitchFamily="34" charset="0"/>
                <a:ea typeface="KoPubWorld돋움체 Medium" panose="00000600000000000000" pitchFamily="2" charset="-127"/>
                <a:cs typeface="Arial" panose="020B0604020202020204" pitchFamily="34" charset="0"/>
              </a:rPr>
              <a:t>WACC</a:t>
            </a:r>
            <a:endParaRPr lang="ko-KR" altLang="en-US" sz="800" b="1" dirty="0">
              <a:latin typeface="Arial" panose="020B0604020202020204" pitchFamily="34" charset="0"/>
              <a:ea typeface="KoPubWorld돋움체 Medium" panose="00000600000000000000" pitchFamily="2" charset="-127"/>
              <a:cs typeface="Arial" panose="020B0604020202020204" pitchFamily="34" charset="0"/>
            </a:endParaRPr>
          </a:p>
        </p:txBody>
      </p:sp>
      <p:sp>
        <p:nvSpPr>
          <p:cNvPr id="4" name="TextBox 3">
            <a:extLst>
              <a:ext uri="{FF2B5EF4-FFF2-40B4-BE49-F238E27FC236}">
                <a16:creationId xmlns:a16="http://schemas.microsoft.com/office/drawing/2014/main" id="{939C1388-13C3-44BD-B854-50AA29D17D46}"/>
              </a:ext>
            </a:extLst>
          </p:cNvPr>
          <p:cNvSpPr txBox="1"/>
          <p:nvPr/>
        </p:nvSpPr>
        <p:spPr>
          <a:xfrm>
            <a:off x="7657189" y="5363733"/>
            <a:ext cx="293922" cy="107722"/>
          </a:xfrm>
          <a:prstGeom prst="rect">
            <a:avLst/>
          </a:prstGeom>
          <a:noFill/>
        </p:spPr>
        <p:txBody>
          <a:bodyPr wrap="square" lIns="0" tIns="0" rIns="0" bIns="0" rtlCol="0">
            <a:spAutoFit/>
          </a:bodyPr>
          <a:lstStyle/>
          <a:p>
            <a:r>
              <a:rPr lang="en-US" altLang="ko-KR" sz="700" i="1" dirty="0">
                <a:latin typeface="Arial" panose="020B0604020202020204" pitchFamily="34" charset="0"/>
                <a:cs typeface="Arial" panose="020B0604020202020204" pitchFamily="34" charset="0"/>
              </a:rPr>
              <a:t>(1)</a:t>
            </a:r>
            <a:endParaRPr lang="ko-KR" altLang="en-US" sz="700" i="1" dirty="0">
              <a:latin typeface="Arial" panose="020B0604020202020204" pitchFamily="34" charset="0"/>
              <a:cs typeface="Arial" panose="020B0604020202020204" pitchFamily="34" charset="0"/>
            </a:endParaRPr>
          </a:p>
        </p:txBody>
      </p:sp>
      <p:sp>
        <p:nvSpPr>
          <p:cNvPr id="11" name="Freeform 477">
            <a:extLst>
              <a:ext uri="{FF2B5EF4-FFF2-40B4-BE49-F238E27FC236}">
                <a16:creationId xmlns:a16="http://schemas.microsoft.com/office/drawing/2014/main" id="{AF7673F6-C07B-4BBA-8335-00DB9FD290FB}"/>
              </a:ext>
            </a:extLst>
          </p:cNvPr>
          <p:cNvSpPr>
            <a:spLocks/>
          </p:cNvSpPr>
          <p:nvPr>
            <p:custDataLst>
              <p:tags r:id="rId1"/>
            </p:custDataLst>
          </p:nvPr>
        </p:nvSpPr>
        <p:spPr bwMode="auto">
          <a:xfrm rot="10958296">
            <a:off x="7073071" y="5886730"/>
            <a:ext cx="869509" cy="390707"/>
          </a:xfrm>
          <a:custGeom>
            <a:avLst/>
            <a:gdLst/>
            <a:ahLst/>
            <a:cxnLst>
              <a:cxn ang="0">
                <a:pos x="545" y="20"/>
              </a:cxn>
              <a:cxn ang="0">
                <a:pos x="80" y="140"/>
              </a:cxn>
              <a:cxn ang="0">
                <a:pos x="175" y="365"/>
              </a:cxn>
              <a:cxn ang="0">
                <a:pos x="575" y="295"/>
              </a:cxn>
              <a:cxn ang="0">
                <a:pos x="455" y="70"/>
              </a:cxn>
            </a:cxnLst>
            <a:rect l="0" t="0" r="r" b="b"/>
            <a:pathLst>
              <a:path w="725" h="391">
                <a:moveTo>
                  <a:pt x="545" y="20"/>
                </a:moveTo>
                <a:cubicBezTo>
                  <a:pt x="468" y="40"/>
                  <a:pt x="160" y="0"/>
                  <a:pt x="80" y="140"/>
                </a:cubicBezTo>
                <a:cubicBezTo>
                  <a:pt x="0" y="280"/>
                  <a:pt x="93" y="339"/>
                  <a:pt x="175" y="365"/>
                </a:cubicBezTo>
                <a:cubicBezTo>
                  <a:pt x="257" y="391"/>
                  <a:pt x="528" y="344"/>
                  <a:pt x="575" y="295"/>
                </a:cubicBezTo>
                <a:cubicBezTo>
                  <a:pt x="725" y="170"/>
                  <a:pt x="555" y="45"/>
                  <a:pt x="455" y="70"/>
                </a:cubicBezTo>
              </a:path>
            </a:pathLst>
          </a:custGeom>
          <a:noFill/>
          <a:ln w="12700" cap="flat" cmpd="sng">
            <a:solidFill>
              <a:srgbClr val="C00000"/>
            </a:solidFill>
            <a:prstDash val="solid"/>
            <a:round/>
            <a:headEnd type="none" w="sm" len="sm"/>
            <a:tailEnd type="none" w="sm" len="sm"/>
          </a:ln>
          <a:effectLst/>
        </p:spPr>
        <p:txBody>
          <a:bodyPr wrap="none" anchor="ctr"/>
          <a:lstStyle/>
          <a:p>
            <a:endParaRPr lang="ko-KR" altLang="en-US" dirty="0">
              <a:latin typeface="+mj-ea"/>
              <a:ea typeface="+mj-ea"/>
            </a:endParaRPr>
          </a:p>
        </p:txBody>
      </p:sp>
      <p:pic>
        <p:nvPicPr>
          <p:cNvPr id="12" name="그림 11"/>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56315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00000000-0008-0000-0700-000002000000}"/>
              </a:ext>
            </a:extLst>
          </p:cNvPr>
          <p:cNvPicPr>
            <a:picLocks noChangeAspect="1" noChangeArrowheads="1"/>
            <a:extLst>
              <a:ext uri="{84589F7E-364E-4C9E-8A38-B11213B215E9}">
                <a14:cameraTool xmlns:a14="http://schemas.microsoft.com/office/drawing/2010/main" cellRange="$B$2:$O$27" spid="_x0000_s1281324"/>
              </a:ext>
            </a:extLst>
          </p:cNvPicPr>
          <p:nvPr/>
        </p:nvPicPr>
        <p:blipFill>
          <a:blip r:embed="rId4"/>
          <a:srcRect/>
          <a:stretch>
            <a:fillRect/>
          </a:stretch>
        </p:blipFill>
        <p:spPr bwMode="auto">
          <a:xfrm>
            <a:off x="279241" y="1661832"/>
            <a:ext cx="8048625" cy="3810000"/>
          </a:xfrm>
          <a:prstGeom prst="rect">
            <a:avLst/>
          </a:prstGeom>
          <a:noFill/>
          <a:ln w="9525">
            <a:noFill/>
            <a:miter lim="800000"/>
            <a:headEnd/>
            <a:tailEnd/>
          </a:ln>
        </p:spPr>
      </p:pic>
      <p:sp>
        <p:nvSpPr>
          <p:cNvPr id="2" name="텍스트 개체 틀 1">
            <a:extLst>
              <a:ext uri="{FF2B5EF4-FFF2-40B4-BE49-F238E27FC236}">
                <a16:creationId xmlns:a16="http://schemas.microsoft.com/office/drawing/2014/main" id="{CDB65D80-3B55-4213-AC0A-B1756789CAE4}"/>
              </a:ext>
            </a:extLst>
          </p:cNvPr>
          <p:cNvSpPr>
            <a:spLocks noGrp="1"/>
          </p:cNvSpPr>
          <p:nvPr>
            <p:ph type="body" sz="quarter" idx="13"/>
          </p:nvPr>
        </p:nvSpPr>
        <p:spPr/>
        <p:txBody>
          <a:bodyPr>
            <a:normAutofit/>
          </a:bodyPr>
          <a:lstStyle/>
          <a:p>
            <a:r>
              <a:rPr lang="ko-KR" altLang="en-US" dirty="0"/>
              <a:t>가치평가</a:t>
            </a:r>
            <a:r>
              <a:rPr lang="en-US" altLang="ko-KR" dirty="0"/>
              <a:t>:</a:t>
            </a:r>
            <a:r>
              <a:rPr lang="ko-KR" altLang="en-US" dirty="0"/>
              <a:t> </a:t>
            </a:r>
            <a:r>
              <a:rPr lang="en-US" altLang="ko-KR" dirty="0"/>
              <a:t>Guideline Public</a:t>
            </a:r>
            <a:r>
              <a:rPr lang="ko-KR" altLang="en-US" dirty="0"/>
              <a:t> </a:t>
            </a:r>
            <a:r>
              <a:rPr lang="en-US" altLang="ko-KR" dirty="0"/>
              <a:t>Company Method</a:t>
            </a:r>
            <a:r>
              <a:rPr lang="ko-KR" altLang="en-US" dirty="0"/>
              <a:t> </a:t>
            </a:r>
            <a:r>
              <a:rPr lang="en-US" altLang="ko-KR" dirty="0"/>
              <a:t>(</a:t>
            </a:r>
            <a:r>
              <a:rPr lang="ko-KR" altLang="en-US" dirty="0"/>
              <a:t>국내</a:t>
            </a:r>
            <a:r>
              <a:rPr lang="en-US" altLang="ko-KR" dirty="0"/>
              <a:t>)</a:t>
            </a:r>
            <a:endParaRPr lang="ko-KR" altLang="en-US" dirty="0"/>
          </a:p>
        </p:txBody>
      </p:sp>
      <p:sp>
        <p:nvSpPr>
          <p:cNvPr id="3" name="세로 텍스트 개체 틀 2">
            <a:extLst>
              <a:ext uri="{FF2B5EF4-FFF2-40B4-BE49-F238E27FC236}">
                <a16:creationId xmlns:a16="http://schemas.microsoft.com/office/drawing/2014/main" id="{6CF33582-BC62-4720-80C0-2AA53EB0676A}"/>
              </a:ext>
            </a:extLst>
          </p:cNvPr>
          <p:cNvSpPr>
            <a:spLocks noGrp="1"/>
          </p:cNvSpPr>
          <p:nvPr>
            <p:ph type="body" orient="vert" sz="quarter" idx="14"/>
          </p:nvPr>
        </p:nvSpPr>
        <p:spPr/>
        <p:txBody>
          <a:bodyPr/>
          <a:lstStyle/>
          <a:p>
            <a:r>
              <a:rPr lang="ko-KR" altLang="en-US" dirty="0"/>
              <a:t>회사의 국내 유사상장회사를 통한 적정 주식가치 검토 내역은 다음과 같습니다</a:t>
            </a:r>
            <a:r>
              <a:rPr lang="en-US" altLang="ko-KR" dirty="0"/>
              <a:t>. </a:t>
            </a:r>
            <a:endParaRPr lang="ko-KR" altLang="en-US" dirty="0"/>
          </a:p>
        </p:txBody>
      </p:sp>
      <p:sp>
        <p:nvSpPr>
          <p:cNvPr id="5" name="텍스트 개체 틀 4">
            <a:extLst>
              <a:ext uri="{FF2B5EF4-FFF2-40B4-BE49-F238E27FC236}">
                <a16:creationId xmlns:a16="http://schemas.microsoft.com/office/drawing/2014/main" id="{EE92D6DB-BD26-4BF1-89D5-9CEA0C09DB2B}"/>
              </a:ext>
            </a:extLst>
          </p:cNvPr>
          <p:cNvSpPr>
            <a:spLocks noGrp="1"/>
          </p:cNvSpPr>
          <p:nvPr>
            <p:ph type="body" sz="quarter" idx="15"/>
          </p:nvPr>
        </p:nvSpPr>
        <p:spPr>
          <a:xfrm>
            <a:off x="158830" y="6062923"/>
            <a:ext cx="8289446" cy="409036"/>
          </a:xfrm>
        </p:spPr>
        <p:txBody>
          <a:bodyPr/>
          <a:lstStyle/>
          <a:p>
            <a:r>
              <a:rPr lang="en-US" altLang="ko-KR" dirty="0"/>
              <a:t>Source: KPMG FDD &amp; Price Analysis Report, Bloomberg, DART </a:t>
            </a:r>
            <a:r>
              <a:rPr lang="ko-KR" altLang="en-US" dirty="0"/>
              <a:t>공시자료</a:t>
            </a:r>
          </a:p>
        </p:txBody>
      </p:sp>
      <p:sp>
        <p:nvSpPr>
          <p:cNvPr id="14" name="Text Box 14">
            <a:extLst>
              <a:ext uri="{FF2B5EF4-FFF2-40B4-BE49-F238E27FC236}">
                <a16:creationId xmlns:a16="http://schemas.microsoft.com/office/drawing/2014/main" id="{8F7FD99A-3788-4DEC-84C4-D6EF39985C96}"/>
              </a:ext>
            </a:extLst>
          </p:cNvPr>
          <p:cNvSpPr txBox="1">
            <a:spLocks noChangeArrowheads="1"/>
          </p:cNvSpPr>
          <p:nvPr>
            <p:custDataLst>
              <p:tags r:id="rId1"/>
            </p:custDataLst>
          </p:nvPr>
        </p:nvSpPr>
        <p:spPr bwMode="auto">
          <a:xfrm>
            <a:off x="279241" y="2927216"/>
            <a:ext cx="5900936" cy="1279232"/>
          </a:xfrm>
          <a:prstGeom prst="rect">
            <a:avLst/>
          </a:prstGeom>
          <a:noFill/>
          <a:ln w="6350">
            <a:noFill/>
            <a:miter lim="800000"/>
            <a:headEnd type="none" w="sm" len="sm"/>
            <a:tailEnd type="none" w="sm" len="sm"/>
          </a:ln>
        </p:spPr>
        <p:txBody>
          <a:bodyPr lIns="0" tIns="0" rIns="0" bIns="0"/>
          <a:lstStyle/>
          <a:p>
            <a:pPr marL="447675" indent="-447675" defTabSz="762000" eaLnBrk="0" hangingPunct="0">
              <a:spcBef>
                <a:spcPct val="15000"/>
              </a:spcBef>
              <a:tabLst>
                <a:tab pos="542925" algn="l"/>
              </a:tabLst>
            </a:pPr>
            <a:r>
              <a:rPr lang="en-GB" altLang="ko-KR" sz="800" i="1" dirty="0">
                <a:solidFill>
                  <a:srgbClr val="483159"/>
                </a:solidFill>
                <a:latin typeface="KoPubWorld돋움체 Medium" panose="00000600000000000000" pitchFamily="2" charset="-127"/>
                <a:ea typeface="KoPubWorld돋움체 Medium" panose="00000600000000000000" pitchFamily="2" charset="-127"/>
              </a:rPr>
              <a:t>Notes:	(1) </a:t>
            </a:r>
            <a:r>
              <a:rPr lang="ko-KR" altLang="en-US" sz="800" i="1" dirty="0">
                <a:solidFill>
                  <a:srgbClr val="483159"/>
                </a:solidFill>
                <a:latin typeface="KoPubWorld돋움체 Medium" panose="00000600000000000000" pitchFamily="2" charset="-127"/>
                <a:ea typeface="KoPubWorld돋움체 Medium" panose="00000600000000000000" pitchFamily="2" charset="-127"/>
              </a:rPr>
              <a:t>평가회사와 유사한 사업을 영위하고 있는 회사를 선정 </a:t>
            </a:r>
            <a:r>
              <a:rPr lang="en-US" altLang="ko-KR" sz="800" i="1" dirty="0">
                <a:solidFill>
                  <a:srgbClr val="483159"/>
                </a:solidFill>
                <a:latin typeface="KoPubWorld돋움체 Medium" panose="00000600000000000000" pitchFamily="2" charset="-127"/>
                <a:ea typeface="KoPubWorld돋움체 Medium" panose="00000600000000000000" pitchFamily="2" charset="-127"/>
              </a:rPr>
              <a:t>(Source: </a:t>
            </a:r>
            <a:r>
              <a:rPr lang="ko-KR" altLang="en-US" sz="800" i="1" dirty="0">
                <a:solidFill>
                  <a:srgbClr val="483159"/>
                </a:solidFill>
                <a:latin typeface="KoPubWorld돋움체 Medium" panose="00000600000000000000" pitchFamily="2" charset="-127"/>
                <a:ea typeface="KoPubWorld돋움체 Medium" panose="00000600000000000000" pitchFamily="2" charset="-127"/>
              </a:rPr>
              <a:t>한국거래소</a:t>
            </a:r>
            <a:r>
              <a:rPr lang="en-US" altLang="ko-KR" sz="800" i="1" dirty="0">
                <a:solidFill>
                  <a:srgbClr val="483159"/>
                </a:solidFill>
                <a:latin typeface="KoPubWorld돋움체 Medium" panose="00000600000000000000" pitchFamily="2" charset="-127"/>
                <a:ea typeface="KoPubWorld돋움체 Medium" panose="00000600000000000000" pitchFamily="2" charset="-127"/>
              </a:rPr>
              <a:t>)</a:t>
            </a:r>
          </a:p>
          <a:p>
            <a:pPr marL="447675" indent="-447675" defTabSz="762000" eaLnBrk="0" hangingPunct="0">
              <a:spcBef>
                <a:spcPct val="15000"/>
              </a:spcBef>
              <a:tabLst>
                <a:tab pos="542925" algn="l"/>
              </a:tabLst>
            </a:pPr>
            <a:r>
              <a:rPr lang="en-US" altLang="ko-KR" sz="800" i="1" dirty="0">
                <a:solidFill>
                  <a:srgbClr val="483159"/>
                </a:solidFill>
                <a:latin typeface="KoPubWorld돋움체 Medium" panose="00000600000000000000" pitchFamily="2" charset="-127"/>
                <a:ea typeface="KoPubWorld돋움체 Medium" panose="00000600000000000000" pitchFamily="2" charset="-127"/>
              </a:rPr>
              <a:t>	(2) </a:t>
            </a:r>
            <a:r>
              <a:rPr lang="ko-KR" altLang="en-US" sz="800" i="1" dirty="0">
                <a:solidFill>
                  <a:srgbClr val="483159"/>
                </a:solidFill>
                <a:latin typeface="KoPubWorld돋움체 Medium" panose="00000600000000000000" pitchFamily="2" charset="-127"/>
                <a:ea typeface="KoPubWorld돋움체 Medium" panose="00000600000000000000" pitchFamily="2" charset="-127"/>
              </a:rPr>
              <a:t>평가기준일 기준 시가총액을 적용 </a:t>
            </a:r>
            <a:r>
              <a:rPr lang="en-US" altLang="ko-KR" sz="800" i="1" dirty="0">
                <a:solidFill>
                  <a:srgbClr val="483159"/>
                </a:solidFill>
                <a:latin typeface="KoPubWorld돋움체 Medium" panose="00000600000000000000" pitchFamily="2" charset="-127"/>
                <a:ea typeface="KoPubWorld돋움체 Medium" panose="00000600000000000000" pitchFamily="2" charset="-127"/>
              </a:rPr>
              <a:t>(Source: Bloomberg)</a:t>
            </a:r>
          </a:p>
          <a:p>
            <a:pPr marL="447675" indent="-447675" defTabSz="762000" eaLnBrk="0" hangingPunct="0">
              <a:spcBef>
                <a:spcPct val="15000"/>
              </a:spcBef>
              <a:tabLst>
                <a:tab pos="542925" algn="l"/>
              </a:tabLst>
            </a:pPr>
            <a:r>
              <a:rPr lang="en-US" altLang="ko-KR" sz="800" i="1" dirty="0">
                <a:solidFill>
                  <a:srgbClr val="483159"/>
                </a:solidFill>
                <a:latin typeface="KoPubWorld돋움체 Medium" panose="00000600000000000000" pitchFamily="2" charset="-127"/>
                <a:ea typeface="KoPubWorld돋움체 Medium" panose="00000600000000000000" pitchFamily="2" charset="-127"/>
              </a:rPr>
              <a:t>	(3) </a:t>
            </a:r>
            <a:r>
              <a:rPr lang="ko-KR" altLang="en-US" sz="800" i="1" dirty="0">
                <a:solidFill>
                  <a:srgbClr val="483159"/>
                </a:solidFill>
                <a:latin typeface="KoPubWorld돋움체 Medium" panose="00000600000000000000" pitchFamily="2" charset="-127"/>
                <a:ea typeface="KoPubWorld돋움체 Medium" panose="00000600000000000000" pitchFamily="2" charset="-127"/>
              </a:rPr>
              <a:t>확인 가능한 가장 최근 기준의 이자발생부채를 적용 </a:t>
            </a:r>
            <a:r>
              <a:rPr lang="en-US" altLang="ko-KR" sz="800" i="1" dirty="0">
                <a:solidFill>
                  <a:srgbClr val="483159"/>
                </a:solidFill>
                <a:latin typeface="KoPubWorld돋움체 Medium" panose="00000600000000000000" pitchFamily="2" charset="-127"/>
                <a:ea typeface="KoPubWorld돋움체 Medium" panose="00000600000000000000" pitchFamily="2" charset="-127"/>
              </a:rPr>
              <a:t>(Source: DART, </a:t>
            </a:r>
            <a:r>
              <a:rPr lang="ko-KR" altLang="en-US" sz="800" i="1" dirty="0">
                <a:solidFill>
                  <a:srgbClr val="483159"/>
                </a:solidFill>
                <a:latin typeface="KoPubWorld돋움체 Medium" panose="00000600000000000000" pitchFamily="2" charset="-127"/>
                <a:ea typeface="KoPubWorld돋움체 Medium" panose="00000600000000000000" pitchFamily="2" charset="-127"/>
              </a:rPr>
              <a:t>회사제시자료</a:t>
            </a:r>
            <a:r>
              <a:rPr lang="en-US" altLang="ko-KR" sz="800" i="1" dirty="0">
                <a:solidFill>
                  <a:srgbClr val="483159"/>
                </a:solidFill>
                <a:latin typeface="KoPubWorld돋움체 Medium" panose="00000600000000000000" pitchFamily="2" charset="-127"/>
                <a:ea typeface="KoPubWorld돋움체 Medium" panose="00000600000000000000" pitchFamily="2" charset="-127"/>
              </a:rPr>
              <a:t>)</a:t>
            </a:r>
          </a:p>
        </p:txBody>
      </p:sp>
      <p:sp>
        <p:nvSpPr>
          <p:cNvPr id="15" name="Freeform 477">
            <a:extLst>
              <a:ext uri="{FF2B5EF4-FFF2-40B4-BE49-F238E27FC236}">
                <a16:creationId xmlns:a16="http://schemas.microsoft.com/office/drawing/2014/main" id="{1004661F-FCD2-4BE1-A609-48B9B0EC132B}"/>
              </a:ext>
            </a:extLst>
          </p:cNvPr>
          <p:cNvSpPr>
            <a:spLocks/>
          </p:cNvSpPr>
          <p:nvPr>
            <p:custDataLst>
              <p:tags r:id="rId2"/>
            </p:custDataLst>
          </p:nvPr>
        </p:nvSpPr>
        <p:spPr bwMode="auto">
          <a:xfrm rot="10958296">
            <a:off x="6445408" y="5077483"/>
            <a:ext cx="2360568" cy="437853"/>
          </a:xfrm>
          <a:custGeom>
            <a:avLst/>
            <a:gdLst/>
            <a:ahLst/>
            <a:cxnLst>
              <a:cxn ang="0">
                <a:pos x="545" y="20"/>
              </a:cxn>
              <a:cxn ang="0">
                <a:pos x="80" y="140"/>
              </a:cxn>
              <a:cxn ang="0">
                <a:pos x="175" y="365"/>
              </a:cxn>
              <a:cxn ang="0">
                <a:pos x="575" y="295"/>
              </a:cxn>
              <a:cxn ang="0">
                <a:pos x="455" y="70"/>
              </a:cxn>
            </a:cxnLst>
            <a:rect l="0" t="0" r="r" b="b"/>
            <a:pathLst>
              <a:path w="725" h="391">
                <a:moveTo>
                  <a:pt x="545" y="20"/>
                </a:moveTo>
                <a:cubicBezTo>
                  <a:pt x="468" y="40"/>
                  <a:pt x="160" y="0"/>
                  <a:pt x="80" y="140"/>
                </a:cubicBezTo>
                <a:cubicBezTo>
                  <a:pt x="0" y="280"/>
                  <a:pt x="93" y="339"/>
                  <a:pt x="175" y="365"/>
                </a:cubicBezTo>
                <a:cubicBezTo>
                  <a:pt x="257" y="391"/>
                  <a:pt x="528" y="344"/>
                  <a:pt x="575" y="295"/>
                </a:cubicBezTo>
                <a:cubicBezTo>
                  <a:pt x="725" y="170"/>
                  <a:pt x="555" y="45"/>
                  <a:pt x="455" y="70"/>
                </a:cubicBezTo>
              </a:path>
            </a:pathLst>
          </a:custGeom>
          <a:noFill/>
          <a:ln w="12700" cap="flat" cmpd="sng">
            <a:solidFill>
              <a:srgbClr val="C00000"/>
            </a:solidFill>
            <a:prstDash val="solid"/>
            <a:round/>
            <a:headEnd type="none" w="sm" len="sm"/>
            <a:tailEnd type="none" w="sm" len="sm"/>
          </a:ln>
          <a:effectLst/>
        </p:spPr>
        <p:txBody>
          <a:bodyPr wrap="none" anchor="ctr"/>
          <a:lstStyle/>
          <a:p>
            <a:endParaRPr lang="ko-KR" altLang="en-US" dirty="0">
              <a:latin typeface="+mj-ea"/>
              <a:ea typeface="+mj-ea"/>
            </a:endParaRPr>
          </a:p>
        </p:txBody>
      </p:sp>
      <p:sp>
        <p:nvSpPr>
          <p:cNvPr id="8" name="텍스트 개체 틀 3">
            <a:extLst>
              <a:ext uri="{FF2B5EF4-FFF2-40B4-BE49-F238E27FC236}">
                <a16:creationId xmlns:a16="http://schemas.microsoft.com/office/drawing/2014/main" id="{DDC23B19-70B6-49A1-A2F8-7105109C6DE8}"/>
              </a:ext>
            </a:extLst>
          </p:cNvPr>
          <p:cNvSpPr txBox="1">
            <a:spLocks/>
          </p:cNvSpPr>
          <p:nvPr/>
        </p:nvSpPr>
        <p:spPr>
          <a:xfrm>
            <a:off x="158830" y="6267441"/>
            <a:ext cx="8289446" cy="409036"/>
          </a:xfrm>
          <a:prstGeom prst="rect">
            <a:avLst/>
          </a:prstGeom>
        </p:spPr>
        <p:txBody>
          <a:bodyPr anchor="b"/>
          <a:lstStyle>
            <a:lvl1pPr marL="0" indent="0" algn="l" defTabSz="914400" rtl="0" eaLnBrk="1" latinLnBrk="1" hangingPunct="1">
              <a:lnSpc>
                <a:spcPct val="90000"/>
              </a:lnSpc>
              <a:spcBef>
                <a:spcPts val="1000"/>
              </a:spcBef>
              <a:buFont typeface="Arial" panose="020B0604020202020204" pitchFamily="34" charset="0"/>
              <a:buNone/>
              <a:defRPr sz="800" kern="1200" baseline="0">
                <a:solidFill>
                  <a:schemeClr val="tx1"/>
                </a:solidFill>
                <a:latin typeface="Arial" panose="020B0604020202020204" pitchFamily="34" charset="0"/>
                <a:ea typeface="KoPubWorld돋움체 Medium" panose="000006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 GPCM: </a:t>
            </a:r>
            <a:r>
              <a:rPr lang="ko-KR" altLang="en-US" dirty="0"/>
              <a:t>유사상장회사 거래배수 비교법</a:t>
            </a:r>
            <a:r>
              <a:rPr lang="en-US" altLang="ko-KR" dirty="0"/>
              <a:t>, </a:t>
            </a:r>
            <a:r>
              <a:rPr lang="ko-KR" altLang="en-US" dirty="0"/>
              <a:t> </a:t>
            </a:r>
            <a:r>
              <a:rPr lang="en-US" altLang="ko-KR" dirty="0"/>
              <a:t>GTM: </a:t>
            </a:r>
            <a:r>
              <a:rPr lang="ko-KR" altLang="en-US" dirty="0"/>
              <a:t>유사</a:t>
            </a:r>
            <a:r>
              <a:rPr lang="en-US" altLang="ko-KR" dirty="0"/>
              <a:t>M&amp;A</a:t>
            </a:r>
            <a:r>
              <a:rPr lang="ko-KR" altLang="en-US" dirty="0"/>
              <a:t>거래배수 비교법</a:t>
            </a:r>
          </a:p>
        </p:txBody>
      </p:sp>
      <p:pic>
        <p:nvPicPr>
          <p:cNvPr id="9" name="그림 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50038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642938" y="234623"/>
            <a:ext cx="8882062" cy="557148"/>
          </a:xfrm>
          <a:prstGeom prst="rect">
            <a:avLst/>
          </a:prstGeom>
          <a:solidFill>
            <a:srgbClr val="483159"/>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576000" anchor="ctr"/>
          <a:lstStyle/>
          <a:p>
            <a:r>
              <a:rPr lang="en-US" altLang="ko-KR" sz="2000" b="1" dirty="0">
                <a:solidFill>
                  <a:schemeClr val="bg1"/>
                </a:solidFill>
                <a:latin typeface="Arial" panose="020B0604020202020204" pitchFamily="34" charset="0"/>
                <a:ea typeface="KoPubWorld돋움체 Medium" panose="00000600000000000000"/>
              </a:rPr>
              <a:t>Contents</a:t>
            </a:r>
          </a:p>
        </p:txBody>
      </p:sp>
      <p:graphicFrame>
        <p:nvGraphicFramePr>
          <p:cNvPr id="2" name="표 2">
            <a:extLst>
              <a:ext uri="{FF2B5EF4-FFF2-40B4-BE49-F238E27FC236}">
                <a16:creationId xmlns:a16="http://schemas.microsoft.com/office/drawing/2014/main" id="{AEAA4EE7-AEF9-48DC-8470-803B1151395B}"/>
              </a:ext>
            </a:extLst>
          </p:cNvPr>
          <p:cNvGraphicFramePr>
            <a:graphicFrameLocks noGrp="1"/>
          </p:cNvGraphicFramePr>
          <p:nvPr>
            <p:extLst>
              <p:ext uri="{D42A27DB-BD31-4B8C-83A1-F6EECF244321}">
                <p14:modId xmlns:p14="http://schemas.microsoft.com/office/powerpoint/2010/main" val="741949673"/>
              </p:ext>
            </p:extLst>
          </p:nvPr>
        </p:nvGraphicFramePr>
        <p:xfrm>
          <a:off x="899556" y="1006547"/>
          <a:ext cx="5160818" cy="4524786"/>
        </p:xfrm>
        <a:graphic>
          <a:graphicData uri="http://schemas.openxmlformats.org/drawingml/2006/table">
            <a:tbl>
              <a:tblPr firstRow="1" bandRow="1"/>
              <a:tblGrid>
                <a:gridCol w="3240836">
                  <a:extLst>
                    <a:ext uri="{9D8B030D-6E8A-4147-A177-3AD203B41FA5}">
                      <a16:colId xmlns:a16="http://schemas.microsoft.com/office/drawing/2014/main" val="2710170971"/>
                    </a:ext>
                  </a:extLst>
                </a:gridCol>
                <a:gridCol w="232487">
                  <a:extLst>
                    <a:ext uri="{9D8B030D-6E8A-4147-A177-3AD203B41FA5}">
                      <a16:colId xmlns:a16="http://schemas.microsoft.com/office/drawing/2014/main" val="3187144102"/>
                    </a:ext>
                  </a:extLst>
                </a:gridCol>
                <a:gridCol w="1179993">
                  <a:extLst>
                    <a:ext uri="{9D8B030D-6E8A-4147-A177-3AD203B41FA5}">
                      <a16:colId xmlns:a16="http://schemas.microsoft.com/office/drawing/2014/main" val="1481848680"/>
                    </a:ext>
                  </a:extLst>
                </a:gridCol>
                <a:gridCol w="253751">
                  <a:extLst>
                    <a:ext uri="{9D8B030D-6E8A-4147-A177-3AD203B41FA5}">
                      <a16:colId xmlns:a16="http://schemas.microsoft.com/office/drawing/2014/main" val="2356206573"/>
                    </a:ext>
                  </a:extLst>
                </a:gridCol>
                <a:gridCol w="253751">
                  <a:extLst>
                    <a:ext uri="{9D8B030D-6E8A-4147-A177-3AD203B41FA5}">
                      <a16:colId xmlns:a16="http://schemas.microsoft.com/office/drawing/2014/main" val="887029662"/>
                    </a:ext>
                  </a:extLst>
                </a:gridCol>
              </a:tblGrid>
              <a:tr h="323199">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52221242"/>
                  </a:ext>
                </a:extLst>
              </a:tr>
              <a:tr h="323199">
                <a:tc>
                  <a:txBody>
                    <a:bodyPr/>
                    <a:lstStyle/>
                    <a:p>
                      <a:pPr latinLnBrk="1"/>
                      <a:r>
                        <a:rPr lang="en-US" altLang="ko-KR"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rPr>
                        <a:t>I. Executive Summary	</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51619395"/>
                  </a:ext>
                </a:extLst>
              </a:tr>
              <a:tr h="323199">
                <a:tc>
                  <a:txBody>
                    <a:bodyPr/>
                    <a:lstStyle/>
                    <a:p>
                      <a:pPr latinLnBrk="1"/>
                      <a:r>
                        <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1.</a:t>
                      </a:r>
                      <a:r>
                        <a:rPr lang="ko-KR" altLang="en-US"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투자 개요</a:t>
                      </a:r>
                      <a:endPar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ap="flat" cmpd="sng" algn="ctr">
                      <a:solidFill>
                        <a:schemeClr val="tx1"/>
                      </a:solidFill>
                      <a:prstDash val="sysDot"/>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ap="flat" cmpd="sng" algn="ctr">
                      <a:noFill/>
                      <a:prstDash val="sysDot"/>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61652792"/>
                  </a:ext>
                </a:extLst>
              </a:tr>
              <a:tr h="323199">
                <a:tc>
                  <a:txBody>
                    <a:bodyPr/>
                    <a:lstStyle/>
                    <a:p>
                      <a:pPr latinLnBrk="1"/>
                      <a:r>
                        <a:rPr lang="ko-KR" altLang="en-US"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2.</a:t>
                      </a:r>
                      <a:r>
                        <a:rPr lang="ko-KR" altLang="en-US"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인수 및 투자 거래구조	</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13550136"/>
                  </a:ext>
                </a:extLst>
              </a:tr>
              <a:tr h="323199">
                <a:tc>
                  <a:txBody>
                    <a:bodyPr/>
                    <a:lstStyle/>
                    <a:p>
                      <a:pPr latinLnBrk="1"/>
                      <a:r>
                        <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3. </a:t>
                      </a:r>
                      <a:r>
                        <a:rPr lang="ko-KR" altLang="en-US"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진행 일정</a:t>
                      </a:r>
                      <a:endPar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15863515"/>
                  </a:ext>
                </a:extLst>
              </a:tr>
              <a:tr h="323199">
                <a:tc>
                  <a:txBody>
                    <a:bodyPr/>
                    <a:lstStyle/>
                    <a:p>
                      <a:pPr latinLnBrk="1"/>
                      <a:r>
                        <a:rPr lang="en-US" altLang="ko-KR"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rPr>
                        <a:t>II. Investment Highlight</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213864527"/>
                  </a:ext>
                </a:extLst>
              </a:tr>
              <a:tr h="323199">
                <a:tc>
                  <a:txBody>
                    <a:bodyPr/>
                    <a:lstStyle/>
                    <a:p>
                      <a:pPr latinLnBrk="1"/>
                      <a:r>
                        <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1.</a:t>
                      </a:r>
                      <a:r>
                        <a:rPr lang="ko-KR" altLang="en-US"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Investment Highlight</a:t>
                      </a:r>
                    </a:p>
                  </a:txBody>
                  <a:tcPr anchor="ctr">
                    <a:lnL w="12700" cmpd="sng">
                      <a:noFill/>
                      <a:prstDash val="solid"/>
                    </a:lnL>
                    <a:lnR w="12700" cmpd="sng">
                      <a:noFill/>
                      <a:prstDash val="solid"/>
                    </a:lnR>
                    <a:lnT w="12700" cap="flat" cmpd="sng" algn="ctr">
                      <a:solidFill>
                        <a:schemeClr val="tx1"/>
                      </a:solid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0677564"/>
                  </a:ext>
                </a:extLst>
              </a:tr>
              <a:tr h="323199">
                <a:tc>
                  <a:txBody>
                    <a:bodyPr/>
                    <a:lstStyle/>
                    <a:p>
                      <a:pPr latinLnBrk="1"/>
                      <a:r>
                        <a:rPr lang="ko-KR" altLang="en-US"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2.</a:t>
                      </a:r>
                      <a:r>
                        <a:rPr lang="ko-KR" altLang="en-US"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Value-up </a:t>
                      </a:r>
                      <a:r>
                        <a:rPr lang="ko-KR" altLang="en-US"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전략</a:t>
                      </a:r>
                    </a:p>
                  </a:txBody>
                  <a:tcPr anchor="ctr">
                    <a:lnL w="12700" cmpd="sng">
                      <a:noFill/>
                      <a:prstDash val="solid"/>
                    </a:lnL>
                    <a:lnR w="12700" cmpd="sng">
                      <a:noFill/>
                      <a:prstDash val="soli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04663183"/>
                  </a:ext>
                </a:extLst>
              </a:tr>
              <a:tr h="323199">
                <a:tc>
                  <a:txBody>
                    <a:bodyPr/>
                    <a:lstStyle/>
                    <a:p>
                      <a:pPr latinLnBrk="1"/>
                      <a:r>
                        <a:rPr lang="ko-KR" altLang="en-US"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3.</a:t>
                      </a:r>
                      <a:r>
                        <a:rPr lang="ko-KR" altLang="en-US"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Exit </a:t>
                      </a:r>
                      <a:r>
                        <a:rPr lang="ko-KR" altLang="en-US"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rPr>
                        <a:t>전략</a:t>
                      </a:r>
                      <a:endParaRPr lang="en-US" altLang="ko-KR" sz="1200" b="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ap="flat" cmpd="sng" algn="ctr">
                      <a:no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40093118"/>
                  </a:ext>
                </a:extLst>
              </a:tr>
              <a:tr h="323199">
                <a:tc>
                  <a:txBody>
                    <a:bodyPr/>
                    <a:lstStyle/>
                    <a:p>
                      <a:pPr latinLnBrk="1"/>
                      <a:r>
                        <a:rPr lang="en-US" altLang="ko-KR"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rPr>
                        <a:t>III. Industry Overview</a:t>
                      </a:r>
                    </a:p>
                  </a:txBody>
                  <a:tcPr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ap="flat" cmpd="sng" algn="ctr">
                      <a:noFill/>
                      <a:prstDash val="sysDot"/>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12895293"/>
                  </a:ext>
                </a:extLst>
              </a:tr>
              <a:tr h="323199">
                <a:tc>
                  <a:txBody>
                    <a:bodyPr/>
                    <a:lstStyle/>
                    <a:p>
                      <a:pPr latinLnBrk="1"/>
                      <a:r>
                        <a:rPr lang="en-US" altLang="ko-KR"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rPr>
                        <a:t>IV. Company Overview</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60043915"/>
                  </a:ext>
                </a:extLst>
              </a:tr>
              <a:tr h="323199">
                <a:tc>
                  <a:txBody>
                    <a:bodyPr/>
                    <a:lstStyle/>
                    <a:p>
                      <a:pPr latinLnBrk="1"/>
                      <a:r>
                        <a:rPr lang="en-US" altLang="ko-KR"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rPr>
                        <a:t>V. Business Overview</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40297541"/>
                  </a:ext>
                </a:extLst>
              </a:tr>
              <a:tr h="323199">
                <a:tc>
                  <a:txBody>
                    <a:bodyPr/>
                    <a:lstStyle/>
                    <a:p>
                      <a:pPr latinLnBrk="1"/>
                      <a:r>
                        <a:rPr lang="en-US" altLang="ko-KR"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rPr>
                        <a:t>VI. Valuation</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220892414"/>
                  </a:ext>
                </a:extLst>
              </a:tr>
              <a:tr h="323199">
                <a:tc>
                  <a:txBody>
                    <a:bodyPr/>
                    <a:lstStyle/>
                    <a:p>
                      <a:pPr latinLnBrk="1"/>
                      <a:r>
                        <a:rPr lang="en-US" altLang="ko-KR"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rPr>
                        <a:t>Appendix</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atinLnBrk="1"/>
                      <a:endParaRPr lang="ko-KR" altLang="en-US" sz="1200" b="1"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46616929"/>
                  </a:ext>
                </a:extLst>
              </a:tr>
            </a:tbl>
          </a:graphicData>
        </a:graphic>
      </p:graphicFrame>
    </p:spTree>
    <p:extLst>
      <p:ext uri="{BB962C8B-B14F-4D97-AF65-F5344CB8AC3E}">
        <p14:creationId xmlns:p14="http://schemas.microsoft.com/office/powerpoint/2010/main" val="1939873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DB65D80-3B55-4213-AC0A-B1756789CAE4}"/>
              </a:ext>
            </a:extLst>
          </p:cNvPr>
          <p:cNvSpPr>
            <a:spLocks noGrp="1"/>
          </p:cNvSpPr>
          <p:nvPr>
            <p:ph type="body" sz="quarter" idx="13"/>
          </p:nvPr>
        </p:nvSpPr>
        <p:spPr/>
        <p:txBody>
          <a:bodyPr/>
          <a:lstStyle/>
          <a:p>
            <a:r>
              <a:rPr lang="ko-KR" altLang="en-US" dirty="0"/>
              <a:t>가치평가</a:t>
            </a:r>
            <a:r>
              <a:rPr lang="en-US" altLang="ko-KR" dirty="0"/>
              <a:t>:</a:t>
            </a:r>
            <a:r>
              <a:rPr lang="ko-KR" altLang="en-US" dirty="0"/>
              <a:t> </a:t>
            </a:r>
            <a:r>
              <a:rPr lang="en-US" altLang="ko-KR" dirty="0"/>
              <a:t>Guideline Public</a:t>
            </a:r>
            <a:r>
              <a:rPr lang="ko-KR" altLang="en-US" dirty="0"/>
              <a:t> </a:t>
            </a:r>
            <a:r>
              <a:rPr lang="en-US" altLang="ko-KR" dirty="0"/>
              <a:t>Company Method</a:t>
            </a:r>
            <a:r>
              <a:rPr lang="ko-KR" altLang="en-US" dirty="0"/>
              <a:t> </a:t>
            </a:r>
            <a:r>
              <a:rPr lang="en-US" altLang="ko-KR" dirty="0"/>
              <a:t>(</a:t>
            </a:r>
            <a:r>
              <a:rPr lang="ko-KR" altLang="en-US" dirty="0"/>
              <a:t>해외</a:t>
            </a:r>
            <a:r>
              <a:rPr lang="en-US" altLang="ko-KR" dirty="0"/>
              <a:t>)</a:t>
            </a:r>
            <a:endParaRPr lang="ko-KR" altLang="en-US" dirty="0"/>
          </a:p>
        </p:txBody>
      </p:sp>
      <p:sp>
        <p:nvSpPr>
          <p:cNvPr id="3" name="세로 텍스트 개체 틀 2">
            <a:extLst>
              <a:ext uri="{FF2B5EF4-FFF2-40B4-BE49-F238E27FC236}">
                <a16:creationId xmlns:a16="http://schemas.microsoft.com/office/drawing/2014/main" id="{6CF33582-BC62-4720-80C0-2AA53EB0676A}"/>
              </a:ext>
            </a:extLst>
          </p:cNvPr>
          <p:cNvSpPr>
            <a:spLocks noGrp="1"/>
          </p:cNvSpPr>
          <p:nvPr>
            <p:ph type="body" orient="vert" sz="quarter" idx="14"/>
          </p:nvPr>
        </p:nvSpPr>
        <p:spPr/>
        <p:txBody>
          <a:bodyPr/>
          <a:lstStyle/>
          <a:p>
            <a:r>
              <a:rPr lang="ko-KR" altLang="en-US" dirty="0"/>
              <a:t>회사의 해외 유사상장회사를 통한 적정 주식가치 검토 내역은 다음과 같습니다</a:t>
            </a:r>
            <a:r>
              <a:rPr lang="en-US" altLang="ko-KR" dirty="0"/>
              <a:t>. </a:t>
            </a:r>
            <a:endParaRPr lang="ko-KR" altLang="en-US" dirty="0"/>
          </a:p>
        </p:txBody>
      </p:sp>
      <p:pic>
        <p:nvPicPr>
          <p:cNvPr id="11" name="그림 10">
            <a:extLst>
              <a:ext uri="{FF2B5EF4-FFF2-40B4-BE49-F238E27FC236}">
                <a16:creationId xmlns:a16="http://schemas.microsoft.com/office/drawing/2014/main" id="{1324D3B8-8BBF-4D2C-BE41-A1E08CD6E8FB}"/>
              </a:ext>
            </a:extLst>
          </p:cNvPr>
          <p:cNvPicPr>
            <a:picLocks noChangeAspect="1" noChangeArrowheads="1"/>
            <a:extLst>
              <a:ext uri="{84589F7E-364E-4C9E-8A38-B11213B215E9}">
                <a14:cameraTool xmlns:a14="http://schemas.microsoft.com/office/drawing/2010/main" cellRange="$B$4:$P$32"/>
              </a:ext>
            </a:extLst>
          </p:cNvPicPr>
          <p:nvPr/>
        </p:nvPicPr>
        <p:blipFill>
          <a:blip r:embed="rId4"/>
          <a:srcRect/>
          <a:stretch>
            <a:fillRect/>
          </a:stretch>
        </p:blipFill>
        <p:spPr bwMode="auto">
          <a:xfrm>
            <a:off x="280800" y="1663200"/>
            <a:ext cx="9220761" cy="4427444"/>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12" name="텍스트 개체 틀 4">
            <a:extLst>
              <a:ext uri="{FF2B5EF4-FFF2-40B4-BE49-F238E27FC236}">
                <a16:creationId xmlns:a16="http://schemas.microsoft.com/office/drawing/2014/main" id="{2A6B0FC4-CCA7-478E-990C-4D3637BB7B95}"/>
              </a:ext>
            </a:extLst>
          </p:cNvPr>
          <p:cNvSpPr txBox="1">
            <a:spLocks/>
          </p:cNvSpPr>
          <p:nvPr/>
        </p:nvSpPr>
        <p:spPr>
          <a:xfrm>
            <a:off x="136628" y="6436251"/>
            <a:ext cx="8289446" cy="409036"/>
          </a:xfrm>
          <a:prstGeom prst="rect">
            <a:avLst/>
          </a:prstGeom>
        </p:spPr>
        <p:txBody>
          <a:bodyPr anchor="b"/>
          <a:lstStyle>
            <a:lvl1pPr marL="0" indent="0" algn="l" defTabSz="914400" rtl="0" eaLnBrk="1" latinLnBrk="1" hangingPunct="1">
              <a:lnSpc>
                <a:spcPct val="90000"/>
              </a:lnSpc>
              <a:spcBef>
                <a:spcPts val="1000"/>
              </a:spcBef>
              <a:buFont typeface="Arial" panose="020B0604020202020204" pitchFamily="34" charset="0"/>
              <a:buNone/>
              <a:defRPr sz="800" kern="1200" baseline="0">
                <a:solidFill>
                  <a:schemeClr val="tx1"/>
                </a:solidFill>
                <a:latin typeface="Arial" panose="020B0604020202020204" pitchFamily="34" charset="0"/>
                <a:ea typeface="KoPubWorld돋움체 Medium" panose="000006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Source: KPMG FDD &amp; Price Analysis Report, Capital IQ</a:t>
            </a:r>
          </a:p>
          <a:p>
            <a:r>
              <a:rPr lang="en-US" altLang="ko-KR" dirty="0"/>
              <a:t>(*) GPCM: </a:t>
            </a:r>
            <a:r>
              <a:rPr lang="ko-KR" altLang="en-US" dirty="0"/>
              <a:t>유사상장회사 거래배수 비교법</a:t>
            </a:r>
            <a:r>
              <a:rPr lang="en-US" altLang="ko-KR" dirty="0"/>
              <a:t>, </a:t>
            </a:r>
            <a:r>
              <a:rPr lang="ko-KR" altLang="en-US" dirty="0"/>
              <a:t> </a:t>
            </a:r>
            <a:r>
              <a:rPr lang="en-US" altLang="ko-KR" dirty="0"/>
              <a:t>GTM: </a:t>
            </a:r>
            <a:r>
              <a:rPr lang="ko-KR" altLang="en-US" dirty="0"/>
              <a:t>유사</a:t>
            </a:r>
            <a:r>
              <a:rPr lang="en-US" altLang="ko-KR" dirty="0"/>
              <a:t>M&amp;A</a:t>
            </a:r>
            <a:r>
              <a:rPr lang="ko-KR" altLang="en-US" dirty="0"/>
              <a:t>거래배수 비교법</a:t>
            </a:r>
          </a:p>
          <a:p>
            <a:endParaRPr lang="ko-KR" altLang="en-US" dirty="0"/>
          </a:p>
        </p:txBody>
      </p:sp>
      <p:sp>
        <p:nvSpPr>
          <p:cNvPr id="13" name="Text Box 14">
            <a:extLst>
              <a:ext uri="{FF2B5EF4-FFF2-40B4-BE49-F238E27FC236}">
                <a16:creationId xmlns:a16="http://schemas.microsoft.com/office/drawing/2014/main" id="{337F24D8-C191-4C78-A535-F858C2C8A4F2}"/>
              </a:ext>
            </a:extLst>
          </p:cNvPr>
          <p:cNvSpPr txBox="1">
            <a:spLocks noChangeArrowheads="1"/>
          </p:cNvSpPr>
          <p:nvPr>
            <p:custDataLst>
              <p:tags r:id="rId1"/>
            </p:custDataLst>
          </p:nvPr>
        </p:nvSpPr>
        <p:spPr bwMode="auto">
          <a:xfrm>
            <a:off x="283766" y="3579723"/>
            <a:ext cx="5900936" cy="1279232"/>
          </a:xfrm>
          <a:prstGeom prst="rect">
            <a:avLst/>
          </a:prstGeom>
          <a:noFill/>
          <a:ln w="6350">
            <a:noFill/>
            <a:miter lim="800000"/>
            <a:headEnd type="none" w="sm" len="sm"/>
            <a:tailEnd type="none" w="sm" len="sm"/>
          </a:ln>
        </p:spPr>
        <p:txBody>
          <a:bodyPr lIns="0" tIns="0" rIns="0" bIns="0"/>
          <a:lstStyle/>
          <a:p>
            <a:pPr marL="447675" indent="-447675" defTabSz="762000" eaLnBrk="0" hangingPunct="0">
              <a:spcBef>
                <a:spcPct val="15000"/>
              </a:spcBef>
              <a:tabLst>
                <a:tab pos="542925" algn="l"/>
              </a:tabLst>
            </a:pPr>
            <a:r>
              <a:rPr lang="en-US" altLang="ko-KR" sz="800" i="1" dirty="0">
                <a:solidFill>
                  <a:srgbClr val="483159"/>
                </a:solidFill>
                <a:latin typeface="KoPubWorld돋움체 Medium" panose="00000600000000000000" pitchFamily="2" charset="-127"/>
                <a:ea typeface="KoPubWorld돋움체 Medium" panose="00000600000000000000" pitchFamily="2" charset="-127"/>
              </a:rPr>
              <a:t>Notes:	(1) </a:t>
            </a:r>
            <a:r>
              <a:rPr lang="ko-KR" altLang="en-US" sz="800" i="1" dirty="0">
                <a:solidFill>
                  <a:srgbClr val="483159"/>
                </a:solidFill>
                <a:latin typeface="KoPubWorld돋움체 Medium" panose="00000600000000000000" pitchFamily="2" charset="-127"/>
                <a:ea typeface="KoPubWorld돋움체 Medium" panose="00000600000000000000" pitchFamily="2" charset="-127"/>
              </a:rPr>
              <a:t>평가회사와 유사한 사업을 영위하고 있는 회사를 선정 </a:t>
            </a:r>
            <a:r>
              <a:rPr lang="en-US" altLang="ko-KR" sz="800" i="1" dirty="0">
                <a:solidFill>
                  <a:srgbClr val="483159"/>
                </a:solidFill>
                <a:latin typeface="KoPubWorld돋움체 Medium" panose="00000600000000000000" pitchFamily="2" charset="-127"/>
                <a:ea typeface="KoPubWorld돋움체 Medium" panose="00000600000000000000" pitchFamily="2" charset="-127"/>
              </a:rPr>
              <a:t>(Source: Capital IQ)</a:t>
            </a:r>
          </a:p>
          <a:p>
            <a:pPr marL="447675" indent="-447675" defTabSz="762000" eaLnBrk="0" hangingPunct="0">
              <a:spcBef>
                <a:spcPct val="15000"/>
              </a:spcBef>
              <a:tabLst>
                <a:tab pos="542925" algn="l"/>
              </a:tabLst>
            </a:pPr>
            <a:r>
              <a:rPr lang="en-US" altLang="ko-KR" sz="800" i="1" dirty="0">
                <a:solidFill>
                  <a:srgbClr val="483159"/>
                </a:solidFill>
                <a:latin typeface="KoPubWorld돋움체 Medium" panose="00000600000000000000" pitchFamily="2" charset="-127"/>
                <a:ea typeface="KoPubWorld돋움체 Medium" panose="00000600000000000000" pitchFamily="2" charset="-127"/>
              </a:rPr>
              <a:t>	(2) </a:t>
            </a:r>
            <a:r>
              <a:rPr lang="ko-KR" altLang="en-US" sz="800" i="1" dirty="0">
                <a:solidFill>
                  <a:srgbClr val="483159"/>
                </a:solidFill>
                <a:latin typeface="KoPubWorld돋움체 Medium" panose="00000600000000000000" pitchFamily="2" charset="-127"/>
                <a:ea typeface="KoPubWorld돋움체 Medium" panose="00000600000000000000" pitchFamily="2" charset="-127"/>
              </a:rPr>
              <a:t>평가기준일 기준 시가총액을 적용 </a:t>
            </a:r>
            <a:r>
              <a:rPr lang="en-US" altLang="ko-KR" sz="800" i="1" dirty="0">
                <a:solidFill>
                  <a:srgbClr val="483159"/>
                </a:solidFill>
                <a:latin typeface="KoPubWorld돋움체 Medium" panose="00000600000000000000" pitchFamily="2" charset="-127"/>
                <a:ea typeface="KoPubWorld돋움체 Medium" panose="00000600000000000000" pitchFamily="2" charset="-127"/>
              </a:rPr>
              <a:t>(Source: Capital IQ)</a:t>
            </a:r>
          </a:p>
          <a:p>
            <a:pPr marL="447675" indent="-447675" defTabSz="762000" eaLnBrk="0" hangingPunct="0">
              <a:spcBef>
                <a:spcPct val="15000"/>
              </a:spcBef>
              <a:tabLst>
                <a:tab pos="542925" algn="l"/>
              </a:tabLst>
            </a:pPr>
            <a:r>
              <a:rPr lang="en-US" altLang="ko-KR" sz="800" i="1" dirty="0">
                <a:solidFill>
                  <a:srgbClr val="483159"/>
                </a:solidFill>
                <a:latin typeface="KoPubWorld돋움체 Medium" panose="00000600000000000000" pitchFamily="2" charset="-127"/>
                <a:ea typeface="KoPubWorld돋움체 Medium" panose="00000600000000000000" pitchFamily="2" charset="-127"/>
              </a:rPr>
              <a:t>	(3) </a:t>
            </a:r>
            <a:r>
              <a:rPr lang="ko-KR" altLang="en-US" sz="800" i="1" dirty="0">
                <a:solidFill>
                  <a:srgbClr val="483159"/>
                </a:solidFill>
                <a:latin typeface="KoPubWorld돋움체 Medium" panose="00000600000000000000" pitchFamily="2" charset="-127"/>
                <a:ea typeface="KoPubWorld돋움체 Medium" panose="00000600000000000000" pitchFamily="2" charset="-127"/>
              </a:rPr>
              <a:t>확인 가능한 가장 최근 기준의 이자발생부채를 적용 </a:t>
            </a:r>
            <a:r>
              <a:rPr lang="en-US" altLang="ko-KR" sz="800" i="1" dirty="0">
                <a:solidFill>
                  <a:srgbClr val="483159"/>
                </a:solidFill>
                <a:latin typeface="KoPubWorld돋움체 Medium" panose="00000600000000000000" pitchFamily="2" charset="-127"/>
                <a:ea typeface="KoPubWorld돋움체 Medium" panose="00000600000000000000" pitchFamily="2" charset="-127"/>
              </a:rPr>
              <a:t>(Source: Capital IQ, </a:t>
            </a:r>
            <a:r>
              <a:rPr lang="ko-KR" altLang="en-US" sz="800" i="1" dirty="0">
                <a:solidFill>
                  <a:srgbClr val="483159"/>
                </a:solidFill>
                <a:latin typeface="KoPubWorld돋움체 Medium" panose="00000600000000000000" pitchFamily="2" charset="-127"/>
                <a:ea typeface="KoPubWorld돋움체 Medium" panose="00000600000000000000" pitchFamily="2" charset="-127"/>
              </a:rPr>
              <a:t>회사제시자료</a:t>
            </a:r>
            <a:r>
              <a:rPr lang="en-US" altLang="ko-KR" sz="800" i="1" dirty="0">
                <a:solidFill>
                  <a:srgbClr val="483159"/>
                </a:solidFill>
                <a:latin typeface="KoPubWorld돋움체 Medium" panose="00000600000000000000" pitchFamily="2" charset="-127"/>
                <a:ea typeface="KoPubWorld돋움체 Medium" panose="00000600000000000000" pitchFamily="2" charset="-127"/>
              </a:rPr>
              <a:t>)</a:t>
            </a:r>
          </a:p>
        </p:txBody>
      </p:sp>
      <p:sp>
        <p:nvSpPr>
          <p:cNvPr id="15" name="Freeform 477">
            <a:extLst>
              <a:ext uri="{FF2B5EF4-FFF2-40B4-BE49-F238E27FC236}">
                <a16:creationId xmlns:a16="http://schemas.microsoft.com/office/drawing/2014/main" id="{76BFC1E7-77CE-426A-868A-F103EE6EE34F}"/>
              </a:ext>
            </a:extLst>
          </p:cNvPr>
          <p:cNvSpPr>
            <a:spLocks/>
          </p:cNvSpPr>
          <p:nvPr>
            <p:custDataLst>
              <p:tags r:id="rId2"/>
            </p:custDataLst>
          </p:nvPr>
        </p:nvSpPr>
        <p:spPr bwMode="auto">
          <a:xfrm rot="10958296">
            <a:off x="8016378" y="5628775"/>
            <a:ext cx="1743332" cy="590869"/>
          </a:xfrm>
          <a:custGeom>
            <a:avLst/>
            <a:gdLst/>
            <a:ahLst/>
            <a:cxnLst>
              <a:cxn ang="0">
                <a:pos x="545" y="20"/>
              </a:cxn>
              <a:cxn ang="0">
                <a:pos x="80" y="140"/>
              </a:cxn>
              <a:cxn ang="0">
                <a:pos x="175" y="365"/>
              </a:cxn>
              <a:cxn ang="0">
                <a:pos x="575" y="295"/>
              </a:cxn>
              <a:cxn ang="0">
                <a:pos x="455" y="70"/>
              </a:cxn>
            </a:cxnLst>
            <a:rect l="0" t="0" r="r" b="b"/>
            <a:pathLst>
              <a:path w="725" h="391">
                <a:moveTo>
                  <a:pt x="545" y="20"/>
                </a:moveTo>
                <a:cubicBezTo>
                  <a:pt x="468" y="40"/>
                  <a:pt x="160" y="0"/>
                  <a:pt x="80" y="140"/>
                </a:cubicBezTo>
                <a:cubicBezTo>
                  <a:pt x="0" y="280"/>
                  <a:pt x="93" y="339"/>
                  <a:pt x="175" y="365"/>
                </a:cubicBezTo>
                <a:cubicBezTo>
                  <a:pt x="257" y="391"/>
                  <a:pt x="528" y="344"/>
                  <a:pt x="575" y="295"/>
                </a:cubicBezTo>
                <a:cubicBezTo>
                  <a:pt x="725" y="170"/>
                  <a:pt x="555" y="45"/>
                  <a:pt x="455" y="70"/>
                </a:cubicBezTo>
              </a:path>
            </a:pathLst>
          </a:custGeom>
          <a:noFill/>
          <a:ln w="12700" cap="flat" cmpd="sng">
            <a:solidFill>
              <a:srgbClr val="C00000"/>
            </a:solidFill>
            <a:prstDash val="solid"/>
            <a:round/>
            <a:headEnd type="none" w="sm" len="sm"/>
            <a:tailEnd type="none" w="sm" len="sm"/>
          </a:ln>
          <a:effectLst/>
        </p:spPr>
        <p:txBody>
          <a:bodyPr wrap="none" anchor="ctr"/>
          <a:lstStyle/>
          <a:p>
            <a:endParaRPr lang="ko-KR" altLang="en-US" dirty="0">
              <a:latin typeface="+mj-ea"/>
              <a:ea typeface="+mj-ea"/>
            </a:endParaRPr>
          </a:p>
        </p:txBody>
      </p:sp>
      <p:sp>
        <p:nvSpPr>
          <p:cNvPr id="9" name="텍스트 개체 틀 3">
            <a:extLst>
              <a:ext uri="{FF2B5EF4-FFF2-40B4-BE49-F238E27FC236}">
                <a16:creationId xmlns:a16="http://schemas.microsoft.com/office/drawing/2014/main" id="{DDC23B19-70B6-49A1-A2F8-7105109C6DE8}"/>
              </a:ext>
            </a:extLst>
          </p:cNvPr>
          <p:cNvSpPr txBox="1">
            <a:spLocks/>
          </p:cNvSpPr>
          <p:nvPr/>
        </p:nvSpPr>
        <p:spPr>
          <a:xfrm>
            <a:off x="139368" y="6267441"/>
            <a:ext cx="8289446" cy="409036"/>
          </a:xfrm>
          <a:prstGeom prst="rect">
            <a:avLst/>
          </a:prstGeom>
        </p:spPr>
        <p:txBody>
          <a:bodyPr anchor="b"/>
          <a:lstStyle>
            <a:lvl1pPr marL="0" indent="0" algn="l" defTabSz="914400" rtl="0" eaLnBrk="1" latinLnBrk="1" hangingPunct="1">
              <a:lnSpc>
                <a:spcPct val="90000"/>
              </a:lnSpc>
              <a:spcBef>
                <a:spcPts val="1000"/>
              </a:spcBef>
              <a:buFont typeface="Arial" panose="020B0604020202020204" pitchFamily="34" charset="0"/>
              <a:buNone/>
              <a:defRPr sz="800" kern="1200" baseline="0">
                <a:solidFill>
                  <a:schemeClr val="tx1"/>
                </a:solidFill>
                <a:latin typeface="Arial" panose="020B0604020202020204" pitchFamily="34" charset="0"/>
                <a:ea typeface="KoPubWorld돋움체 Medium" panose="000006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pic>
        <p:nvPicPr>
          <p:cNvPr id="10" name="그림 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692533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DB65D80-3B55-4213-AC0A-B1756789CAE4}"/>
              </a:ext>
            </a:extLst>
          </p:cNvPr>
          <p:cNvSpPr>
            <a:spLocks noGrp="1"/>
          </p:cNvSpPr>
          <p:nvPr>
            <p:ph type="body" sz="quarter" idx="13"/>
          </p:nvPr>
        </p:nvSpPr>
        <p:spPr/>
        <p:txBody>
          <a:bodyPr>
            <a:normAutofit/>
          </a:bodyPr>
          <a:lstStyle/>
          <a:p>
            <a:r>
              <a:rPr lang="ko-KR" altLang="en-US" dirty="0"/>
              <a:t>가치평가</a:t>
            </a:r>
            <a:r>
              <a:rPr lang="en-US" altLang="ko-KR" dirty="0"/>
              <a:t>:</a:t>
            </a:r>
            <a:r>
              <a:rPr lang="ko-KR" altLang="en-US" dirty="0"/>
              <a:t> </a:t>
            </a:r>
            <a:r>
              <a:rPr lang="en-US" altLang="ko-KR" dirty="0"/>
              <a:t>Guideline Transaction Method</a:t>
            </a:r>
          </a:p>
        </p:txBody>
      </p:sp>
      <p:sp>
        <p:nvSpPr>
          <p:cNvPr id="3" name="세로 텍스트 개체 틀 2">
            <a:extLst>
              <a:ext uri="{FF2B5EF4-FFF2-40B4-BE49-F238E27FC236}">
                <a16:creationId xmlns:a16="http://schemas.microsoft.com/office/drawing/2014/main" id="{6CF33582-BC62-4720-80C0-2AA53EB0676A}"/>
              </a:ext>
            </a:extLst>
          </p:cNvPr>
          <p:cNvSpPr>
            <a:spLocks noGrp="1"/>
          </p:cNvSpPr>
          <p:nvPr>
            <p:ph type="body" orient="vert" sz="quarter" idx="14"/>
          </p:nvPr>
        </p:nvSpPr>
        <p:spPr/>
        <p:txBody>
          <a:bodyPr/>
          <a:lstStyle/>
          <a:p>
            <a:r>
              <a:rPr lang="ko-KR" altLang="en-US" dirty="0"/>
              <a:t>회사의 국내 유사거래사례를 통한 적정 주식가치 검토 내역은 다음과 같습니다</a:t>
            </a:r>
            <a:r>
              <a:rPr lang="en-US" altLang="ko-KR" dirty="0"/>
              <a:t>. </a:t>
            </a:r>
            <a:endParaRPr lang="ko-KR" altLang="en-US" dirty="0"/>
          </a:p>
        </p:txBody>
      </p:sp>
      <p:sp>
        <p:nvSpPr>
          <p:cNvPr id="4" name="텍스트 개체 틀 3">
            <a:extLst>
              <a:ext uri="{FF2B5EF4-FFF2-40B4-BE49-F238E27FC236}">
                <a16:creationId xmlns:a16="http://schemas.microsoft.com/office/drawing/2014/main" id="{D8CB2BC3-F3B3-4B4B-9E13-AC294CB78F19}"/>
              </a:ext>
            </a:extLst>
          </p:cNvPr>
          <p:cNvSpPr>
            <a:spLocks noGrp="1"/>
          </p:cNvSpPr>
          <p:nvPr>
            <p:ph type="body" sz="quarter" idx="15"/>
          </p:nvPr>
        </p:nvSpPr>
        <p:spPr>
          <a:xfrm>
            <a:off x="136628" y="6448964"/>
            <a:ext cx="8289446" cy="409036"/>
          </a:xfrm>
        </p:spPr>
        <p:txBody>
          <a:bodyPr/>
          <a:lstStyle/>
          <a:p>
            <a:r>
              <a:rPr lang="en-US" altLang="ko-KR" dirty="0"/>
              <a:t>Source: KPMG FDD &amp; Price Analysis Report, </a:t>
            </a:r>
            <a:r>
              <a:rPr lang="en-US" altLang="ko-KR" dirty="0" err="1"/>
              <a:t>Mergermarket</a:t>
            </a:r>
            <a:r>
              <a:rPr lang="en-US" altLang="ko-KR" dirty="0"/>
              <a:t>, DART </a:t>
            </a:r>
            <a:r>
              <a:rPr lang="ko-KR" altLang="en-US" dirty="0"/>
              <a:t>공시자료</a:t>
            </a:r>
            <a:endParaRPr lang="en-US" altLang="ko-KR" dirty="0"/>
          </a:p>
          <a:p>
            <a:r>
              <a:rPr lang="en-US" altLang="ko-KR" dirty="0"/>
              <a:t>(*) GPCM: </a:t>
            </a:r>
            <a:r>
              <a:rPr lang="ko-KR" altLang="en-US" dirty="0"/>
              <a:t>유사상장회사 거래배수 비교법</a:t>
            </a:r>
            <a:r>
              <a:rPr lang="en-US" altLang="ko-KR" dirty="0"/>
              <a:t>, </a:t>
            </a:r>
            <a:r>
              <a:rPr lang="ko-KR" altLang="en-US" dirty="0"/>
              <a:t> </a:t>
            </a:r>
            <a:r>
              <a:rPr lang="en-US" altLang="ko-KR" dirty="0"/>
              <a:t>GTM: </a:t>
            </a:r>
            <a:r>
              <a:rPr lang="ko-KR" altLang="en-US" dirty="0"/>
              <a:t>유사</a:t>
            </a:r>
            <a:r>
              <a:rPr lang="en-US" altLang="ko-KR" dirty="0"/>
              <a:t>M&amp;A</a:t>
            </a:r>
            <a:r>
              <a:rPr lang="ko-KR" altLang="en-US" dirty="0"/>
              <a:t>거래배수 비교법</a:t>
            </a:r>
          </a:p>
          <a:p>
            <a:endParaRPr lang="ko-KR" altLang="en-US" dirty="0"/>
          </a:p>
        </p:txBody>
      </p:sp>
      <p:pic>
        <p:nvPicPr>
          <p:cNvPr id="10" name="그림 9">
            <a:extLst>
              <a:ext uri="{FF2B5EF4-FFF2-40B4-BE49-F238E27FC236}">
                <a16:creationId xmlns:a16="http://schemas.microsoft.com/office/drawing/2014/main" id="{2EB116A4-4583-48B3-8149-C9E7540E6788}"/>
              </a:ext>
            </a:extLst>
          </p:cNvPr>
          <p:cNvPicPr>
            <a:picLocks noChangeAspect="1" noChangeArrowheads="1"/>
            <a:extLst>
              <a:ext uri="{84589F7E-364E-4C9E-8A38-B11213B215E9}">
                <a14:cameraTool xmlns:a14="http://schemas.microsoft.com/office/drawing/2010/main" cellRange="$B$4:$P$37"/>
              </a:ext>
            </a:extLst>
          </p:cNvPicPr>
          <p:nvPr/>
        </p:nvPicPr>
        <p:blipFill>
          <a:blip r:embed="rId3"/>
          <a:srcRect/>
          <a:stretch>
            <a:fillRect/>
          </a:stretch>
        </p:blipFill>
        <p:spPr bwMode="auto">
          <a:xfrm>
            <a:off x="280800" y="1663200"/>
            <a:ext cx="9316324" cy="3247968"/>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11" name="Freeform 477">
            <a:extLst>
              <a:ext uri="{FF2B5EF4-FFF2-40B4-BE49-F238E27FC236}">
                <a16:creationId xmlns:a16="http://schemas.microsoft.com/office/drawing/2014/main" id="{AF7673F6-C07B-4BBA-8335-00DB9FD290FB}"/>
              </a:ext>
            </a:extLst>
          </p:cNvPr>
          <p:cNvSpPr>
            <a:spLocks/>
          </p:cNvSpPr>
          <p:nvPr>
            <p:custDataLst>
              <p:tags r:id="rId1"/>
            </p:custDataLst>
          </p:nvPr>
        </p:nvSpPr>
        <p:spPr bwMode="auto">
          <a:xfrm rot="10958296">
            <a:off x="8878560" y="4438726"/>
            <a:ext cx="869509" cy="390707"/>
          </a:xfrm>
          <a:custGeom>
            <a:avLst/>
            <a:gdLst/>
            <a:ahLst/>
            <a:cxnLst>
              <a:cxn ang="0">
                <a:pos x="545" y="20"/>
              </a:cxn>
              <a:cxn ang="0">
                <a:pos x="80" y="140"/>
              </a:cxn>
              <a:cxn ang="0">
                <a:pos x="175" y="365"/>
              </a:cxn>
              <a:cxn ang="0">
                <a:pos x="575" y="295"/>
              </a:cxn>
              <a:cxn ang="0">
                <a:pos x="455" y="70"/>
              </a:cxn>
            </a:cxnLst>
            <a:rect l="0" t="0" r="r" b="b"/>
            <a:pathLst>
              <a:path w="725" h="391">
                <a:moveTo>
                  <a:pt x="545" y="20"/>
                </a:moveTo>
                <a:cubicBezTo>
                  <a:pt x="468" y="40"/>
                  <a:pt x="160" y="0"/>
                  <a:pt x="80" y="140"/>
                </a:cubicBezTo>
                <a:cubicBezTo>
                  <a:pt x="0" y="280"/>
                  <a:pt x="93" y="339"/>
                  <a:pt x="175" y="365"/>
                </a:cubicBezTo>
                <a:cubicBezTo>
                  <a:pt x="257" y="391"/>
                  <a:pt x="528" y="344"/>
                  <a:pt x="575" y="295"/>
                </a:cubicBezTo>
                <a:cubicBezTo>
                  <a:pt x="725" y="170"/>
                  <a:pt x="555" y="45"/>
                  <a:pt x="455" y="70"/>
                </a:cubicBezTo>
              </a:path>
            </a:pathLst>
          </a:custGeom>
          <a:noFill/>
          <a:ln w="12700" cap="flat" cmpd="sng">
            <a:solidFill>
              <a:srgbClr val="C00000"/>
            </a:solidFill>
            <a:prstDash val="solid"/>
            <a:round/>
            <a:headEnd type="none" w="sm" len="sm"/>
            <a:tailEnd type="none" w="sm" len="sm"/>
          </a:ln>
          <a:effectLst/>
        </p:spPr>
        <p:txBody>
          <a:bodyPr wrap="none" anchor="ctr"/>
          <a:lstStyle/>
          <a:p>
            <a:endParaRPr lang="ko-KR" altLang="en-US" dirty="0">
              <a:latin typeface="+mj-ea"/>
              <a:ea typeface="+mj-ea"/>
            </a:endParaRPr>
          </a:p>
        </p:txBody>
      </p:sp>
      <p:pic>
        <p:nvPicPr>
          <p:cNvPr id="7" name="그림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094483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F3A1357-BC5F-494B-8146-AE6AFAAE0263}"/>
              </a:ext>
            </a:extLst>
          </p:cNvPr>
          <p:cNvSpPr>
            <a:spLocks noGrp="1"/>
          </p:cNvSpPr>
          <p:nvPr>
            <p:ph type="body" sz="quarter" idx="13"/>
          </p:nvPr>
        </p:nvSpPr>
        <p:spPr/>
        <p:txBody>
          <a:bodyPr/>
          <a:lstStyle/>
          <a:p>
            <a:r>
              <a:rPr lang="ko-KR" altLang="en-US" dirty="0"/>
              <a:t>투자 회수 전략 </a:t>
            </a:r>
            <a:r>
              <a:rPr lang="en-US" altLang="ko-KR" dirty="0"/>
              <a:t>(Exit)</a:t>
            </a:r>
            <a:endParaRPr lang="ko-KR" altLang="en-US" dirty="0"/>
          </a:p>
        </p:txBody>
      </p:sp>
      <p:sp>
        <p:nvSpPr>
          <p:cNvPr id="3" name="세로 텍스트 개체 틀 2">
            <a:extLst>
              <a:ext uri="{FF2B5EF4-FFF2-40B4-BE49-F238E27FC236}">
                <a16:creationId xmlns:a16="http://schemas.microsoft.com/office/drawing/2014/main" id="{54DB9A8D-1C6E-4462-81C1-ADB1F9D69698}"/>
              </a:ext>
            </a:extLst>
          </p:cNvPr>
          <p:cNvSpPr>
            <a:spLocks noGrp="1"/>
          </p:cNvSpPr>
          <p:nvPr>
            <p:ph type="body" orient="vert" sz="quarter" idx="14"/>
          </p:nvPr>
        </p:nvSpPr>
        <p:spPr>
          <a:xfrm>
            <a:off x="136628" y="1193892"/>
            <a:ext cx="9621300" cy="558000"/>
          </a:xfrm>
        </p:spPr>
        <p:txBody>
          <a:bodyPr/>
          <a:lstStyle/>
          <a:p>
            <a:r>
              <a:rPr lang="ko-KR" altLang="en-US" dirty="0"/>
              <a:t>제 </a:t>
            </a:r>
            <a:r>
              <a:rPr lang="en-US" altLang="ko-KR" dirty="0"/>
              <a:t>3</a:t>
            </a:r>
            <a:r>
              <a:rPr lang="ko-KR" altLang="en-US" dirty="0"/>
              <a:t>자 대상 경영권 지분을 매각하는 것이 기본 전략이며</a:t>
            </a:r>
            <a:r>
              <a:rPr lang="en-US" altLang="ko-KR" dirty="0"/>
              <a:t>, </a:t>
            </a:r>
            <a:r>
              <a:rPr lang="ko-KR" altLang="en-US" dirty="0"/>
              <a:t>이한규 대표이사 측에 우선매수권을 부여할 것입니다</a:t>
            </a:r>
            <a:r>
              <a:rPr lang="en-US" altLang="ko-KR" dirty="0"/>
              <a:t>. </a:t>
            </a:r>
            <a:r>
              <a:rPr lang="ko-KR" altLang="en-US" dirty="0"/>
              <a:t>현재 시장 상황 및 전망을 고려할 때</a:t>
            </a:r>
            <a:r>
              <a:rPr lang="en-US" altLang="ko-KR" dirty="0"/>
              <a:t>,</a:t>
            </a:r>
            <a:r>
              <a:rPr lang="ko-KR" altLang="en-US" dirty="0"/>
              <a:t> </a:t>
            </a:r>
            <a:r>
              <a:rPr lang="en-US" altLang="ko-KR" dirty="0"/>
              <a:t>3~4</a:t>
            </a:r>
            <a:r>
              <a:rPr lang="ko-KR" altLang="en-US" dirty="0"/>
              <a:t>년 후 매각 시 약 </a:t>
            </a:r>
            <a:r>
              <a:rPr lang="en-US" altLang="ko-KR" dirty="0"/>
              <a:t>IRR 15%</a:t>
            </a:r>
            <a:r>
              <a:rPr lang="ko-KR" altLang="en-US" dirty="0"/>
              <a:t> 이상으로 </a:t>
            </a:r>
            <a:r>
              <a:rPr lang="en-US" altLang="ko-KR" dirty="0"/>
              <a:t>Exit</a:t>
            </a:r>
            <a:r>
              <a:rPr lang="ko-KR" altLang="en-US" dirty="0"/>
              <a:t> 이 가능할 것으로 예상됩니다</a:t>
            </a:r>
            <a:r>
              <a:rPr lang="en-US" altLang="ko-KR" dirty="0"/>
              <a:t>.</a:t>
            </a:r>
            <a:endParaRPr lang="ko-KR" altLang="en-US" dirty="0"/>
          </a:p>
        </p:txBody>
      </p:sp>
      <p:sp>
        <p:nvSpPr>
          <p:cNvPr id="33" name="직사각형 32">
            <a:extLst>
              <a:ext uri="{FF2B5EF4-FFF2-40B4-BE49-F238E27FC236}">
                <a16:creationId xmlns:a16="http://schemas.microsoft.com/office/drawing/2014/main" id="{A0F04DA4-9DD8-413A-8728-5B161910C810}"/>
              </a:ext>
            </a:extLst>
          </p:cNvPr>
          <p:cNvSpPr/>
          <p:nvPr/>
        </p:nvSpPr>
        <p:spPr>
          <a:xfrm>
            <a:off x="274463" y="2392272"/>
            <a:ext cx="9003940" cy="310919"/>
          </a:xfrm>
          <a:prstGeom prst="rect">
            <a:avLst/>
          </a:prstGeom>
          <a:solidFill>
            <a:srgbClr val="483159"/>
          </a:solidFill>
          <a:ln>
            <a:solidFill>
              <a:srgbClr val="999999"/>
            </a:solidFill>
            <a:miter lim="800000"/>
          </a:ln>
        </p:spPr>
        <p:txBody>
          <a:bodyPr rot="0" spcFirstLastPara="0" vertOverflow="overflow" horzOverflow="overflow" vert="horz" wrap="square" lIns="540000" tIns="36000" rIns="0" bIns="36000" numCol="1" spcCol="0" rtlCol="0" fromWordArt="0" anchor="ctr" anchorCtr="0" forceAA="0" compatLnSpc="1">
            <a:prstTxWarp prst="textNoShape">
              <a:avLst/>
            </a:prstTxWarp>
            <a:noAutofit/>
          </a:bodyPr>
          <a:lstStyle/>
          <a:p>
            <a:pPr defTabSz="914400">
              <a:lnSpc>
                <a:spcPct val="130000"/>
              </a:lnSpc>
              <a:buClr>
                <a:srgbClr val="646464"/>
              </a:buClr>
              <a:buSzPct val="100000"/>
            </a:pPr>
            <a:r>
              <a:rPr lang="ko-KR" altLang="en-US" sz="1400" b="1" kern="0" dirty="0">
                <a:solidFill>
                  <a:srgbClr val="FFFFFF"/>
                </a:solidFill>
                <a:latin typeface="Arial" panose="020B0604020202020204" pitchFamily="34" charset="0"/>
                <a:ea typeface="KoPubWorld돋움체 Medium" panose="00000600000000000000" pitchFamily="2" charset="-127"/>
              </a:rPr>
              <a:t>제 </a:t>
            </a:r>
            <a:r>
              <a:rPr lang="en-US" altLang="ko-KR" sz="1400" b="1" kern="0" dirty="0">
                <a:solidFill>
                  <a:srgbClr val="FFFFFF"/>
                </a:solidFill>
                <a:latin typeface="Arial" panose="020B0604020202020204" pitchFamily="34" charset="0"/>
                <a:ea typeface="KoPubWorld돋움체 Medium" panose="00000600000000000000" pitchFamily="2" charset="-127"/>
              </a:rPr>
              <a:t>3</a:t>
            </a:r>
            <a:r>
              <a:rPr lang="ko-KR" altLang="en-US" sz="1400" b="1" kern="0" dirty="0">
                <a:solidFill>
                  <a:srgbClr val="FFFFFF"/>
                </a:solidFill>
                <a:latin typeface="Arial" panose="020B0604020202020204" pitchFamily="34" charset="0"/>
                <a:ea typeface="KoPubWorld돋움체 Medium" panose="00000600000000000000" pitchFamily="2" charset="-127"/>
              </a:rPr>
              <a:t>자 대상 매각 </a:t>
            </a:r>
          </a:p>
        </p:txBody>
      </p:sp>
      <p:grpSp>
        <p:nvGrpSpPr>
          <p:cNvPr id="38" name="그룹 37">
            <a:extLst>
              <a:ext uri="{FF2B5EF4-FFF2-40B4-BE49-F238E27FC236}">
                <a16:creationId xmlns:a16="http://schemas.microsoft.com/office/drawing/2014/main" id="{3534F2BE-75F6-4166-9B87-48995D6F18C1}"/>
              </a:ext>
            </a:extLst>
          </p:cNvPr>
          <p:cNvGrpSpPr/>
          <p:nvPr/>
        </p:nvGrpSpPr>
        <p:grpSpPr>
          <a:xfrm>
            <a:off x="274463" y="1956462"/>
            <a:ext cx="9003940" cy="285238"/>
            <a:chOff x="453025" y="1956462"/>
            <a:chExt cx="4320000" cy="285238"/>
          </a:xfrm>
        </p:grpSpPr>
        <p:sp>
          <p:nvSpPr>
            <p:cNvPr id="41" name="TextBox 40">
              <a:extLst>
                <a:ext uri="{FF2B5EF4-FFF2-40B4-BE49-F238E27FC236}">
                  <a16:creationId xmlns:a16="http://schemas.microsoft.com/office/drawing/2014/main" id="{5B07885C-9328-4584-AA87-A5F1E9EDAC65}"/>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en-US" altLang="ko-KR" sz="1400" b="1" dirty="0">
                  <a:solidFill>
                    <a:srgbClr val="483159"/>
                  </a:solidFill>
                  <a:latin typeface="Arial" panose="020B0604020202020204" pitchFamily="34" charset="0"/>
                  <a:ea typeface="KoPubWorld돋움체 Medium" panose="00000600000000000000" pitchFamily="2" charset="-127"/>
                </a:rPr>
                <a:t>Exit option</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42" name="Straight Connector 32">
              <a:extLst>
                <a:ext uri="{FF2B5EF4-FFF2-40B4-BE49-F238E27FC236}">
                  <a16:creationId xmlns:a16="http://schemas.microsoft.com/office/drawing/2014/main" id="{BB8D36FF-58E5-4273-8AC1-DA44B5DF8426}"/>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65" name="직사각형 64">
            <a:extLst>
              <a:ext uri="{FF2B5EF4-FFF2-40B4-BE49-F238E27FC236}">
                <a16:creationId xmlns:a16="http://schemas.microsoft.com/office/drawing/2014/main" id="{446A1825-71A6-4222-AEBB-F95809A3A047}"/>
              </a:ext>
            </a:extLst>
          </p:cNvPr>
          <p:cNvSpPr/>
          <p:nvPr/>
        </p:nvSpPr>
        <p:spPr>
          <a:xfrm>
            <a:off x="274463" y="2392272"/>
            <a:ext cx="309600" cy="310916"/>
          </a:xfrm>
          <a:prstGeom prst="rect">
            <a:avLst/>
          </a:prstGeom>
          <a:solidFill>
            <a:srgbClr val="D1C1DD">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rPr>
              <a:t>1</a:t>
            </a:r>
            <a:endParaRPr kumimoji="0" lang="ko-KR" altLang="en-US"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endParaRPr>
          </a:p>
        </p:txBody>
      </p:sp>
      <p:sp>
        <p:nvSpPr>
          <p:cNvPr id="66" name="직사각형 65">
            <a:extLst>
              <a:ext uri="{FF2B5EF4-FFF2-40B4-BE49-F238E27FC236}">
                <a16:creationId xmlns:a16="http://schemas.microsoft.com/office/drawing/2014/main" id="{8F33BB02-6373-49BC-858A-3BED2817334D}"/>
              </a:ext>
            </a:extLst>
          </p:cNvPr>
          <p:cNvSpPr/>
          <p:nvPr/>
        </p:nvSpPr>
        <p:spPr>
          <a:xfrm>
            <a:off x="274463" y="4472520"/>
            <a:ext cx="9003940" cy="310919"/>
          </a:xfrm>
          <a:prstGeom prst="rect">
            <a:avLst/>
          </a:prstGeom>
          <a:solidFill>
            <a:srgbClr val="483159"/>
          </a:solidFill>
          <a:ln>
            <a:solidFill>
              <a:srgbClr val="999999"/>
            </a:solidFill>
            <a:miter lim="800000"/>
          </a:ln>
        </p:spPr>
        <p:txBody>
          <a:bodyPr rot="0" spcFirstLastPara="0" vertOverflow="overflow" horzOverflow="overflow" vert="horz" wrap="square" lIns="540000" tIns="36000" rIns="0" bIns="36000" numCol="1" spcCol="0" rtlCol="0" fromWordArt="0" anchor="ctr" anchorCtr="0" forceAA="0" compatLnSpc="1">
            <a:prstTxWarp prst="textNoShape">
              <a:avLst/>
            </a:prstTxWarp>
            <a:noAutofit/>
          </a:bodyPr>
          <a:lstStyle/>
          <a:p>
            <a:pPr defTabSz="914400">
              <a:lnSpc>
                <a:spcPct val="130000"/>
              </a:lnSpc>
              <a:buClr>
                <a:srgbClr val="646464"/>
              </a:buClr>
              <a:buSzPct val="100000"/>
            </a:pPr>
            <a:r>
              <a:rPr lang="ko-KR" altLang="en-US" sz="1400" b="1" kern="0" dirty="0">
                <a:solidFill>
                  <a:srgbClr val="FFFFFF"/>
                </a:solidFill>
                <a:latin typeface="Arial" panose="020B0604020202020204" pitchFamily="34" charset="0"/>
                <a:ea typeface="KoPubWorld돋움체 Medium" panose="00000600000000000000" pitchFamily="2" charset="-127"/>
              </a:rPr>
              <a:t>이한규 대표이사 측의 우선매수권 행사</a:t>
            </a:r>
          </a:p>
        </p:txBody>
      </p:sp>
      <p:sp>
        <p:nvSpPr>
          <p:cNvPr id="67" name="직사각형 66">
            <a:extLst>
              <a:ext uri="{FF2B5EF4-FFF2-40B4-BE49-F238E27FC236}">
                <a16:creationId xmlns:a16="http://schemas.microsoft.com/office/drawing/2014/main" id="{38F37A45-DE5D-4646-9780-08E103A9BE54}"/>
              </a:ext>
            </a:extLst>
          </p:cNvPr>
          <p:cNvSpPr/>
          <p:nvPr/>
        </p:nvSpPr>
        <p:spPr>
          <a:xfrm>
            <a:off x="274463" y="4472520"/>
            <a:ext cx="309600" cy="310916"/>
          </a:xfrm>
          <a:prstGeom prst="rect">
            <a:avLst/>
          </a:prstGeom>
          <a:solidFill>
            <a:srgbClr val="D1C1DD">
              <a:alpha val="92000"/>
            </a:srgbClr>
          </a:solidFill>
          <a:ln>
            <a:noFill/>
            <a:miter lim="800000"/>
          </a:ln>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400" eaLnBrk="1" fontAlgn="auto" hangingPunct="1">
              <a:lnSpc>
                <a:spcPct val="100000"/>
              </a:lnSpc>
              <a:spcBef>
                <a:spcPts val="0"/>
              </a:spcBef>
              <a:spcAft>
                <a:spcPts val="0"/>
              </a:spcAft>
              <a:buClr>
                <a:srgbClr val="646464"/>
              </a:buClr>
              <a:buSzPct val="100000"/>
              <a:buFontTx/>
              <a:buNone/>
              <a:tabLst/>
              <a:defRPr/>
            </a:pPr>
            <a:r>
              <a:rPr kumimoji="0" lang="en-US" altLang="ko-KR"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rPr>
              <a:t>2</a:t>
            </a:r>
            <a:endParaRPr kumimoji="0" lang="ko-KR" altLang="en-US" sz="1100" b="1" i="0" u="none" strike="noStrike" kern="0" cap="none" spc="0" normalizeH="0" noProof="0" dirty="0">
              <a:ln>
                <a:noFill/>
              </a:ln>
              <a:effectLst/>
              <a:uLnTx/>
              <a:uFillTx/>
              <a:latin typeface="Arial" panose="020B0604020202020204" pitchFamily="34" charset="0"/>
              <a:ea typeface="KoPubWorld돋움체 Medium" panose="00000600000000000000" pitchFamily="2" charset="-127"/>
            </a:endParaRPr>
          </a:p>
        </p:txBody>
      </p:sp>
      <p:sp>
        <p:nvSpPr>
          <p:cNvPr id="68" name="직사각형 67">
            <a:extLst>
              <a:ext uri="{FF2B5EF4-FFF2-40B4-BE49-F238E27FC236}">
                <a16:creationId xmlns:a16="http://schemas.microsoft.com/office/drawing/2014/main" id="{6D1E1C88-05D7-4B2A-B88C-2CB5AAB844DB}"/>
              </a:ext>
            </a:extLst>
          </p:cNvPr>
          <p:cNvSpPr/>
          <p:nvPr/>
        </p:nvSpPr>
        <p:spPr>
          <a:xfrm>
            <a:off x="274464" y="2703187"/>
            <a:ext cx="9003940" cy="1163667"/>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50000"/>
              </a:lnSpc>
              <a:spcAft>
                <a:spcPts val="300"/>
              </a:spcAft>
              <a:buClr>
                <a:srgbClr val="646464"/>
              </a:buClr>
              <a:buSzPct val="100000"/>
              <a:buFont typeface="Wingdings" panose="05000000000000000000" pitchFamily="2" charset="2"/>
              <a:buChar char="§"/>
            </a:pP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회사의 가치를 극대화한 이후 제 </a:t>
            </a: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자 대상으로 매각 추진 가능하며</a:t>
            </a: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잠재적 투자자는 세 그룹으로 고려</a:t>
            </a:r>
            <a:endPar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357188" lvl="1" indent="-179388" defTabSz="914400">
              <a:lnSpc>
                <a:spcPct val="150000"/>
              </a:lnSpc>
              <a:spcAft>
                <a:spcPts val="300"/>
              </a:spcAft>
              <a:buClr>
                <a:srgbClr val="646464"/>
              </a:buClr>
              <a:buSzPct val="100000"/>
              <a:buFont typeface="Arial" panose="020B0604020202020204" pitchFamily="34" charset="0"/>
              <a:buChar char="-"/>
            </a:pP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Group1: </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효과적인 고객 확보 및 설비 증설 필요로 하는 동종업종 내 상위 기업</a:t>
            </a:r>
            <a:endPar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357188" lvl="1" indent="-179388" defTabSz="914400">
              <a:lnSpc>
                <a:spcPct val="150000"/>
              </a:lnSpc>
              <a:spcAft>
                <a:spcPts val="300"/>
              </a:spcAft>
              <a:buClr>
                <a:srgbClr val="646464"/>
              </a:buClr>
              <a:buSzPct val="100000"/>
              <a:buFont typeface="Arial" panose="020B0604020202020204" pitchFamily="34" charset="0"/>
              <a:buChar char="-"/>
            </a:pP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Group2: </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반도체 슈퍼사이클 및 시스템반도체 영역의 시장 </a:t>
            </a: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Potential</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확보하고자 하는 </a:t>
            </a:r>
            <a:r>
              <a:rPr lang="ko-KR" altLang="en-US" sz="105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세컨더리</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펀드</a:t>
            </a: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(Secondary fund)</a:t>
            </a:r>
          </a:p>
          <a:p>
            <a:pPr marL="357188" lvl="1" indent="-179388" defTabSz="914400">
              <a:lnSpc>
                <a:spcPct val="150000"/>
              </a:lnSpc>
              <a:spcAft>
                <a:spcPts val="300"/>
              </a:spcAft>
              <a:buClr>
                <a:srgbClr val="646464"/>
              </a:buClr>
              <a:buSzPct val="100000"/>
              <a:buFont typeface="Arial" panose="020B0604020202020204" pitchFamily="34" charset="0"/>
              <a:buChar char="-"/>
            </a:pP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Group3: </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관련 사업을 신규 추진하거나 수직계열화를 통해 사업을 재편하고자 하는 비상장 대기업</a:t>
            </a:r>
          </a:p>
          <a:p>
            <a:pPr marL="182563" indent="-182563" defTabSz="914400">
              <a:lnSpc>
                <a:spcPct val="150000"/>
              </a:lnSpc>
              <a:spcAft>
                <a:spcPts val="300"/>
              </a:spcAft>
              <a:buClr>
                <a:srgbClr val="646464"/>
              </a:buClr>
              <a:buSzPct val="100000"/>
              <a:buFont typeface="Wingdings" panose="05000000000000000000" pitchFamily="2" charset="2"/>
              <a:buChar char="§"/>
            </a:pP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회사는 </a:t>
            </a: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 </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국내 대기업에 대한 확고한 매출 기반을 기 확보하였으며 </a:t>
            </a: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 </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 이후 대형 </a:t>
            </a:r>
            <a:r>
              <a:rPr lang="ko-KR" altLang="en-US" sz="105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고객사를</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추가로 확보할 예정이고 </a:t>
            </a: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 </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경쟁사 대비 앞선 기술력과 </a:t>
            </a: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 </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지속적인 </a:t>
            </a:r>
            <a:r>
              <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CAPEX </a:t>
            </a:r>
            <a:r>
              <a:rPr lang="ko-KR" altLang="en-US"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투자를 기반으로 높은 사업적 가치를 지니므로 매각하고자 하는 경우 특히 동종업종 회사 또는 대기업 그룹에서 흥행할 수 있을 것으로 판단</a:t>
            </a:r>
            <a:endParaRPr lang="en-US" altLang="ko-KR" sz="105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69" name="직사각형 68">
            <a:extLst>
              <a:ext uri="{FF2B5EF4-FFF2-40B4-BE49-F238E27FC236}">
                <a16:creationId xmlns:a16="http://schemas.microsoft.com/office/drawing/2014/main" id="{7D3662E5-645D-45E1-806E-D16D5D60BD73}"/>
              </a:ext>
            </a:extLst>
          </p:cNvPr>
          <p:cNvSpPr/>
          <p:nvPr/>
        </p:nvSpPr>
        <p:spPr>
          <a:xfrm>
            <a:off x="274464" y="4335336"/>
            <a:ext cx="9003940" cy="1415977"/>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50000"/>
              </a:lnSpc>
              <a:spcAft>
                <a:spcPts val="300"/>
              </a:spcAft>
              <a:buClr>
                <a:srgbClr val="646464"/>
              </a:buClr>
              <a:buSzPct val="100000"/>
              <a:buFont typeface="Wingdings" panose="05000000000000000000" pitchFamily="2" charset="2"/>
              <a:buChar char="§"/>
            </a:pPr>
            <a:endParaRPr lang="en-US" altLang="ko-KR"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6" name="직사각형 15">
            <a:extLst>
              <a:ext uri="{FF2B5EF4-FFF2-40B4-BE49-F238E27FC236}">
                <a16:creationId xmlns:a16="http://schemas.microsoft.com/office/drawing/2014/main" id="{6D1E1C88-05D7-4B2A-B88C-2CB5AAB844DB}"/>
              </a:ext>
            </a:extLst>
          </p:cNvPr>
          <p:cNvSpPr/>
          <p:nvPr/>
        </p:nvSpPr>
        <p:spPr>
          <a:xfrm>
            <a:off x="283766" y="4825583"/>
            <a:ext cx="9003940" cy="1163667"/>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50000"/>
              </a:lnSpc>
              <a:spcAft>
                <a:spcPts val="300"/>
              </a:spcAft>
              <a:buClr>
                <a:srgbClr val="646464"/>
              </a:buClr>
              <a:buSzPct val="100000"/>
              <a:buFont typeface="Wingdings" panose="05000000000000000000" pitchFamily="2" charset="2"/>
              <a:buChar char="§"/>
            </a:pPr>
            <a:r>
              <a:rPr lang="ko-KR" altLang="en-US"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본건 </a:t>
            </a:r>
            <a:r>
              <a:rPr lang="en-US" altLang="ko-KR"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a:t>
            </a:r>
            <a:r>
              <a:rPr lang="ko-KR" altLang="en-US"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의 투자 집행 후 </a:t>
            </a:r>
            <a:r>
              <a:rPr lang="en-US" altLang="ko-KR"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2.5</a:t>
            </a:r>
            <a:r>
              <a:rPr lang="ko-KR" altLang="en-US"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년 이 되는 날 이후부터 본건 </a:t>
            </a:r>
            <a:r>
              <a:rPr lang="en-US" altLang="ko-KR"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a:t>
            </a:r>
            <a:r>
              <a:rPr lang="ko-KR" altLang="en-US"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의 존속기간이 만료되는 날까지</a:t>
            </a:r>
            <a:r>
              <a:rPr lang="en-US" altLang="ko-KR"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이한규 대표이사 측은 오름</a:t>
            </a:r>
            <a:r>
              <a:rPr lang="en-US" altLang="ko-KR"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a:t>
            </a:r>
            <a:r>
              <a:rPr lang="ko-KR" altLang="en-US"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가 </a:t>
            </a:r>
            <a:r>
              <a:rPr lang="en-US" altLang="ko-KR"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a:t>
            </a:r>
            <a:r>
              <a:rPr lang="ko-KR" altLang="en-US"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자 대상으로 매각 진행 시 동일한 조건으로 인수할 수 있는 권한을 보유함</a:t>
            </a:r>
            <a:endParaRPr lang="en-US" altLang="ko-KR" sz="10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pic>
        <p:nvPicPr>
          <p:cNvPr id="17" name="그림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665798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F3A1357-BC5F-494B-8146-AE6AFAAE0263}"/>
              </a:ext>
            </a:extLst>
          </p:cNvPr>
          <p:cNvSpPr>
            <a:spLocks noGrp="1"/>
          </p:cNvSpPr>
          <p:nvPr>
            <p:ph type="body" sz="quarter" idx="13"/>
          </p:nvPr>
        </p:nvSpPr>
        <p:spPr/>
        <p:txBody>
          <a:bodyPr/>
          <a:lstStyle/>
          <a:p>
            <a:r>
              <a:rPr lang="en-US" altLang="ko-KR" dirty="0"/>
              <a:t>PEF</a:t>
            </a:r>
            <a:r>
              <a:rPr lang="ko-KR" altLang="en-US" dirty="0"/>
              <a:t> 수익률 분석 </a:t>
            </a:r>
            <a:r>
              <a:rPr lang="en-US" altLang="ko-KR" dirty="0"/>
              <a:t>(Exit IRR): (1) 3</a:t>
            </a:r>
            <a:r>
              <a:rPr lang="ko-KR" altLang="en-US" dirty="0"/>
              <a:t>년 후 매각</a:t>
            </a:r>
          </a:p>
        </p:txBody>
      </p:sp>
      <p:pic>
        <p:nvPicPr>
          <p:cNvPr id="19" name="그림 1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
        <p:nvSpPr>
          <p:cNvPr id="12" name="세로 텍스트 개체 틀 2">
            <a:extLst>
              <a:ext uri="{FF2B5EF4-FFF2-40B4-BE49-F238E27FC236}">
                <a16:creationId xmlns:a16="http://schemas.microsoft.com/office/drawing/2014/main" id="{CD4BC180-5179-421B-B4B1-CCD7AE74A3A3}"/>
              </a:ext>
            </a:extLst>
          </p:cNvPr>
          <p:cNvSpPr>
            <a:spLocks noGrp="1"/>
          </p:cNvSpPr>
          <p:nvPr>
            <p:ph type="body" orient="vert" sz="quarter" idx="14"/>
          </p:nvPr>
        </p:nvSpPr>
        <p:spPr>
          <a:xfrm>
            <a:off x="136628" y="1193892"/>
            <a:ext cx="9621300" cy="558000"/>
          </a:xfrm>
        </p:spPr>
        <p:txBody>
          <a:bodyPr/>
          <a:lstStyle/>
          <a:p>
            <a:r>
              <a:rPr lang="en-US" altLang="ko-KR" dirty="0"/>
              <a:t>PEF</a:t>
            </a:r>
            <a:r>
              <a:rPr lang="ko-KR" altLang="en-US" dirty="0"/>
              <a:t> 수익배분 구조 및 투자 회수 </a:t>
            </a:r>
            <a:r>
              <a:rPr lang="ko-KR" altLang="en-US" dirty="0" err="1"/>
              <a:t>방안별</a:t>
            </a:r>
            <a:r>
              <a:rPr lang="ko-KR" altLang="en-US" dirty="0"/>
              <a:t> 수익률</a:t>
            </a:r>
            <a:r>
              <a:rPr lang="en-US" altLang="ko-KR" dirty="0"/>
              <a:t>(IRR)</a:t>
            </a:r>
            <a:r>
              <a:rPr lang="ko-KR" altLang="en-US" dirty="0"/>
              <a:t> 은 최소 </a:t>
            </a:r>
            <a:r>
              <a:rPr lang="en-US" altLang="ko-KR" dirty="0"/>
              <a:t>4.7% ~ </a:t>
            </a:r>
            <a:r>
              <a:rPr lang="ko-KR" altLang="en-US" dirty="0"/>
              <a:t>최대 </a:t>
            </a:r>
            <a:r>
              <a:rPr lang="en-US" altLang="ko-KR" dirty="0"/>
              <a:t>27.4% </a:t>
            </a:r>
            <a:r>
              <a:rPr lang="ko-KR" altLang="en-US" dirty="0"/>
              <a:t>로 예상됩니다</a:t>
            </a:r>
            <a:r>
              <a:rPr lang="en-US" altLang="ko-KR" dirty="0"/>
              <a:t>.</a:t>
            </a:r>
            <a:endParaRPr lang="ko-KR" altLang="en-US" dirty="0"/>
          </a:p>
        </p:txBody>
      </p:sp>
      <p:graphicFrame>
        <p:nvGraphicFramePr>
          <p:cNvPr id="11" name="표 10">
            <a:extLst>
              <a:ext uri="{FF2B5EF4-FFF2-40B4-BE49-F238E27FC236}">
                <a16:creationId xmlns:a16="http://schemas.microsoft.com/office/drawing/2014/main" id="{8C8F26DB-5DAA-4C37-A1B6-7FA167FA57AF}"/>
              </a:ext>
            </a:extLst>
          </p:cNvPr>
          <p:cNvGraphicFramePr>
            <a:graphicFrameLocks noGrp="1"/>
          </p:cNvGraphicFramePr>
          <p:nvPr>
            <p:extLst>
              <p:ext uri="{D42A27DB-BD31-4B8C-83A1-F6EECF244321}">
                <p14:modId xmlns:p14="http://schemas.microsoft.com/office/powerpoint/2010/main" val="306779451"/>
              </p:ext>
            </p:extLst>
          </p:nvPr>
        </p:nvGraphicFramePr>
        <p:xfrm>
          <a:off x="4411980" y="1827323"/>
          <a:ext cx="5106754" cy="4351347"/>
        </p:xfrm>
        <a:graphic>
          <a:graphicData uri="http://schemas.openxmlformats.org/drawingml/2006/table">
            <a:tbl>
              <a:tblPr/>
              <a:tblGrid>
                <a:gridCol w="1518952">
                  <a:extLst>
                    <a:ext uri="{9D8B030D-6E8A-4147-A177-3AD203B41FA5}">
                      <a16:colId xmlns:a16="http://schemas.microsoft.com/office/drawing/2014/main" val="595152228"/>
                    </a:ext>
                  </a:extLst>
                </a:gridCol>
                <a:gridCol w="941732">
                  <a:extLst>
                    <a:ext uri="{9D8B030D-6E8A-4147-A177-3AD203B41FA5}">
                      <a16:colId xmlns:a16="http://schemas.microsoft.com/office/drawing/2014/main" val="327355164"/>
                    </a:ext>
                  </a:extLst>
                </a:gridCol>
                <a:gridCol w="921952">
                  <a:extLst>
                    <a:ext uri="{9D8B030D-6E8A-4147-A177-3AD203B41FA5}">
                      <a16:colId xmlns:a16="http://schemas.microsoft.com/office/drawing/2014/main" val="3159788435"/>
                    </a:ext>
                  </a:extLst>
                </a:gridCol>
                <a:gridCol w="971633">
                  <a:extLst>
                    <a:ext uri="{9D8B030D-6E8A-4147-A177-3AD203B41FA5}">
                      <a16:colId xmlns:a16="http://schemas.microsoft.com/office/drawing/2014/main" val="2684179160"/>
                    </a:ext>
                  </a:extLst>
                </a:gridCol>
                <a:gridCol w="752485">
                  <a:extLst>
                    <a:ext uri="{9D8B030D-6E8A-4147-A177-3AD203B41FA5}">
                      <a16:colId xmlns:a16="http://schemas.microsoft.com/office/drawing/2014/main" val="3024082868"/>
                    </a:ext>
                  </a:extLst>
                </a:gridCol>
              </a:tblGrid>
              <a:tr h="189189">
                <a:tc>
                  <a:txBody>
                    <a:bodyPr/>
                    <a:lstStyle/>
                    <a:p>
                      <a:pPr algn="l" fontAlgn="ctr"/>
                      <a:r>
                        <a:rPr lang="ko-KR" alt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투자 회수 시 가치평가</a:t>
                      </a:r>
                    </a:p>
                  </a:txBody>
                  <a:tcPr marL="72000" marR="72000" marT="0" marB="0" anchor="ctr">
                    <a:lnL>
                      <a:noFill/>
                    </a:lnL>
                    <a:lnR>
                      <a:noFill/>
                    </a:lnR>
                    <a:lnT>
                      <a:noFill/>
                    </a:lnT>
                    <a:lnB>
                      <a:noFill/>
                    </a:lnB>
                    <a:solidFill>
                      <a:srgbClr val="483159"/>
                    </a:solidFill>
                  </a:tcPr>
                </a:tc>
                <a:tc>
                  <a:txBody>
                    <a:bodyPr/>
                    <a:lstStyle/>
                    <a:p>
                      <a:pPr algn="l"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(Exit, 3</a:t>
                      </a: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년 후</a:t>
                      </a: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gridSpan="3">
                  <a:txBody>
                    <a:bodyPr/>
                    <a:lstStyle/>
                    <a:p>
                      <a:pPr algn="ctr" fontAlgn="ctr"/>
                      <a:r>
                        <a:rPr lang="ko-KR" alt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시장 상대 가치</a:t>
                      </a:r>
                    </a:p>
                  </a:txBody>
                  <a:tcPr marL="72000" marR="72000" marT="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642178399"/>
                  </a:ext>
                </a:extLst>
              </a:tr>
              <a:tr h="189189">
                <a:tc>
                  <a:txBody>
                    <a:bodyPr/>
                    <a:lstStyle/>
                    <a:p>
                      <a:pPr algn="l" fontAlgn="ctr"/>
                      <a:r>
                        <a:rPr lang="ko-KR" alt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a:noFill/>
                    </a:lnB>
                    <a:solidFill>
                      <a:srgbClr val="483159"/>
                    </a:solidFill>
                  </a:tcPr>
                </a:tc>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M&amp;A</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gridSpan="2">
                  <a:txBody>
                    <a:bodyPr/>
                    <a:lstStyle/>
                    <a:p>
                      <a:pPr algn="ctr"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주식시장</a:t>
                      </a:r>
                    </a:p>
                  </a:txBody>
                  <a:tcPr marL="72000" marR="72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extLst>
                  <a:ext uri="{0D108BD9-81ED-4DB2-BD59-A6C34878D82A}">
                    <a16:rowId xmlns:a16="http://schemas.microsoft.com/office/drawing/2014/main" val="2975994073"/>
                  </a:ext>
                </a:extLst>
              </a:tr>
              <a:tr h="189189">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a:noFill/>
                    </a:lnB>
                    <a:solidFill>
                      <a:srgbClr val="483159"/>
                    </a:solidFill>
                  </a:tcPr>
                </a:tc>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유사종목</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gridSpan="2">
                  <a:txBody>
                    <a:bodyPr/>
                    <a:lstStyle/>
                    <a:p>
                      <a:pPr algn="ctr"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유사종목</a:t>
                      </a:r>
                    </a:p>
                  </a:txBody>
                  <a:tcPr marL="72000" marR="72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extLst>
                  <a:ext uri="{0D108BD9-81ED-4DB2-BD59-A6C34878D82A}">
                    <a16:rowId xmlns:a16="http://schemas.microsoft.com/office/drawing/2014/main" val="895468377"/>
                  </a:ext>
                </a:extLst>
              </a:tr>
              <a:tr h="189189">
                <a:tc>
                  <a:txBody>
                    <a:bodyPr/>
                    <a:lstStyle/>
                    <a:p>
                      <a:pPr algn="l" fontAlgn="ct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a:t>
                      </a: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단위</a:t>
                      </a: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백만원</a:t>
                      </a: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a:t>
                      </a:r>
                    </a:p>
                  </a:txBody>
                  <a:tcPr marL="72000" marR="72000" marT="0" marB="0" anchor="ctr">
                    <a:lnL>
                      <a:noFill/>
                    </a:lnL>
                    <a:lnR>
                      <a:noFill/>
                    </a:lnR>
                    <a:lnT>
                      <a:noFill/>
                    </a:lnT>
                    <a:lnB>
                      <a:noFill/>
                    </a:lnB>
                    <a:solidFill>
                      <a:srgbClr val="483159"/>
                    </a:solidFill>
                  </a:tcPr>
                </a:tc>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EV/EBITDA</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EV/EBITDA</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PER</a:t>
                      </a:r>
                    </a:p>
                  </a:txBody>
                  <a:tcPr marL="72000" marR="72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483159"/>
                    </a:solidFill>
                  </a:tcPr>
                </a:tc>
                <a:extLst>
                  <a:ext uri="{0D108BD9-81ED-4DB2-BD59-A6C34878D82A}">
                    <a16:rowId xmlns:a16="http://schemas.microsoft.com/office/drawing/2014/main" val="3324956083"/>
                  </a:ext>
                </a:extLst>
              </a:tr>
              <a:tr h="189189">
                <a:tc>
                  <a:txBody>
                    <a:bodyPr/>
                    <a:lstStyle/>
                    <a:p>
                      <a:pPr algn="l" fontAlgn="ctr"/>
                      <a:r>
                        <a:rPr lang="ko-KR" alt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배수</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최소</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Min)</a:t>
                      </a:r>
                    </a:p>
                  </a:txBody>
                  <a:tcPr marL="72000" marR="72000" marT="0" marB="0" anchor="ctr">
                    <a:lnL>
                      <a:noFill/>
                    </a:lnL>
                    <a:lnR>
                      <a:noFill/>
                    </a:lnR>
                    <a:lnT>
                      <a:noFill/>
                    </a:lnT>
                    <a:lnB>
                      <a:noFill/>
                    </a:lnB>
                    <a:solidFill>
                      <a:srgbClr val="F2F2F2"/>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7.7x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3.5x</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13.8x</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995203012"/>
                  </a:ext>
                </a:extLst>
              </a:tr>
              <a:tr h="189189">
                <a:tc>
                  <a:txBody>
                    <a:bodyPr/>
                    <a:lstStyle/>
                    <a:p>
                      <a:pPr algn="l"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(Multiple)</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최대</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Max)</a:t>
                      </a:r>
                    </a:p>
                  </a:txBody>
                  <a:tcPr marL="72000" marR="72000" marT="0" marB="0" anchor="ctr">
                    <a:lnL>
                      <a:noFill/>
                    </a:lnL>
                    <a:lnR>
                      <a:noFill/>
                    </a:lnR>
                    <a:lnT>
                      <a:noFill/>
                    </a:lnT>
                    <a:lnB>
                      <a:noFill/>
                    </a:lnB>
                    <a:solidFill>
                      <a:srgbClr val="F2F2F2"/>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12.3x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13.2x</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60.2x</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137340404"/>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중앙</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Med)</a:t>
                      </a:r>
                    </a:p>
                  </a:txBody>
                  <a:tcPr marL="72000" marR="72000" marT="0" marB="0" anchor="ctr">
                    <a:lnL>
                      <a:noFill/>
                    </a:lnL>
                    <a:lnR>
                      <a:noFill/>
                    </a:lnR>
                    <a:lnT>
                      <a:noFill/>
                    </a:lnT>
                    <a:lnB>
                      <a:noFill/>
                    </a:lnB>
                    <a:solidFill>
                      <a:srgbClr val="FCE4D6"/>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10.0x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CE4D6"/>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9.2x</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CE4D6"/>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37.0x</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FCE4D6"/>
                    </a:solidFill>
                  </a:tcPr>
                </a:tc>
                <a:extLst>
                  <a:ext uri="{0D108BD9-81ED-4DB2-BD59-A6C34878D82A}">
                    <a16:rowId xmlns:a16="http://schemas.microsoft.com/office/drawing/2014/main" val="1032990895"/>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평균</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Avg)</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10.0x</a:t>
                      </a:r>
                    </a:p>
                  </a:txBody>
                  <a:tcPr marL="72000" marR="72000" marT="0" marB="0" anchor="ctr">
                    <a:lnL>
                      <a:noFill/>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8.8x</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37.0x</a:t>
                      </a:r>
                    </a:p>
                  </a:txBody>
                  <a:tcPr marL="72000" marR="72000" marT="0" marB="0" anchor="ctr">
                    <a:lnL w="6350" cap="flat" cmpd="sng" algn="ctr">
                      <a:solidFill>
                        <a:srgbClr val="BFBFB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21719283"/>
                  </a:ext>
                </a:extLst>
              </a:tr>
              <a:tr h="189189">
                <a:tc>
                  <a:txBody>
                    <a:bodyPr/>
                    <a:lstStyle/>
                    <a:p>
                      <a:pPr algn="l"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EBITDA / Net Income</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27,771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27,771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10,605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38159971"/>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영업가치</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최소</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Min)</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212,911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97,482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846029530"/>
                  </a:ext>
                </a:extLst>
              </a:tr>
              <a:tr h="189189">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(Operating</a:t>
                      </a:r>
                      <a:r>
                        <a:rPr lang="ko-KR" alt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 </a:t>
                      </a: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Value)</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최대</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Max)</a:t>
                      </a:r>
                    </a:p>
                  </a:txBody>
                  <a:tcPr marL="72000" marR="72000" marT="0" marB="0" anchor="ctr">
                    <a:lnL>
                      <a:noFill/>
                    </a:lnL>
                    <a:lnR>
                      <a:noFill/>
                    </a:lnR>
                    <a:lnT>
                      <a:noFill/>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341,366 </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367,880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D9D9D9"/>
                    </a:solidFill>
                  </a:tcPr>
                </a:tc>
                <a:extLst>
                  <a:ext uri="{0D108BD9-81ED-4DB2-BD59-A6C34878D82A}">
                    <a16:rowId xmlns:a16="http://schemas.microsoft.com/office/drawing/2014/main" val="350929425"/>
                  </a:ext>
                </a:extLst>
              </a:tr>
              <a:tr h="189189">
                <a:tc>
                  <a:txBody>
                    <a:bodyPr/>
                    <a:lstStyle/>
                    <a:p>
                      <a:pPr algn="l" fontAlgn="ctr"/>
                      <a:endParaRPr 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endParaRP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중앙</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Med)</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277,139 </a:t>
                      </a:r>
                    </a:p>
                  </a:txBody>
                  <a:tcPr marL="72000" marR="72000" marT="0" marB="0" anchor="ctr">
                    <a:lnL>
                      <a:noFill/>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255,856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43879415"/>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비영업자산가치</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(NOA)</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42,388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42,388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52021724"/>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기업가치</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최소</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Min)</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255,300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139,870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407026613"/>
                  </a:ext>
                </a:extLst>
              </a:tr>
              <a:tr h="189189">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(Enterprise</a:t>
                      </a:r>
                      <a:r>
                        <a:rPr lang="ko-KR" alt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 </a:t>
                      </a: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Value)</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최대</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Max)</a:t>
                      </a:r>
                    </a:p>
                  </a:txBody>
                  <a:tcPr marL="72000" marR="72000" marT="0" marB="0" anchor="ctr">
                    <a:lnL>
                      <a:noFill/>
                    </a:lnL>
                    <a:lnR>
                      <a:noFill/>
                    </a:lnR>
                    <a:lnT>
                      <a:noFill/>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383,754 </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410,268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D9D9D9"/>
                    </a:solidFill>
                  </a:tcPr>
                </a:tc>
                <a:extLst>
                  <a:ext uri="{0D108BD9-81ED-4DB2-BD59-A6C34878D82A}">
                    <a16:rowId xmlns:a16="http://schemas.microsoft.com/office/drawing/2014/main" val="2184556965"/>
                  </a:ext>
                </a:extLst>
              </a:tr>
              <a:tr h="189189">
                <a:tc>
                  <a:txBody>
                    <a:bodyPr/>
                    <a:lstStyle/>
                    <a:p>
                      <a:pPr algn="l" fontAlgn="ctr"/>
                      <a:endParaRPr 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endParaRP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중앙</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Med)</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319,527 </a:t>
                      </a:r>
                    </a:p>
                  </a:txBody>
                  <a:tcPr marL="72000" marR="72000" marT="0" marB="0" anchor="ctr">
                    <a:lnL>
                      <a:noFill/>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298,244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56952074"/>
                  </a:ext>
                </a:extLst>
              </a:tr>
              <a:tr h="189189">
                <a:tc>
                  <a:txBody>
                    <a:bodyPr/>
                    <a:lstStyle/>
                    <a:p>
                      <a:pPr algn="l"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Net Debt &amp; DLI</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82,422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82,422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59570900"/>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총주식가치</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최소</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Min)</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172,878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57,448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146,729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346655114"/>
                  </a:ext>
                </a:extLst>
              </a:tr>
              <a:tr h="189189">
                <a:tc>
                  <a:txBody>
                    <a:bodyPr/>
                    <a:lstStyle/>
                    <a:p>
                      <a:pPr algn="l"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(Equity Value)</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최대</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Max)</a:t>
                      </a:r>
                    </a:p>
                  </a:txBody>
                  <a:tcPr marL="72000" marR="72000" marT="0" marB="0" anchor="ctr">
                    <a:lnL>
                      <a:noFill/>
                    </a:lnL>
                    <a:lnR>
                      <a:noFill/>
                    </a:lnR>
                    <a:lnT>
                      <a:noFill/>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301,332 </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327,846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638,715 </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558644510"/>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중앙</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Med)</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237,105 </a:t>
                      </a:r>
                    </a:p>
                  </a:txBody>
                  <a:tcPr marL="72000" marR="72000" marT="0" marB="0" anchor="ctr">
                    <a:lnL>
                      <a:noFill/>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215,822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392,722 </a:t>
                      </a:r>
                    </a:p>
                  </a:txBody>
                  <a:tcPr marL="72000" marR="72000" marT="0" marB="0" anchor="ctr">
                    <a:lnL w="6350" cap="flat" cmpd="sng" algn="ctr">
                      <a:solidFill>
                        <a:srgbClr val="BFBFB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93171599"/>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대상지분가치</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최소</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Min)</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48,879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16,243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41,485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261769957"/>
                  </a:ext>
                </a:extLst>
              </a:tr>
              <a:tr h="189189">
                <a:tc>
                  <a:txBody>
                    <a:bodyPr/>
                    <a:lstStyle/>
                    <a:p>
                      <a:pPr algn="l"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(Target)</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최대</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Max)</a:t>
                      </a:r>
                    </a:p>
                  </a:txBody>
                  <a:tcPr marL="72000" marR="72000" marT="0" marB="0" anchor="ctr">
                    <a:lnL>
                      <a:noFill/>
                    </a:lnL>
                    <a:lnR>
                      <a:noFill/>
                    </a:lnR>
                    <a:lnT>
                      <a:noFill/>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85,198 </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92,694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180,588 </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99327253"/>
                  </a:ext>
                </a:extLst>
              </a:tr>
              <a:tr h="189189">
                <a:tc>
                  <a:txBody>
                    <a:bodyPr/>
                    <a:lstStyle/>
                    <a:p>
                      <a:pPr algn="l"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28.3%</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중앙</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Med)</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CE4D6"/>
                    </a:solidFill>
                  </a:tcPr>
                </a:tc>
                <a:tc>
                  <a:txBody>
                    <a:bodyPr/>
                    <a:lstStyle/>
                    <a:p>
                      <a:pPr algn="r" fontAlgn="ct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67,038 </a:t>
                      </a:r>
                    </a:p>
                  </a:txBody>
                  <a:tcPr marL="72000" marR="72000" marT="0" marB="0" anchor="ctr">
                    <a:lnL>
                      <a:noFill/>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CE4D6"/>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61,021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CE4D6"/>
                    </a:solidFill>
                  </a:tcPr>
                </a:tc>
                <a:tc>
                  <a:txBody>
                    <a:bodyPr/>
                    <a:lstStyle/>
                    <a:p>
                      <a:pPr algn="r" fontAlgn="ct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111,037 </a:t>
                      </a:r>
                    </a:p>
                  </a:txBody>
                  <a:tcPr marL="72000" marR="72000" marT="0" marB="0" anchor="ctr">
                    <a:lnL w="6350" cap="flat" cmpd="sng" algn="ctr">
                      <a:solidFill>
                        <a:srgbClr val="BFBFB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7139491"/>
                  </a:ext>
                </a:extLst>
              </a:tr>
            </a:tbl>
          </a:graphicData>
        </a:graphic>
      </p:graphicFrame>
      <p:graphicFrame>
        <p:nvGraphicFramePr>
          <p:cNvPr id="4" name="표 3">
            <a:extLst>
              <a:ext uri="{FF2B5EF4-FFF2-40B4-BE49-F238E27FC236}">
                <a16:creationId xmlns:a16="http://schemas.microsoft.com/office/drawing/2014/main" id="{E2D7BA4F-55A5-4727-B895-5EC1D8FE9DF9}"/>
              </a:ext>
            </a:extLst>
          </p:cNvPr>
          <p:cNvGraphicFramePr>
            <a:graphicFrameLocks noGrp="1"/>
          </p:cNvGraphicFramePr>
          <p:nvPr>
            <p:extLst>
              <p:ext uri="{D42A27DB-BD31-4B8C-83A1-F6EECF244321}">
                <p14:modId xmlns:p14="http://schemas.microsoft.com/office/powerpoint/2010/main" val="136645391"/>
              </p:ext>
            </p:extLst>
          </p:nvPr>
        </p:nvGraphicFramePr>
        <p:xfrm>
          <a:off x="283766" y="1827323"/>
          <a:ext cx="3687500" cy="2095500"/>
        </p:xfrm>
        <a:graphic>
          <a:graphicData uri="http://schemas.openxmlformats.org/drawingml/2006/table">
            <a:tbl>
              <a:tblPr/>
              <a:tblGrid>
                <a:gridCol w="1234613">
                  <a:extLst>
                    <a:ext uri="{9D8B030D-6E8A-4147-A177-3AD203B41FA5}">
                      <a16:colId xmlns:a16="http://schemas.microsoft.com/office/drawing/2014/main" val="3420862925"/>
                    </a:ext>
                  </a:extLst>
                </a:gridCol>
                <a:gridCol w="921875">
                  <a:extLst>
                    <a:ext uri="{9D8B030D-6E8A-4147-A177-3AD203B41FA5}">
                      <a16:colId xmlns:a16="http://schemas.microsoft.com/office/drawing/2014/main" val="1516744419"/>
                    </a:ext>
                  </a:extLst>
                </a:gridCol>
                <a:gridCol w="763125">
                  <a:extLst>
                    <a:ext uri="{9D8B030D-6E8A-4147-A177-3AD203B41FA5}">
                      <a16:colId xmlns:a16="http://schemas.microsoft.com/office/drawing/2014/main" val="835559866"/>
                    </a:ext>
                  </a:extLst>
                </a:gridCol>
                <a:gridCol w="767887">
                  <a:extLst>
                    <a:ext uri="{9D8B030D-6E8A-4147-A177-3AD203B41FA5}">
                      <a16:colId xmlns:a16="http://schemas.microsoft.com/office/drawing/2014/main" val="3319668103"/>
                    </a:ext>
                  </a:extLst>
                </a:gridCol>
              </a:tblGrid>
              <a:tr h="209550">
                <a:tc>
                  <a:txBody>
                    <a:bodyPr/>
                    <a:lstStyle/>
                    <a:p>
                      <a:pPr algn="l"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IRR</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3</a:t>
                      </a:r>
                      <a:r>
                        <a:rPr lang="ko-KR" alt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년 후 </a:t>
                      </a:r>
                      <a:r>
                        <a:rPr 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Exit</a:t>
                      </a:r>
                    </a:p>
                  </a:txBody>
                  <a:tcPr marL="72000" marR="72000" marT="0"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extLst>
                  <a:ext uri="{0D108BD9-81ED-4DB2-BD59-A6C34878D82A}">
                    <a16:rowId xmlns:a16="http://schemas.microsoft.com/office/drawing/2014/main" val="1848199205"/>
                  </a:ext>
                </a:extLst>
              </a:tr>
              <a:tr h="209550">
                <a:tc>
                  <a:txBody>
                    <a:bodyPr/>
                    <a:lstStyle/>
                    <a:p>
                      <a:pPr algn="l" fontAlgn="ct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a:t>
                      </a: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단위</a:t>
                      </a: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백만원</a:t>
                      </a: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ctr" fontAlgn="ctr"/>
                      <a:r>
                        <a:rPr 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Conservative</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Base</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Optimistic</a:t>
                      </a:r>
                    </a:p>
                  </a:txBody>
                  <a:tcPr marL="72000" marR="72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extLst>
                  <a:ext uri="{0D108BD9-81ED-4DB2-BD59-A6C34878D82A}">
                    <a16:rowId xmlns:a16="http://schemas.microsoft.com/office/drawing/2014/main" val="1578913036"/>
                  </a:ext>
                </a:extLst>
              </a:tr>
              <a:tr h="209550">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배수 </a:t>
                      </a: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추정 </a:t>
                      </a: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EBITDA</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24,994 </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27,771 </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30,548 </a:t>
                      </a:r>
                    </a:p>
                  </a:txBody>
                  <a:tcPr marL="72000" marR="72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extLst>
                  <a:ext uri="{0D108BD9-81ED-4DB2-BD59-A6C34878D82A}">
                    <a16:rowId xmlns:a16="http://schemas.microsoft.com/office/drawing/2014/main" val="790999973"/>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8.5x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4.7%</a:t>
                      </a:r>
                    </a:p>
                  </a:txBody>
                  <a:tcPr marL="9525" marR="9525" marT="9525" marB="0" anchor="ctr">
                    <a:lnL w="6350" cap="flat" cmpd="sng" algn="ctr">
                      <a:solidFill>
                        <a:srgbClr val="BFBFB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9.2%</a:t>
                      </a:r>
                    </a:p>
                  </a:txBody>
                  <a:tcPr marL="9525" marR="9525" marT="9525" marB="0" anchor="ctr">
                    <a:lnL>
                      <a:noFill/>
                    </a:lnL>
                    <a:lnR>
                      <a:noFill/>
                    </a:lnR>
                    <a:lnT w="6350" cap="flat" cmpd="sng" algn="ctr">
                      <a:solidFill>
                        <a:srgbClr val="FFFFFF"/>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13.5%</a:t>
                      </a:r>
                    </a:p>
                  </a:txBody>
                  <a:tcPr marL="9525" marR="9525" marT="9525" marB="0" anchor="ctr">
                    <a:lnL>
                      <a:noFill/>
                    </a:lnL>
                    <a:lnR>
                      <a:noFill/>
                    </a:lnR>
                    <a:lnT w="6350" cap="flat" cmpd="sng" algn="ctr">
                      <a:solidFill>
                        <a:srgbClr val="FFFFF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4158113"/>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9.0x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7.1%</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11.8%</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16.0%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691484301"/>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9.5x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9.5%</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14.2%</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18.5%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36026064"/>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10.0x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11.8%</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16.5%</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20.9%</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63935585"/>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10.5x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13.9%</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18.7%</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23.1%</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357409954"/>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11.0x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16.0%</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20.9%</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25.3%</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049174499"/>
                  </a:ext>
                </a:extLst>
              </a:tr>
              <a:tr h="209550">
                <a:tc>
                  <a:txBody>
                    <a:bodyPr/>
                    <a:lstStyle/>
                    <a:p>
                      <a:pPr algn="ctr" fontAlgn="ctr"/>
                      <a:r>
                        <a:rPr 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11.5x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18.0%</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22.9%</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a:ea typeface="맑은 고딕" panose="020B0503020000020004" pitchFamily="50" charset="-127"/>
                        </a:rPr>
                        <a:t>27.4%</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386006566"/>
                  </a:ext>
                </a:extLst>
              </a:tr>
            </a:tbl>
          </a:graphicData>
        </a:graphic>
      </p:graphicFrame>
      <p:sp>
        <p:nvSpPr>
          <p:cNvPr id="5" name="TextBox 4">
            <a:extLst>
              <a:ext uri="{FF2B5EF4-FFF2-40B4-BE49-F238E27FC236}">
                <a16:creationId xmlns:a16="http://schemas.microsoft.com/office/drawing/2014/main" id="{8C3B3F16-EC45-4E70-9FFD-E2AF4E812788}"/>
              </a:ext>
            </a:extLst>
          </p:cNvPr>
          <p:cNvSpPr txBox="1"/>
          <p:nvPr/>
        </p:nvSpPr>
        <p:spPr>
          <a:xfrm>
            <a:off x="214134" y="3961725"/>
            <a:ext cx="3978390" cy="400110"/>
          </a:xfrm>
          <a:prstGeom prst="rect">
            <a:avLst/>
          </a:prstGeom>
          <a:noFill/>
        </p:spPr>
        <p:txBody>
          <a:bodyPr wrap="square" rtlCol="0">
            <a:spAutoFit/>
          </a:bodyPr>
          <a:lstStyle/>
          <a:p>
            <a:pPr>
              <a:lnSpc>
                <a:spcPts val="1200"/>
              </a:lnSpc>
            </a:pP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Conservative</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Case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는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Base Case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추정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EBITDA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의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반영</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nSpc>
                <a:spcPts val="1200"/>
              </a:lnSpc>
            </a:pP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Optimistic</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Case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은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Base Case</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추정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EBITDA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의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반영하여 산정함</a:t>
            </a:r>
          </a:p>
        </p:txBody>
      </p:sp>
      <p:sp>
        <p:nvSpPr>
          <p:cNvPr id="13" name="사각형: 둥근 모서리 12">
            <a:extLst>
              <a:ext uri="{FF2B5EF4-FFF2-40B4-BE49-F238E27FC236}">
                <a16:creationId xmlns:a16="http://schemas.microsoft.com/office/drawing/2014/main" id="{8F7D4258-D2F9-4646-A192-A10F19827760}"/>
              </a:ext>
            </a:extLst>
          </p:cNvPr>
          <p:cNvSpPr/>
          <p:nvPr/>
        </p:nvSpPr>
        <p:spPr>
          <a:xfrm>
            <a:off x="283766" y="3072384"/>
            <a:ext cx="3687500" cy="850439"/>
          </a:xfrm>
          <a:prstGeom prst="roundRect">
            <a:avLst/>
          </a:prstGeom>
          <a:no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93752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F3A1357-BC5F-494B-8146-AE6AFAAE0263}"/>
              </a:ext>
            </a:extLst>
          </p:cNvPr>
          <p:cNvSpPr>
            <a:spLocks noGrp="1"/>
          </p:cNvSpPr>
          <p:nvPr>
            <p:ph type="body" sz="quarter" idx="13"/>
          </p:nvPr>
        </p:nvSpPr>
        <p:spPr/>
        <p:txBody>
          <a:bodyPr/>
          <a:lstStyle/>
          <a:p>
            <a:r>
              <a:rPr lang="en-US" altLang="ko-KR" dirty="0"/>
              <a:t>PEF</a:t>
            </a:r>
            <a:r>
              <a:rPr lang="ko-KR" altLang="en-US" dirty="0"/>
              <a:t> 수익률 분석 </a:t>
            </a:r>
            <a:r>
              <a:rPr lang="en-US" altLang="ko-KR" dirty="0"/>
              <a:t>(Exit IRR): (2) 4</a:t>
            </a:r>
            <a:r>
              <a:rPr lang="ko-KR" altLang="en-US" dirty="0"/>
              <a:t>년 후 매각</a:t>
            </a:r>
          </a:p>
        </p:txBody>
      </p:sp>
      <p:pic>
        <p:nvPicPr>
          <p:cNvPr id="19" name="그림 1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
        <p:nvSpPr>
          <p:cNvPr id="12" name="세로 텍스트 개체 틀 2">
            <a:extLst>
              <a:ext uri="{FF2B5EF4-FFF2-40B4-BE49-F238E27FC236}">
                <a16:creationId xmlns:a16="http://schemas.microsoft.com/office/drawing/2014/main" id="{CD4BC180-5179-421B-B4B1-CCD7AE74A3A3}"/>
              </a:ext>
            </a:extLst>
          </p:cNvPr>
          <p:cNvSpPr>
            <a:spLocks noGrp="1"/>
          </p:cNvSpPr>
          <p:nvPr>
            <p:ph type="body" orient="vert" sz="quarter" idx="14"/>
          </p:nvPr>
        </p:nvSpPr>
        <p:spPr>
          <a:xfrm>
            <a:off x="136628" y="1193892"/>
            <a:ext cx="9621300" cy="558000"/>
          </a:xfrm>
        </p:spPr>
        <p:txBody>
          <a:bodyPr/>
          <a:lstStyle/>
          <a:p>
            <a:r>
              <a:rPr lang="en-US" altLang="ko-KR" dirty="0"/>
              <a:t>PEF</a:t>
            </a:r>
            <a:r>
              <a:rPr lang="ko-KR" altLang="en-US" dirty="0"/>
              <a:t> 수익배분 구조 및 투자 회수 </a:t>
            </a:r>
            <a:r>
              <a:rPr lang="ko-KR" altLang="en-US" dirty="0" err="1"/>
              <a:t>방안별</a:t>
            </a:r>
            <a:r>
              <a:rPr lang="ko-KR" altLang="en-US" dirty="0"/>
              <a:t> 수익률</a:t>
            </a:r>
            <a:r>
              <a:rPr lang="en-US" altLang="ko-KR" dirty="0"/>
              <a:t>(IRR)</a:t>
            </a:r>
            <a:r>
              <a:rPr lang="ko-KR" altLang="en-US" dirty="0"/>
              <a:t> 은 최소 </a:t>
            </a:r>
            <a:r>
              <a:rPr lang="en-US" altLang="ko-KR" dirty="0"/>
              <a:t>9.8% ~ </a:t>
            </a:r>
            <a:r>
              <a:rPr lang="ko-KR" altLang="en-US" dirty="0"/>
              <a:t>최대 </a:t>
            </a:r>
            <a:r>
              <a:rPr lang="en-US" altLang="ko-KR"/>
              <a:t>26.1% </a:t>
            </a:r>
            <a:r>
              <a:rPr lang="ko-KR" altLang="en-US" dirty="0"/>
              <a:t>로 예상됩니다</a:t>
            </a:r>
            <a:r>
              <a:rPr lang="en-US" altLang="ko-KR" dirty="0"/>
              <a:t>.</a:t>
            </a:r>
            <a:endParaRPr lang="ko-KR" altLang="en-US" dirty="0"/>
          </a:p>
        </p:txBody>
      </p:sp>
      <p:graphicFrame>
        <p:nvGraphicFramePr>
          <p:cNvPr id="11" name="표 10">
            <a:extLst>
              <a:ext uri="{FF2B5EF4-FFF2-40B4-BE49-F238E27FC236}">
                <a16:creationId xmlns:a16="http://schemas.microsoft.com/office/drawing/2014/main" id="{8C8F26DB-5DAA-4C37-A1B6-7FA167FA57AF}"/>
              </a:ext>
            </a:extLst>
          </p:cNvPr>
          <p:cNvGraphicFramePr>
            <a:graphicFrameLocks noGrp="1"/>
          </p:cNvGraphicFramePr>
          <p:nvPr>
            <p:extLst>
              <p:ext uri="{D42A27DB-BD31-4B8C-83A1-F6EECF244321}">
                <p14:modId xmlns:p14="http://schemas.microsoft.com/office/powerpoint/2010/main" val="3751750809"/>
              </p:ext>
            </p:extLst>
          </p:nvPr>
        </p:nvGraphicFramePr>
        <p:xfrm>
          <a:off x="4411980" y="1827323"/>
          <a:ext cx="5106754" cy="4351347"/>
        </p:xfrm>
        <a:graphic>
          <a:graphicData uri="http://schemas.openxmlformats.org/drawingml/2006/table">
            <a:tbl>
              <a:tblPr/>
              <a:tblGrid>
                <a:gridCol w="1518952">
                  <a:extLst>
                    <a:ext uri="{9D8B030D-6E8A-4147-A177-3AD203B41FA5}">
                      <a16:colId xmlns:a16="http://schemas.microsoft.com/office/drawing/2014/main" val="595152228"/>
                    </a:ext>
                  </a:extLst>
                </a:gridCol>
                <a:gridCol w="941732">
                  <a:extLst>
                    <a:ext uri="{9D8B030D-6E8A-4147-A177-3AD203B41FA5}">
                      <a16:colId xmlns:a16="http://schemas.microsoft.com/office/drawing/2014/main" val="327355164"/>
                    </a:ext>
                  </a:extLst>
                </a:gridCol>
                <a:gridCol w="921952">
                  <a:extLst>
                    <a:ext uri="{9D8B030D-6E8A-4147-A177-3AD203B41FA5}">
                      <a16:colId xmlns:a16="http://schemas.microsoft.com/office/drawing/2014/main" val="3159788435"/>
                    </a:ext>
                  </a:extLst>
                </a:gridCol>
                <a:gridCol w="971633">
                  <a:extLst>
                    <a:ext uri="{9D8B030D-6E8A-4147-A177-3AD203B41FA5}">
                      <a16:colId xmlns:a16="http://schemas.microsoft.com/office/drawing/2014/main" val="2684179160"/>
                    </a:ext>
                  </a:extLst>
                </a:gridCol>
                <a:gridCol w="752485">
                  <a:extLst>
                    <a:ext uri="{9D8B030D-6E8A-4147-A177-3AD203B41FA5}">
                      <a16:colId xmlns:a16="http://schemas.microsoft.com/office/drawing/2014/main" val="3024082868"/>
                    </a:ext>
                  </a:extLst>
                </a:gridCol>
              </a:tblGrid>
              <a:tr h="189189">
                <a:tc>
                  <a:txBody>
                    <a:bodyPr/>
                    <a:lstStyle/>
                    <a:p>
                      <a:pPr algn="l" fontAlgn="ctr"/>
                      <a:r>
                        <a:rPr lang="ko-KR" alt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투자 회수 시 가치평가</a:t>
                      </a:r>
                    </a:p>
                  </a:txBody>
                  <a:tcPr marL="72000" marR="72000" marT="0" marB="0" anchor="ctr">
                    <a:lnL>
                      <a:noFill/>
                    </a:lnL>
                    <a:lnR>
                      <a:noFill/>
                    </a:lnR>
                    <a:lnT>
                      <a:noFill/>
                    </a:lnT>
                    <a:lnB>
                      <a:noFill/>
                    </a:lnB>
                    <a:solidFill>
                      <a:srgbClr val="483159"/>
                    </a:solidFill>
                  </a:tcPr>
                </a:tc>
                <a:tc>
                  <a:txBody>
                    <a:bodyPr/>
                    <a:lstStyle/>
                    <a:p>
                      <a:pPr algn="l" fontAlgn="ctr"/>
                      <a:r>
                        <a:rPr 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(Exit, </a:t>
                      </a:r>
                      <a:r>
                        <a:rPr lang="en-US" altLang="ko-KR"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4</a:t>
                      </a:r>
                      <a:r>
                        <a:rPr lang="ko-KR" alt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년 후</a:t>
                      </a:r>
                      <a:r>
                        <a:rPr lang="en-US" altLang="ko-KR"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gridSpan="3">
                  <a:txBody>
                    <a:bodyPr/>
                    <a:lstStyle/>
                    <a:p>
                      <a:pPr algn="ctr" fontAlgn="ctr"/>
                      <a:r>
                        <a:rPr lang="ko-KR" alt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시장 상대 가치</a:t>
                      </a:r>
                    </a:p>
                  </a:txBody>
                  <a:tcPr marL="72000" marR="72000" marT="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642178399"/>
                  </a:ext>
                </a:extLst>
              </a:tr>
              <a:tr h="189189">
                <a:tc>
                  <a:txBody>
                    <a:bodyPr/>
                    <a:lstStyle/>
                    <a:p>
                      <a:pPr algn="l" fontAlgn="ctr"/>
                      <a:r>
                        <a:rPr lang="ko-KR" alt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a:noFill/>
                    </a:lnB>
                    <a:solidFill>
                      <a:srgbClr val="483159"/>
                    </a:solidFill>
                  </a:tcPr>
                </a:tc>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M&amp;A</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gridSpan="2">
                  <a:txBody>
                    <a:bodyPr/>
                    <a:lstStyle/>
                    <a:p>
                      <a:pPr algn="ctr"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주식시장</a:t>
                      </a:r>
                    </a:p>
                  </a:txBody>
                  <a:tcPr marL="72000" marR="72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extLst>
                  <a:ext uri="{0D108BD9-81ED-4DB2-BD59-A6C34878D82A}">
                    <a16:rowId xmlns:a16="http://schemas.microsoft.com/office/drawing/2014/main" val="2975994073"/>
                  </a:ext>
                </a:extLst>
              </a:tr>
              <a:tr h="189189">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a:noFill/>
                    </a:lnB>
                    <a:solidFill>
                      <a:srgbClr val="483159"/>
                    </a:solidFill>
                  </a:tcPr>
                </a:tc>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유사종목</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gridSpan="2">
                  <a:txBody>
                    <a:bodyPr/>
                    <a:lstStyle/>
                    <a:p>
                      <a:pPr algn="ctr"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유사종목</a:t>
                      </a:r>
                    </a:p>
                  </a:txBody>
                  <a:tcPr marL="72000" marR="72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extLst>
                  <a:ext uri="{0D108BD9-81ED-4DB2-BD59-A6C34878D82A}">
                    <a16:rowId xmlns:a16="http://schemas.microsoft.com/office/drawing/2014/main" val="895468377"/>
                  </a:ext>
                </a:extLst>
              </a:tr>
              <a:tr h="189189">
                <a:tc>
                  <a:txBody>
                    <a:bodyPr/>
                    <a:lstStyle/>
                    <a:p>
                      <a:pPr algn="l" fontAlgn="ct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a:t>
                      </a: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단위</a:t>
                      </a: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백만원</a:t>
                      </a: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a:t>
                      </a:r>
                    </a:p>
                  </a:txBody>
                  <a:tcPr marL="72000" marR="72000" marT="0" marB="0" anchor="ctr">
                    <a:lnL>
                      <a:noFill/>
                    </a:lnL>
                    <a:lnR>
                      <a:noFill/>
                    </a:lnR>
                    <a:lnT>
                      <a:noFill/>
                    </a:lnT>
                    <a:lnB>
                      <a:noFill/>
                    </a:lnB>
                    <a:solidFill>
                      <a:srgbClr val="483159"/>
                    </a:solidFill>
                  </a:tcPr>
                </a:tc>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EV/EBITDA</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EV/EBITDA</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PER</a:t>
                      </a:r>
                    </a:p>
                  </a:txBody>
                  <a:tcPr marL="72000" marR="72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483159"/>
                    </a:solidFill>
                  </a:tcPr>
                </a:tc>
                <a:extLst>
                  <a:ext uri="{0D108BD9-81ED-4DB2-BD59-A6C34878D82A}">
                    <a16:rowId xmlns:a16="http://schemas.microsoft.com/office/drawing/2014/main" val="3324956083"/>
                  </a:ext>
                </a:extLst>
              </a:tr>
              <a:tr h="189189">
                <a:tc>
                  <a:txBody>
                    <a:bodyPr/>
                    <a:lstStyle/>
                    <a:p>
                      <a:pPr algn="l" fontAlgn="ctr"/>
                      <a:r>
                        <a:rPr lang="ko-KR" alt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배수</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최소</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Min)</a:t>
                      </a:r>
                    </a:p>
                  </a:txBody>
                  <a:tcPr marL="72000" marR="72000" marT="0" marB="0" anchor="ctr">
                    <a:lnL>
                      <a:noFill/>
                    </a:lnL>
                    <a:lnR>
                      <a:noFill/>
                    </a:lnR>
                    <a:lnT>
                      <a:noFill/>
                    </a:lnT>
                    <a:lnB>
                      <a:noFill/>
                    </a:lnB>
                    <a:solidFill>
                      <a:srgbClr val="F2F2F2"/>
                    </a:solidFill>
                  </a:tcPr>
                </a:tc>
                <a:tc>
                  <a:txBody>
                    <a:bodyPr/>
                    <a:lstStyle/>
                    <a:p>
                      <a:pPr algn="r" fontAlgn="ctr"/>
                      <a:r>
                        <a:rPr lang="en-US" sz="1000" b="0" i="1" u="none" strike="noStrike" dirty="0">
                          <a:solidFill>
                            <a:srgbClr val="000000"/>
                          </a:solidFill>
                          <a:effectLst/>
                          <a:latin typeface="KoPubWorld돋움체 Medium" panose="00000600000000000000" pitchFamily="2" charset="-127"/>
                          <a:ea typeface="KoPubWorld돋움체 Medium" panose="00000600000000000000" pitchFamily="2" charset="-127"/>
                        </a:rPr>
                        <a:t>7.7x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3.5x</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13.8x</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995203012"/>
                  </a:ext>
                </a:extLst>
              </a:tr>
              <a:tr h="189189">
                <a:tc>
                  <a:txBody>
                    <a:bodyPr/>
                    <a:lstStyle/>
                    <a:p>
                      <a:pPr algn="l"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(Multiple)</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최대</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Max)</a:t>
                      </a:r>
                    </a:p>
                  </a:txBody>
                  <a:tcPr marL="72000" marR="72000" marT="0" marB="0" anchor="ctr">
                    <a:lnL>
                      <a:noFill/>
                    </a:lnL>
                    <a:lnR>
                      <a:noFill/>
                    </a:lnR>
                    <a:lnT>
                      <a:noFill/>
                    </a:lnT>
                    <a:lnB>
                      <a:noFill/>
                    </a:lnB>
                    <a:solidFill>
                      <a:srgbClr val="F2F2F2"/>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12.3x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13.2x</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60.2x</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137340404"/>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중앙</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Med)</a:t>
                      </a:r>
                    </a:p>
                  </a:txBody>
                  <a:tcPr marL="72000" marR="72000" marT="0" marB="0" anchor="ctr">
                    <a:lnL>
                      <a:noFill/>
                    </a:lnL>
                    <a:lnR>
                      <a:noFill/>
                    </a:lnR>
                    <a:lnT>
                      <a:noFill/>
                    </a:lnT>
                    <a:lnB>
                      <a:noFill/>
                    </a:lnB>
                    <a:solidFill>
                      <a:srgbClr val="FCE4D6"/>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10.0x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CE4D6"/>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9.2x</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CE4D6"/>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37.0x</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FCE4D6"/>
                    </a:solidFill>
                  </a:tcPr>
                </a:tc>
                <a:extLst>
                  <a:ext uri="{0D108BD9-81ED-4DB2-BD59-A6C34878D82A}">
                    <a16:rowId xmlns:a16="http://schemas.microsoft.com/office/drawing/2014/main" val="1032990895"/>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평균</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Avg)</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10.0x</a:t>
                      </a:r>
                    </a:p>
                  </a:txBody>
                  <a:tcPr marL="72000" marR="72000" marT="0" marB="0" anchor="ctr">
                    <a:lnL>
                      <a:noFill/>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8.8x</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sz="1000" b="0" i="1" u="none" strike="noStrike">
                          <a:solidFill>
                            <a:srgbClr val="000000"/>
                          </a:solidFill>
                          <a:effectLst/>
                          <a:latin typeface="KoPubWorld돋움체 Medium" panose="00000600000000000000" pitchFamily="2" charset="-127"/>
                          <a:ea typeface="KoPubWorld돋움체 Medium" panose="00000600000000000000" pitchFamily="2" charset="-127"/>
                        </a:rPr>
                        <a:t>37.0x</a:t>
                      </a:r>
                    </a:p>
                  </a:txBody>
                  <a:tcPr marL="72000" marR="72000" marT="0" marB="0" anchor="ctr">
                    <a:lnL w="6350" cap="flat" cmpd="sng" algn="ctr">
                      <a:solidFill>
                        <a:srgbClr val="BFBFB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21719283"/>
                  </a:ext>
                </a:extLst>
              </a:tr>
              <a:tr h="189189">
                <a:tc>
                  <a:txBody>
                    <a:bodyPr/>
                    <a:lstStyle/>
                    <a:p>
                      <a:pPr algn="l"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EBITDA / Net Income</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32,319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32,319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12,676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38159971"/>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영업가치</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최소</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Min)</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247,776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113,445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846029530"/>
                  </a:ext>
                </a:extLst>
              </a:tr>
              <a:tr h="189189">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(Operating</a:t>
                      </a:r>
                      <a:r>
                        <a:rPr lang="ko-KR" alt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 </a:t>
                      </a: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Value)</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최대</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Max)</a:t>
                      </a:r>
                    </a:p>
                  </a:txBody>
                  <a:tcPr marL="72000" marR="72000" marT="0" marB="0" anchor="ctr">
                    <a:lnL>
                      <a:noFill/>
                    </a:lnL>
                    <a:lnR>
                      <a:noFill/>
                    </a:lnR>
                    <a:lnT>
                      <a:noFill/>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397,265 </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428,121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D9D9D9"/>
                    </a:solidFill>
                  </a:tcPr>
                </a:tc>
                <a:extLst>
                  <a:ext uri="{0D108BD9-81ED-4DB2-BD59-A6C34878D82A}">
                    <a16:rowId xmlns:a16="http://schemas.microsoft.com/office/drawing/2014/main" val="350929425"/>
                  </a:ext>
                </a:extLst>
              </a:tr>
              <a:tr h="189189">
                <a:tc>
                  <a:txBody>
                    <a:bodyPr/>
                    <a:lstStyle/>
                    <a:p>
                      <a:pPr algn="l" fontAlgn="ctr"/>
                      <a:endParaRPr 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endParaRP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중앙</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Med)</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322,521 </a:t>
                      </a:r>
                    </a:p>
                  </a:txBody>
                  <a:tcPr marL="72000" marR="72000" marT="0" marB="0" anchor="ctr">
                    <a:lnL>
                      <a:noFill/>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297,753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43879415"/>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비영업자산가치</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(NOA)</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53,159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53,159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52021724"/>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기업가치</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최소</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Min)</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300,936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166,604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407026613"/>
                  </a:ext>
                </a:extLst>
              </a:tr>
              <a:tr h="189189">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(Enterprise</a:t>
                      </a:r>
                      <a:r>
                        <a:rPr lang="ko-KR" alt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 </a:t>
                      </a: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Value)</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최대</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Max)</a:t>
                      </a:r>
                    </a:p>
                  </a:txBody>
                  <a:tcPr marL="72000" marR="72000" marT="0" marB="0" anchor="ctr">
                    <a:lnL>
                      <a:noFill/>
                    </a:lnL>
                    <a:lnR>
                      <a:noFill/>
                    </a:lnR>
                    <a:lnT>
                      <a:noFill/>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450,424 </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481,280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D9D9D9"/>
                    </a:solidFill>
                  </a:tcPr>
                </a:tc>
                <a:extLst>
                  <a:ext uri="{0D108BD9-81ED-4DB2-BD59-A6C34878D82A}">
                    <a16:rowId xmlns:a16="http://schemas.microsoft.com/office/drawing/2014/main" val="2184556965"/>
                  </a:ext>
                </a:extLst>
              </a:tr>
              <a:tr h="189189">
                <a:tc>
                  <a:txBody>
                    <a:bodyPr/>
                    <a:lstStyle/>
                    <a:p>
                      <a:pPr algn="l" fontAlgn="ctr"/>
                      <a:endParaRPr 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endParaRP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중앙</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Med)</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375,680 </a:t>
                      </a:r>
                    </a:p>
                  </a:txBody>
                  <a:tcPr marL="72000" marR="72000" marT="0" marB="0" anchor="ctr">
                    <a:lnL>
                      <a:noFill/>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350,912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56952074"/>
                  </a:ext>
                </a:extLst>
              </a:tr>
              <a:tr h="189189">
                <a:tc>
                  <a:txBody>
                    <a:bodyPr/>
                    <a:lstStyle/>
                    <a:p>
                      <a:pPr algn="l"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Net Debt &amp; DLI</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82,209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82,209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59570900"/>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총주식가치</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최소</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Min)</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218,727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84,395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175,383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346655114"/>
                  </a:ext>
                </a:extLst>
              </a:tr>
              <a:tr h="189189">
                <a:tc>
                  <a:txBody>
                    <a:bodyPr/>
                    <a:lstStyle/>
                    <a:p>
                      <a:pPr algn="l"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(Equity Value)</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최대</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Max)</a:t>
                      </a:r>
                    </a:p>
                  </a:txBody>
                  <a:tcPr marL="72000" marR="72000" marT="0" marB="0" anchor="ctr">
                    <a:lnL>
                      <a:noFill/>
                    </a:lnL>
                    <a:lnR>
                      <a:noFill/>
                    </a:lnR>
                    <a:lnT>
                      <a:noFill/>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368,216 </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399,072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763,447 </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558644510"/>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중앙</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Med)</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293,471 </a:t>
                      </a:r>
                    </a:p>
                  </a:txBody>
                  <a:tcPr marL="72000" marR="72000" marT="0" marB="0" anchor="ctr">
                    <a:lnL>
                      <a:noFill/>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268,703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469,415 </a:t>
                      </a:r>
                    </a:p>
                  </a:txBody>
                  <a:tcPr marL="72000" marR="72000" marT="0" marB="0" anchor="ctr">
                    <a:lnL w="6350" cap="flat" cmpd="sng" algn="ctr">
                      <a:solidFill>
                        <a:srgbClr val="BFBFB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93171599"/>
                  </a:ext>
                </a:extLst>
              </a:tr>
              <a:tr h="189189">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대상지분가치</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최소</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Min)</a:t>
                      </a:r>
                    </a:p>
                  </a:txBody>
                  <a:tcPr marL="72000" marR="72000" marT="0" marB="0" anchor="ctr">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61,842 </a:t>
                      </a:r>
                    </a:p>
                  </a:txBody>
                  <a:tcPr marL="72000" marR="72000" marT="0" marB="0" anchor="ctr">
                    <a:lnL>
                      <a:noFill/>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23,862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49,587 </a:t>
                      </a:r>
                    </a:p>
                  </a:txBody>
                  <a:tcPr marL="72000" marR="72000" marT="0" marB="0" anchor="ctr">
                    <a:lnL w="6350" cap="flat" cmpd="sng" algn="ctr">
                      <a:solidFill>
                        <a:srgbClr val="BFBFB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261769957"/>
                  </a:ext>
                </a:extLst>
              </a:tr>
              <a:tr h="189189">
                <a:tc>
                  <a:txBody>
                    <a:bodyPr/>
                    <a:lstStyle/>
                    <a:p>
                      <a:pPr algn="l"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(Target)</a:t>
                      </a:r>
                    </a:p>
                  </a:txBody>
                  <a:tcPr marL="72000" marR="72000" marT="0" marB="0" anchor="ctr">
                    <a:lnL>
                      <a:noFill/>
                    </a:lnL>
                    <a:lnR>
                      <a:noFill/>
                    </a:lnR>
                    <a:lnT>
                      <a:noFill/>
                    </a:lnT>
                    <a:lnB>
                      <a:noFill/>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최대</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Max)</a:t>
                      </a:r>
                    </a:p>
                  </a:txBody>
                  <a:tcPr marL="72000" marR="72000" marT="0" marB="0" anchor="ctr">
                    <a:lnL>
                      <a:noFill/>
                    </a:lnL>
                    <a:lnR>
                      <a:noFill/>
                    </a:lnR>
                    <a:lnT>
                      <a:noFill/>
                    </a:lnT>
                    <a:lnB>
                      <a:noFill/>
                    </a:lnB>
                    <a:solidFill>
                      <a:srgbClr val="F2F2F2"/>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104,108 </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112,832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a:noFill/>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215,854 </a:t>
                      </a:r>
                    </a:p>
                  </a:txBody>
                  <a:tcPr marL="72000" marR="72000" marT="0"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99327253"/>
                  </a:ext>
                </a:extLst>
              </a:tr>
              <a:tr h="189189">
                <a:tc>
                  <a:txBody>
                    <a:bodyPr/>
                    <a:lstStyle/>
                    <a:p>
                      <a:pPr algn="l"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28.3%</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중앙</a:t>
                      </a: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a:t>
                      </a: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Med)</a:t>
                      </a:r>
                    </a:p>
                  </a:txBody>
                  <a:tcPr marL="72000" marR="72000" marT="0" marB="0" anchor="ctr">
                    <a:lnL>
                      <a:noFill/>
                    </a:lnL>
                    <a:lnR>
                      <a:noFill/>
                    </a:lnR>
                    <a:lnT>
                      <a:noFill/>
                    </a:lnT>
                    <a:lnB w="6350" cap="flat" cmpd="sng" algn="ctr">
                      <a:solidFill>
                        <a:srgbClr val="000000"/>
                      </a:solidFill>
                      <a:prstDash val="solid"/>
                      <a:round/>
                      <a:headEnd type="none" w="med" len="med"/>
                      <a:tailEnd type="none" w="med" len="med"/>
                    </a:lnB>
                    <a:solidFill>
                      <a:srgbClr val="FCE4D6"/>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82,975 </a:t>
                      </a:r>
                    </a:p>
                  </a:txBody>
                  <a:tcPr marL="72000" marR="72000" marT="0" marB="0" anchor="ctr">
                    <a:lnL>
                      <a:noFill/>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CE4D6"/>
                    </a:solidFill>
                  </a:tcPr>
                </a:tc>
                <a:tc>
                  <a:txBody>
                    <a:bodyPr/>
                    <a:lstStyle/>
                    <a:p>
                      <a:pPr algn="r" fontAlgn="ctr"/>
                      <a:r>
                        <a:rPr lang="en-US" altLang="ko-KR" sz="1000" b="0" i="0" u="none" strike="noStrike">
                          <a:solidFill>
                            <a:srgbClr val="000000"/>
                          </a:solidFill>
                          <a:effectLst/>
                          <a:latin typeface="KoPubWorld돋움체 Medium" panose="00000600000000000000" pitchFamily="2" charset="-127"/>
                          <a:ea typeface="KoPubWorld돋움체 Medium" panose="00000600000000000000" pitchFamily="2" charset="-127"/>
                        </a:rPr>
                        <a:t>75,972 </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CE4D6"/>
                    </a:solidFill>
                  </a:tcPr>
                </a:tc>
                <a:tc>
                  <a:txBody>
                    <a:bodyPr/>
                    <a:lstStyle/>
                    <a:p>
                      <a:pPr algn="r" fontAlgn="ctr"/>
                      <a:r>
                        <a:rPr lang="en-US" altLang="ko-KR"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132,720 </a:t>
                      </a:r>
                    </a:p>
                  </a:txBody>
                  <a:tcPr marL="72000" marR="72000" marT="0" marB="0" anchor="ctr">
                    <a:lnL w="6350" cap="flat" cmpd="sng" algn="ctr">
                      <a:solidFill>
                        <a:srgbClr val="BFBFBF"/>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7139491"/>
                  </a:ext>
                </a:extLst>
              </a:tr>
            </a:tbl>
          </a:graphicData>
        </a:graphic>
      </p:graphicFrame>
      <p:graphicFrame>
        <p:nvGraphicFramePr>
          <p:cNvPr id="4" name="표 3">
            <a:extLst>
              <a:ext uri="{FF2B5EF4-FFF2-40B4-BE49-F238E27FC236}">
                <a16:creationId xmlns:a16="http://schemas.microsoft.com/office/drawing/2014/main" id="{E2D7BA4F-55A5-4727-B895-5EC1D8FE9DF9}"/>
              </a:ext>
            </a:extLst>
          </p:cNvPr>
          <p:cNvGraphicFramePr>
            <a:graphicFrameLocks noGrp="1"/>
          </p:cNvGraphicFramePr>
          <p:nvPr>
            <p:extLst>
              <p:ext uri="{D42A27DB-BD31-4B8C-83A1-F6EECF244321}">
                <p14:modId xmlns:p14="http://schemas.microsoft.com/office/powerpoint/2010/main" val="1837757110"/>
              </p:ext>
            </p:extLst>
          </p:nvPr>
        </p:nvGraphicFramePr>
        <p:xfrm>
          <a:off x="283766" y="1827323"/>
          <a:ext cx="3687500" cy="2095500"/>
        </p:xfrm>
        <a:graphic>
          <a:graphicData uri="http://schemas.openxmlformats.org/drawingml/2006/table">
            <a:tbl>
              <a:tblPr/>
              <a:tblGrid>
                <a:gridCol w="1234613">
                  <a:extLst>
                    <a:ext uri="{9D8B030D-6E8A-4147-A177-3AD203B41FA5}">
                      <a16:colId xmlns:a16="http://schemas.microsoft.com/office/drawing/2014/main" val="3420862925"/>
                    </a:ext>
                  </a:extLst>
                </a:gridCol>
                <a:gridCol w="921875">
                  <a:extLst>
                    <a:ext uri="{9D8B030D-6E8A-4147-A177-3AD203B41FA5}">
                      <a16:colId xmlns:a16="http://schemas.microsoft.com/office/drawing/2014/main" val="1516744419"/>
                    </a:ext>
                  </a:extLst>
                </a:gridCol>
                <a:gridCol w="763125">
                  <a:extLst>
                    <a:ext uri="{9D8B030D-6E8A-4147-A177-3AD203B41FA5}">
                      <a16:colId xmlns:a16="http://schemas.microsoft.com/office/drawing/2014/main" val="835559866"/>
                    </a:ext>
                  </a:extLst>
                </a:gridCol>
                <a:gridCol w="767887">
                  <a:extLst>
                    <a:ext uri="{9D8B030D-6E8A-4147-A177-3AD203B41FA5}">
                      <a16:colId xmlns:a16="http://schemas.microsoft.com/office/drawing/2014/main" val="3319668103"/>
                    </a:ext>
                  </a:extLst>
                </a:gridCol>
              </a:tblGrid>
              <a:tr h="209550">
                <a:tc>
                  <a:txBody>
                    <a:bodyPr/>
                    <a:lstStyle/>
                    <a:p>
                      <a:pPr algn="l"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IRR</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4</a:t>
                      </a:r>
                      <a:r>
                        <a:rPr lang="ko-KR" alt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년 후 </a:t>
                      </a:r>
                      <a:r>
                        <a:rPr 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Exit</a:t>
                      </a:r>
                    </a:p>
                  </a:txBody>
                  <a:tcPr marL="72000" marR="72000" marT="0"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p>
                  </a:txBody>
                  <a:tcPr marL="72000" marR="72000" marT="0"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extLst>
                  <a:ext uri="{0D108BD9-81ED-4DB2-BD59-A6C34878D82A}">
                    <a16:rowId xmlns:a16="http://schemas.microsoft.com/office/drawing/2014/main" val="1848199205"/>
                  </a:ext>
                </a:extLst>
              </a:tr>
              <a:tr h="209550">
                <a:tc>
                  <a:txBody>
                    <a:bodyPr/>
                    <a:lstStyle/>
                    <a:p>
                      <a:pPr algn="l" fontAlgn="ct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a:t>
                      </a: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단위</a:t>
                      </a: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백만원</a:t>
                      </a: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ctr" fontAlgn="ctr"/>
                      <a:r>
                        <a:rPr 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Conservative</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Base</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sz="1000" b="1" i="0" u="none" strike="noStrike" dirty="0">
                          <a:solidFill>
                            <a:srgbClr val="FFFFFF"/>
                          </a:solidFill>
                          <a:effectLst/>
                          <a:latin typeface="KoPubWorld돋움체 Medium" panose="00000600000000000000" pitchFamily="2" charset="-127"/>
                          <a:ea typeface="KoPubWorld돋움체 Medium" panose="00000600000000000000" pitchFamily="2" charset="-127"/>
                        </a:rPr>
                        <a:t>Optimistic</a:t>
                      </a:r>
                    </a:p>
                  </a:txBody>
                  <a:tcPr marL="72000" marR="72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extLst>
                  <a:ext uri="{0D108BD9-81ED-4DB2-BD59-A6C34878D82A}">
                    <a16:rowId xmlns:a16="http://schemas.microsoft.com/office/drawing/2014/main" val="1578913036"/>
                  </a:ext>
                </a:extLst>
              </a:tr>
              <a:tr h="209550">
                <a:tc>
                  <a:txBody>
                    <a:bodyPr/>
                    <a:lstStyle/>
                    <a:p>
                      <a:pPr algn="l" fontAlgn="ct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배수 </a:t>
                      </a: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 </a:t>
                      </a:r>
                      <a:r>
                        <a:rPr lang="ko-KR" alt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추정 </a:t>
                      </a:r>
                      <a:r>
                        <a:rPr lang="en-US" sz="1000" b="1" i="0" u="none" strike="noStrike">
                          <a:solidFill>
                            <a:srgbClr val="FFFFFF"/>
                          </a:solidFill>
                          <a:effectLst/>
                          <a:latin typeface="KoPubWorld돋움체 Medium" panose="00000600000000000000" pitchFamily="2" charset="-127"/>
                          <a:ea typeface="KoPubWorld돋움체 Medium" panose="00000600000000000000" pitchFamily="2" charset="-127"/>
                        </a:rPr>
                        <a:t>EBITDA</a:t>
                      </a:r>
                    </a:p>
                  </a:txBody>
                  <a:tcPr marL="72000" marR="72000" marT="0" marB="0" anchor="ctr">
                    <a:lnL>
                      <a:noFill/>
                    </a:lnL>
                    <a:lnR w="6350" cap="flat" cmpd="sng" algn="ctr">
                      <a:solidFill>
                        <a:srgbClr val="FFFFFF"/>
                      </a:solidFill>
                      <a:prstDash val="solid"/>
                      <a:round/>
                      <a:headEnd type="none" w="med" len="med"/>
                      <a:tailEnd type="none" w="med" len="med"/>
                    </a:lnR>
                    <a:lnT>
                      <a:noFill/>
                    </a:lnT>
                    <a:lnB>
                      <a:noFill/>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29,087 </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32,319 </a:t>
                      </a:r>
                    </a:p>
                  </a:txBody>
                  <a:tcPr marL="72000" marR="72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pitchFamily="2" charset="-127"/>
                          <a:ea typeface="KoPubWorld돋움체 Medium" panose="00000600000000000000" pitchFamily="2" charset="-127"/>
                        </a:rPr>
                        <a:t>35,551 </a:t>
                      </a:r>
                    </a:p>
                  </a:txBody>
                  <a:tcPr marL="72000" marR="72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extLst>
                  <a:ext uri="{0D108BD9-81ED-4DB2-BD59-A6C34878D82A}">
                    <a16:rowId xmlns:a16="http://schemas.microsoft.com/office/drawing/2014/main" val="790999973"/>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8.5x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9.8%</a:t>
                      </a:r>
                    </a:p>
                  </a:txBody>
                  <a:tcPr marL="9525" marR="9525" marT="9525" marB="0" anchor="ctr">
                    <a:lnL w="6350" cap="flat" cmpd="sng" algn="ctr">
                      <a:solidFill>
                        <a:srgbClr val="BFBFB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13.1%</a:t>
                      </a:r>
                    </a:p>
                  </a:txBody>
                  <a:tcPr marL="9525" marR="9525" marT="9525" marB="0" anchor="ctr">
                    <a:lnL>
                      <a:noFill/>
                    </a:lnL>
                    <a:lnR>
                      <a:noFill/>
                    </a:lnR>
                    <a:lnT w="6350" cap="flat" cmpd="sng" algn="ctr">
                      <a:solidFill>
                        <a:srgbClr val="FFFFFF"/>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16.1%</a:t>
                      </a:r>
                    </a:p>
                  </a:txBody>
                  <a:tcPr marL="9525" marR="9525" marT="9525" marB="0" anchor="ctr">
                    <a:lnL>
                      <a:noFill/>
                    </a:lnL>
                    <a:lnR>
                      <a:noFill/>
                    </a:lnR>
                    <a:lnT w="6350" cap="flat" cmpd="sng" algn="ctr">
                      <a:solidFill>
                        <a:srgbClr val="FFFFF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4158113"/>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9.0x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11.5%</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14.9%</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17.9%</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691484301"/>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9.5x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13.2%</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16.6%</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19.7%</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36026064"/>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10.0x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14.9%</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18.3%</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21.4%</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63935585"/>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10.5x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16.4%</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19.9%</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23.0%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357409954"/>
                  </a:ext>
                </a:extLst>
              </a:tr>
              <a:tr h="209550">
                <a:tc>
                  <a:txBody>
                    <a:bodyPr/>
                    <a:lstStyle/>
                    <a:p>
                      <a:pPr algn="ctr" fontAlgn="ctr"/>
                      <a:r>
                        <a:rPr lang="en-US" sz="1000" b="0" i="0" u="none" strike="noStrike">
                          <a:solidFill>
                            <a:srgbClr val="000000"/>
                          </a:solidFill>
                          <a:effectLst/>
                          <a:latin typeface="KoPubWorld돋움체 Medium" panose="00000600000000000000" pitchFamily="2" charset="-127"/>
                          <a:ea typeface="KoPubWorld돋움체 Medium" panose="00000600000000000000" pitchFamily="2" charset="-127"/>
                        </a:rPr>
                        <a:t>11.0x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17.9%</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21.4%</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24.6%</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049174499"/>
                  </a:ext>
                </a:extLst>
              </a:tr>
              <a:tr h="209550">
                <a:tc>
                  <a:txBody>
                    <a:bodyPr/>
                    <a:lstStyle/>
                    <a:p>
                      <a:pPr algn="ctr" fontAlgn="ctr"/>
                      <a:r>
                        <a:rPr lang="en-US" sz="10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11.5x</a:t>
                      </a:r>
                    </a:p>
                  </a:txBody>
                  <a:tcPr marL="72000" marR="72000" marT="0" marB="0" anchor="ctr">
                    <a:lnL>
                      <a:noFill/>
                    </a:lnL>
                    <a:lnR w="6350" cap="flat" cmpd="sng" algn="ctr">
                      <a:solidFill>
                        <a:srgbClr val="BFBFBF"/>
                      </a:solidFill>
                      <a:prstDash val="solid"/>
                      <a:round/>
                      <a:headEnd type="none" w="med" len="med"/>
                      <a:tailEnd type="none" w="med" len="med"/>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19.4%</a:t>
                      </a:r>
                    </a:p>
                  </a:txBody>
                  <a:tcPr marL="9525" marR="9525" marT="9525" marB="0" anchor="ctr">
                    <a:lnL w="6350" cap="flat" cmpd="sng" algn="ctr">
                      <a:solidFill>
                        <a:srgbClr val="BFBFBF"/>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22.9%</a:t>
                      </a:r>
                    </a:p>
                  </a:txBody>
                  <a:tcPr marL="9525" marR="9525" marT="9525" marB="0" anchor="ctr">
                    <a:lnL>
                      <a:noFill/>
                    </a:lnL>
                    <a:lnR>
                      <a:noFill/>
                    </a:lnR>
                    <a:lnT>
                      <a:noFill/>
                    </a:lnT>
                    <a:lnB>
                      <a:noFill/>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a:ea typeface="맑은 고딕" panose="020B0503020000020004" pitchFamily="50" charset="-127"/>
                        </a:rPr>
                        <a:t>26.1%</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386006566"/>
                  </a:ext>
                </a:extLst>
              </a:tr>
            </a:tbl>
          </a:graphicData>
        </a:graphic>
      </p:graphicFrame>
      <p:sp>
        <p:nvSpPr>
          <p:cNvPr id="13" name="사각형: 둥근 모서리 12">
            <a:extLst>
              <a:ext uri="{FF2B5EF4-FFF2-40B4-BE49-F238E27FC236}">
                <a16:creationId xmlns:a16="http://schemas.microsoft.com/office/drawing/2014/main" id="{8F7D4258-D2F9-4646-A192-A10F19827760}"/>
              </a:ext>
            </a:extLst>
          </p:cNvPr>
          <p:cNvSpPr/>
          <p:nvPr/>
        </p:nvSpPr>
        <p:spPr>
          <a:xfrm>
            <a:off x="283766" y="3072384"/>
            <a:ext cx="3687500" cy="850439"/>
          </a:xfrm>
          <a:prstGeom prst="roundRect">
            <a:avLst/>
          </a:prstGeom>
          <a:no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DD10087-9BBB-48BC-A5E4-40663FEB72B6}"/>
              </a:ext>
            </a:extLst>
          </p:cNvPr>
          <p:cNvSpPr txBox="1"/>
          <p:nvPr/>
        </p:nvSpPr>
        <p:spPr>
          <a:xfrm>
            <a:off x="214134" y="3961725"/>
            <a:ext cx="3978390" cy="400110"/>
          </a:xfrm>
          <a:prstGeom prst="rect">
            <a:avLst/>
          </a:prstGeom>
          <a:noFill/>
        </p:spPr>
        <p:txBody>
          <a:bodyPr wrap="square" rtlCol="0">
            <a:spAutoFit/>
          </a:bodyPr>
          <a:lstStyle/>
          <a:p>
            <a:pPr>
              <a:lnSpc>
                <a:spcPts val="1200"/>
              </a:lnSpc>
            </a:pP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Conservative</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Case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는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Base Case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추정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EBITDA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의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반영</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nSpc>
                <a:spcPts val="1200"/>
              </a:lnSpc>
            </a:pP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Optimistic</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Case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은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Base Case</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추정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EBITDA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의 </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 </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반영하여 산정함</a:t>
            </a:r>
          </a:p>
        </p:txBody>
      </p:sp>
    </p:spTree>
    <p:extLst>
      <p:ext uri="{BB962C8B-B14F-4D97-AF65-F5344CB8AC3E}">
        <p14:creationId xmlns:p14="http://schemas.microsoft.com/office/powerpoint/2010/main" val="580352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텍스트 개체 틀 14">
            <a:extLst>
              <a:ext uri="{FF2B5EF4-FFF2-40B4-BE49-F238E27FC236}">
                <a16:creationId xmlns:a16="http://schemas.microsoft.com/office/drawing/2014/main" id="{76CE922C-E014-4C40-B684-9F96908B6086}"/>
              </a:ext>
            </a:extLst>
          </p:cNvPr>
          <p:cNvSpPr>
            <a:spLocks noGrp="1"/>
          </p:cNvSpPr>
          <p:nvPr>
            <p:ph type="body" sz="quarter" idx="13"/>
          </p:nvPr>
        </p:nvSpPr>
        <p:spPr/>
        <p:txBody>
          <a:bodyPr>
            <a:normAutofit/>
          </a:bodyPr>
          <a:lstStyle/>
          <a:p>
            <a:r>
              <a:rPr lang="en-US" altLang="ko-KR" dirty="0"/>
              <a:t>PEF</a:t>
            </a:r>
            <a:r>
              <a:rPr lang="ko-KR" altLang="en-US" dirty="0"/>
              <a:t> 투자자 수익률 분석</a:t>
            </a:r>
          </a:p>
        </p:txBody>
      </p:sp>
      <p:sp>
        <p:nvSpPr>
          <p:cNvPr id="16" name="세로 텍스트 개체 틀 15">
            <a:extLst>
              <a:ext uri="{FF2B5EF4-FFF2-40B4-BE49-F238E27FC236}">
                <a16:creationId xmlns:a16="http://schemas.microsoft.com/office/drawing/2014/main" id="{79C0501C-8583-444C-8193-2D2185C3DE97}"/>
              </a:ext>
            </a:extLst>
          </p:cNvPr>
          <p:cNvSpPr>
            <a:spLocks noGrp="1"/>
          </p:cNvSpPr>
          <p:nvPr>
            <p:ph type="body" orient="vert" sz="quarter" idx="14"/>
          </p:nvPr>
        </p:nvSpPr>
        <p:spPr/>
        <p:txBody>
          <a:bodyPr/>
          <a:lstStyle/>
          <a:p>
            <a:r>
              <a:rPr lang="en-US" altLang="ko-KR" dirty="0">
                <a:latin typeface="KoPubWorld돋움체 Medium" panose="00000600000000000000" pitchFamily="2" charset="-127"/>
                <a:cs typeface="KoPubWorld돋움체 Medium" panose="00000600000000000000" pitchFamily="2" charset="-127"/>
              </a:rPr>
              <a:t>LP</a:t>
            </a:r>
            <a:r>
              <a:rPr lang="ko-KR" altLang="en-US" dirty="0">
                <a:latin typeface="KoPubWorld돋움체 Medium" panose="00000600000000000000" pitchFamily="2" charset="-127"/>
                <a:cs typeface="KoPubWorld돋움체 Medium" panose="00000600000000000000" pitchFamily="2" charset="-127"/>
              </a:rPr>
              <a:t> 출자자 그룹 </a:t>
            </a:r>
            <a:r>
              <a:rPr lang="en-US" altLang="ko-KR" dirty="0">
                <a:latin typeface="KoPubWorld돋움체 Medium" panose="00000600000000000000" pitchFamily="2" charset="-127"/>
                <a:cs typeface="KoPubWorld돋움체 Medium" panose="00000600000000000000" pitchFamily="2" charset="-127"/>
              </a:rPr>
              <a:t>Group</a:t>
            </a:r>
            <a:r>
              <a:rPr lang="ko-KR" altLang="en-US" dirty="0">
                <a:latin typeface="KoPubWorld돋움체 Medium" panose="00000600000000000000" pitchFamily="2" charset="-127"/>
                <a:cs typeface="KoPubWorld돋움체 Medium" panose="00000600000000000000" pitchFamily="2" charset="-127"/>
              </a:rPr>
              <a:t> </a:t>
            </a:r>
            <a:r>
              <a:rPr lang="en-US" altLang="ko-KR" dirty="0">
                <a:latin typeface="KoPubWorld돋움체 Medium" panose="00000600000000000000" pitchFamily="2" charset="-127"/>
                <a:cs typeface="KoPubWorld돋움체 Medium" panose="00000600000000000000" pitchFamily="2" charset="-127"/>
              </a:rPr>
              <a:t>(A)</a:t>
            </a:r>
            <a:r>
              <a:rPr lang="ko-KR" altLang="en-US" dirty="0">
                <a:latin typeface="KoPubWorld돋움체 Medium" panose="00000600000000000000" pitchFamily="2" charset="-127"/>
                <a:cs typeface="KoPubWorld돋움체 Medium" panose="00000600000000000000" pitchFamily="2" charset="-127"/>
              </a:rPr>
              <a:t> 의 투자금액에 대한 원금 및 수익을 우선 배분한 후</a:t>
            </a:r>
            <a:r>
              <a:rPr lang="en-US" altLang="ko-KR" dirty="0">
                <a:latin typeface="KoPubWorld돋움체 Medium" panose="00000600000000000000" pitchFamily="2" charset="-127"/>
                <a:cs typeface="KoPubWorld돋움체 Medium" panose="00000600000000000000" pitchFamily="2" charset="-127"/>
              </a:rPr>
              <a:t>,</a:t>
            </a:r>
            <a:r>
              <a:rPr lang="ko-KR" altLang="en-US" dirty="0">
                <a:latin typeface="KoPubWorld돋움체 Medium" panose="00000600000000000000" pitchFamily="2" charset="-127"/>
                <a:cs typeface="KoPubWorld돋움체 Medium" panose="00000600000000000000" pitchFamily="2" charset="-127"/>
              </a:rPr>
              <a:t> </a:t>
            </a:r>
            <a:r>
              <a:rPr lang="en-US" altLang="ko-KR" dirty="0">
                <a:latin typeface="KoPubWorld돋움체 Medium" panose="00000600000000000000" pitchFamily="2" charset="-127"/>
                <a:cs typeface="KoPubWorld돋움체 Medium" panose="00000600000000000000" pitchFamily="2" charset="-127"/>
              </a:rPr>
              <a:t>Group (B) </a:t>
            </a:r>
            <a:r>
              <a:rPr lang="ko-KR" altLang="en-US" dirty="0">
                <a:latin typeface="KoPubWorld돋움체 Medium" panose="00000600000000000000" pitchFamily="2" charset="-127"/>
                <a:cs typeface="KoPubWorld돋움체 Medium" panose="00000600000000000000" pitchFamily="2" charset="-127"/>
              </a:rPr>
              <a:t>의 원금 및 수익을 배분하는 구조이기</a:t>
            </a:r>
            <a:r>
              <a:rPr lang="en-US" altLang="ko-KR" dirty="0">
                <a:latin typeface="KoPubWorld돋움체 Medium" panose="00000600000000000000" pitchFamily="2" charset="-127"/>
                <a:cs typeface="KoPubWorld돋움체 Medium" panose="00000600000000000000" pitchFamily="2" charset="-127"/>
              </a:rPr>
              <a:t> </a:t>
            </a:r>
            <a:r>
              <a:rPr lang="ko-KR" altLang="en-US" dirty="0">
                <a:latin typeface="KoPubWorld돋움체 Medium" panose="00000600000000000000" pitchFamily="2" charset="-127"/>
                <a:cs typeface="KoPubWorld돋움체 Medium" panose="00000600000000000000" pitchFamily="2" charset="-127"/>
              </a:rPr>
              <a:t>때문에 수익성과 안정성을 동시에 확보합니다</a:t>
            </a:r>
            <a:endParaRPr lang="en-US" altLang="ko-KR" dirty="0">
              <a:latin typeface="KoPubWorld돋움체 Medium" panose="00000600000000000000" pitchFamily="2" charset="-127"/>
              <a:cs typeface="KoPubWorld돋움체 Medium" panose="00000600000000000000" pitchFamily="2" charset="-127"/>
            </a:endParaRPr>
          </a:p>
        </p:txBody>
      </p:sp>
      <p:pic>
        <p:nvPicPr>
          <p:cNvPr id="5" name="그림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cxnSp>
        <p:nvCxnSpPr>
          <p:cNvPr id="12" name="직선 연결선 54">
            <a:extLst>
              <a:ext uri="{FF2B5EF4-FFF2-40B4-BE49-F238E27FC236}">
                <a16:creationId xmlns:a16="http://schemas.microsoft.com/office/drawing/2014/main" id="{19BBAF8C-F5EF-403B-B431-B38B47794262}"/>
              </a:ext>
            </a:extLst>
          </p:cNvPr>
          <p:cNvCxnSpPr>
            <a:cxnSpLocks noChangeShapeType="1"/>
          </p:cNvCxnSpPr>
          <p:nvPr/>
        </p:nvCxnSpPr>
        <p:spPr bwMode="auto">
          <a:xfrm>
            <a:off x="8031147" y="2846356"/>
            <a:ext cx="46085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grpSp>
        <p:nvGrpSpPr>
          <p:cNvPr id="43" name="그룹 42">
            <a:extLst>
              <a:ext uri="{FF2B5EF4-FFF2-40B4-BE49-F238E27FC236}">
                <a16:creationId xmlns:a16="http://schemas.microsoft.com/office/drawing/2014/main" id="{A8E4DFB8-9313-455E-8A0F-AF0088D90D80}"/>
              </a:ext>
            </a:extLst>
          </p:cNvPr>
          <p:cNvGrpSpPr/>
          <p:nvPr/>
        </p:nvGrpSpPr>
        <p:grpSpPr>
          <a:xfrm>
            <a:off x="274463" y="1956462"/>
            <a:ext cx="4761058" cy="285238"/>
            <a:chOff x="453025" y="1956462"/>
            <a:chExt cx="4320000" cy="285238"/>
          </a:xfrm>
        </p:grpSpPr>
        <p:sp>
          <p:nvSpPr>
            <p:cNvPr id="44" name="TextBox 43">
              <a:extLst>
                <a:ext uri="{FF2B5EF4-FFF2-40B4-BE49-F238E27FC236}">
                  <a16:creationId xmlns:a16="http://schemas.microsoft.com/office/drawing/2014/main" id="{8FADED5D-F1B6-48C3-AE2B-2B0E33E802A3}"/>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오름</a:t>
              </a:r>
              <a:r>
                <a:rPr lang="en-US" altLang="ko-KR" sz="1400" b="1" dirty="0">
                  <a:solidFill>
                    <a:srgbClr val="483159"/>
                  </a:solidFill>
                  <a:latin typeface="Arial" panose="020B0604020202020204" pitchFamily="34" charset="0"/>
                  <a:ea typeface="KoPubWorld돋움체 Medium" panose="00000600000000000000" pitchFamily="2" charset="-127"/>
                </a:rPr>
                <a:t>PEF</a:t>
              </a:r>
              <a:r>
                <a:rPr lang="ko-KR" altLang="en-US" sz="1400" b="1" dirty="0">
                  <a:solidFill>
                    <a:srgbClr val="483159"/>
                  </a:solidFill>
                  <a:latin typeface="Arial" panose="020B0604020202020204" pitchFamily="34" charset="0"/>
                  <a:ea typeface="KoPubWorld돋움체 Medium" panose="00000600000000000000" pitchFamily="2" charset="-127"/>
                </a:rPr>
                <a:t>의 수익배분 구조에 따른 투자자별 </a:t>
              </a:r>
              <a:r>
                <a:rPr lang="en-US" altLang="ko-KR" sz="1400" b="1" dirty="0">
                  <a:solidFill>
                    <a:srgbClr val="483159"/>
                  </a:solidFill>
                  <a:latin typeface="Arial" panose="020B0604020202020204" pitchFamily="34" charset="0"/>
                  <a:ea typeface="KoPubWorld돋움체 Medium" panose="00000600000000000000" pitchFamily="2" charset="-127"/>
                </a:rPr>
                <a:t>IRR</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45" name="Straight Connector 32">
              <a:extLst>
                <a:ext uri="{FF2B5EF4-FFF2-40B4-BE49-F238E27FC236}">
                  <a16:creationId xmlns:a16="http://schemas.microsoft.com/office/drawing/2014/main" id="{6D42C92F-FABA-4FFF-B9D8-1B10C619B689}"/>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9" name="표 8">
            <a:extLst>
              <a:ext uri="{FF2B5EF4-FFF2-40B4-BE49-F238E27FC236}">
                <a16:creationId xmlns:a16="http://schemas.microsoft.com/office/drawing/2014/main" id="{29A91A96-600E-44A5-B3A4-608E4B628439}"/>
              </a:ext>
            </a:extLst>
          </p:cNvPr>
          <p:cNvGraphicFramePr>
            <a:graphicFrameLocks noGrp="1"/>
          </p:cNvGraphicFramePr>
          <p:nvPr>
            <p:extLst>
              <p:ext uri="{D42A27DB-BD31-4B8C-83A1-F6EECF244321}">
                <p14:modId xmlns:p14="http://schemas.microsoft.com/office/powerpoint/2010/main" val="3231174043"/>
              </p:ext>
            </p:extLst>
          </p:nvPr>
        </p:nvGraphicFramePr>
        <p:xfrm>
          <a:off x="320822" y="2351787"/>
          <a:ext cx="8543921" cy="2099032"/>
        </p:xfrm>
        <a:graphic>
          <a:graphicData uri="http://schemas.openxmlformats.org/drawingml/2006/table">
            <a:tbl>
              <a:tblPr/>
              <a:tblGrid>
                <a:gridCol w="714254">
                  <a:extLst>
                    <a:ext uri="{9D8B030D-6E8A-4147-A177-3AD203B41FA5}">
                      <a16:colId xmlns:a16="http://schemas.microsoft.com/office/drawing/2014/main" val="1307853004"/>
                    </a:ext>
                  </a:extLst>
                </a:gridCol>
                <a:gridCol w="822748">
                  <a:extLst>
                    <a:ext uri="{9D8B030D-6E8A-4147-A177-3AD203B41FA5}">
                      <a16:colId xmlns:a16="http://schemas.microsoft.com/office/drawing/2014/main" val="2200660434"/>
                    </a:ext>
                  </a:extLst>
                </a:gridCol>
                <a:gridCol w="822748">
                  <a:extLst>
                    <a:ext uri="{9D8B030D-6E8A-4147-A177-3AD203B41FA5}">
                      <a16:colId xmlns:a16="http://schemas.microsoft.com/office/drawing/2014/main" val="1775518361"/>
                    </a:ext>
                  </a:extLst>
                </a:gridCol>
                <a:gridCol w="822748">
                  <a:extLst>
                    <a:ext uri="{9D8B030D-6E8A-4147-A177-3AD203B41FA5}">
                      <a16:colId xmlns:a16="http://schemas.microsoft.com/office/drawing/2014/main" val="852453323"/>
                    </a:ext>
                  </a:extLst>
                </a:gridCol>
                <a:gridCol w="822748">
                  <a:extLst>
                    <a:ext uri="{9D8B030D-6E8A-4147-A177-3AD203B41FA5}">
                      <a16:colId xmlns:a16="http://schemas.microsoft.com/office/drawing/2014/main" val="1065088979"/>
                    </a:ext>
                  </a:extLst>
                </a:gridCol>
                <a:gridCol w="822748">
                  <a:extLst>
                    <a:ext uri="{9D8B030D-6E8A-4147-A177-3AD203B41FA5}">
                      <a16:colId xmlns:a16="http://schemas.microsoft.com/office/drawing/2014/main" val="856972244"/>
                    </a:ext>
                  </a:extLst>
                </a:gridCol>
                <a:gridCol w="822748">
                  <a:extLst>
                    <a:ext uri="{9D8B030D-6E8A-4147-A177-3AD203B41FA5}">
                      <a16:colId xmlns:a16="http://schemas.microsoft.com/office/drawing/2014/main" val="3019481076"/>
                    </a:ext>
                  </a:extLst>
                </a:gridCol>
                <a:gridCol w="964393">
                  <a:extLst>
                    <a:ext uri="{9D8B030D-6E8A-4147-A177-3AD203B41FA5}">
                      <a16:colId xmlns:a16="http://schemas.microsoft.com/office/drawing/2014/main" val="1577722822"/>
                    </a:ext>
                  </a:extLst>
                </a:gridCol>
                <a:gridCol w="964393">
                  <a:extLst>
                    <a:ext uri="{9D8B030D-6E8A-4147-A177-3AD203B41FA5}">
                      <a16:colId xmlns:a16="http://schemas.microsoft.com/office/drawing/2014/main" val="1441177051"/>
                    </a:ext>
                  </a:extLst>
                </a:gridCol>
                <a:gridCol w="964393">
                  <a:extLst>
                    <a:ext uri="{9D8B030D-6E8A-4147-A177-3AD203B41FA5}">
                      <a16:colId xmlns:a16="http://schemas.microsoft.com/office/drawing/2014/main" val="2829696774"/>
                    </a:ext>
                  </a:extLst>
                </a:gridCol>
              </a:tblGrid>
              <a:tr h="160868">
                <a:tc gridSpan="2">
                  <a:txBody>
                    <a:bodyPr/>
                    <a:lstStyle/>
                    <a:p>
                      <a:pPr algn="l" fontAlgn="ctr"/>
                      <a:r>
                        <a:rPr lang="en-US" altLang="ko-KR" sz="1000" b="1" i="0" u="none" strike="noStrike">
                          <a:solidFill>
                            <a:srgbClr val="FFFFFF"/>
                          </a:solidFill>
                          <a:effectLst/>
                          <a:latin typeface="KoPubWorld돋움체 Medium" panose="00000600000000000000"/>
                          <a:ea typeface="맑은 고딕" panose="020B0503020000020004" pitchFamily="50" charset="-127"/>
                        </a:rPr>
                        <a:t>3</a:t>
                      </a:r>
                      <a:r>
                        <a:rPr lang="ko-KR" altLang="en-US" sz="1000" b="1" i="0" u="none" strike="noStrike">
                          <a:solidFill>
                            <a:srgbClr val="FFFFFF"/>
                          </a:solidFill>
                          <a:effectLst/>
                          <a:latin typeface="KoPubWorld돋움체 Medium" panose="00000600000000000000"/>
                          <a:ea typeface="맑은 고딕" panose="020B0503020000020004" pitchFamily="50" charset="-127"/>
                        </a:rPr>
                        <a:t>년 후 </a:t>
                      </a:r>
                      <a:r>
                        <a:rPr lang="en-US" sz="1000" b="1" i="0" u="none" strike="noStrike">
                          <a:solidFill>
                            <a:srgbClr val="FFFFFF"/>
                          </a:solidFill>
                          <a:effectLst/>
                          <a:latin typeface="KoPubWorld돋움체 Medium" panose="00000600000000000000"/>
                          <a:ea typeface="맑은 고딕" panose="020B0503020000020004" pitchFamily="50" charset="-127"/>
                        </a:rPr>
                        <a:t>Exit</a:t>
                      </a:r>
                    </a:p>
                  </a:txBody>
                  <a:tcPr marL="9064" marR="9064" marT="9064"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tc>
                  <a:txBody>
                    <a:bodyPr/>
                    <a:lstStyle/>
                    <a:p>
                      <a:pPr algn="ctr" fontAlgn="ctr"/>
                      <a:r>
                        <a:rPr lang="ko-KR" altLang="en-US" sz="1000" b="1" i="0" u="none" strike="noStrike" dirty="0">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83159"/>
                    </a:solidFill>
                  </a:tcPr>
                </a:tc>
                <a:tc gridSpan="3">
                  <a:txBody>
                    <a:bodyPr/>
                    <a:lstStyle/>
                    <a:p>
                      <a:pPr algn="ctr" fontAlgn="ctr"/>
                      <a:r>
                        <a:rPr lang="en-US" sz="1000" b="1" i="0" u="none" strike="noStrike">
                          <a:solidFill>
                            <a:srgbClr val="FFFFFF"/>
                          </a:solidFill>
                          <a:effectLst/>
                          <a:latin typeface="KoPubWorld돋움체 Medium" panose="00000600000000000000"/>
                          <a:ea typeface="맑은 고딕" panose="020B0503020000020004" pitchFamily="50" charset="-127"/>
                        </a:rPr>
                        <a:t>Base case</a:t>
                      </a:r>
                    </a:p>
                  </a:txBody>
                  <a:tcPr marL="9064" marR="9064" marT="9064"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918566035"/>
                  </a:ext>
                </a:extLst>
              </a:tr>
              <a:tr h="125509">
                <a:tc gridSpan="3">
                  <a:txBody>
                    <a:bodyPr/>
                    <a:lstStyle/>
                    <a:p>
                      <a:pPr algn="l" fontAlgn="ctr"/>
                      <a:r>
                        <a:rPr lang="en-US" altLang="ko-KR" sz="1000" b="1" i="0" u="none" strike="noStrike">
                          <a:solidFill>
                            <a:srgbClr val="FFFFFF"/>
                          </a:solidFill>
                          <a:effectLst/>
                          <a:latin typeface="KoPubWorld돋움체 Medium" panose="00000600000000000000"/>
                          <a:ea typeface="맑은 고딕" panose="020B0503020000020004" pitchFamily="50" charset="-127"/>
                        </a:rPr>
                        <a:t>28.3% </a:t>
                      </a:r>
                      <a:r>
                        <a:rPr lang="ko-KR" altLang="en-US" sz="1000" b="1" i="0" u="none" strike="noStrike">
                          <a:solidFill>
                            <a:srgbClr val="FFFFFF"/>
                          </a:solidFill>
                          <a:effectLst/>
                          <a:latin typeface="KoPubWorld돋움체 Medium" panose="00000600000000000000"/>
                          <a:ea typeface="맑은 고딕" panose="020B0503020000020004" pitchFamily="50" charset="-127"/>
                        </a:rPr>
                        <a:t>지분가치 </a:t>
                      </a:r>
                      <a:r>
                        <a:rPr lang="en-US" altLang="ko-KR" sz="1000" b="1" i="0" u="none" strike="noStrike">
                          <a:solidFill>
                            <a:srgbClr val="FFFFFF"/>
                          </a:solidFill>
                          <a:effectLst/>
                          <a:latin typeface="KoPubWorld돋움체 Medium" panose="00000600000000000000"/>
                          <a:ea typeface="맑은 고딕" panose="020B0503020000020004" pitchFamily="50" charset="-127"/>
                        </a:rPr>
                        <a:t>(</a:t>
                      </a:r>
                      <a:r>
                        <a:rPr lang="ko-KR" altLang="en-US" sz="1000" b="1" i="0" u="none" strike="noStrike">
                          <a:solidFill>
                            <a:srgbClr val="FFFFFF"/>
                          </a:solidFill>
                          <a:effectLst/>
                          <a:latin typeface="KoPubWorld돋움체 Medium" panose="00000600000000000000"/>
                          <a:ea typeface="맑은 고딕" panose="020B0503020000020004" pitchFamily="50" charset="-127"/>
                        </a:rPr>
                        <a:t>단위</a:t>
                      </a:r>
                      <a:r>
                        <a:rPr lang="en-US" altLang="ko-KR" sz="1000" b="1" i="0" u="none" strike="noStrike">
                          <a:solidFill>
                            <a:srgbClr val="FFFFFF"/>
                          </a:solidFill>
                          <a:effectLst/>
                          <a:latin typeface="KoPubWorld돋움체 Medium" panose="00000600000000000000"/>
                          <a:ea typeface="맑은 고딕" panose="020B0503020000020004" pitchFamily="50" charset="-127"/>
                        </a:rPr>
                        <a:t>: </a:t>
                      </a:r>
                      <a:r>
                        <a:rPr lang="ko-KR" altLang="en-US" sz="1000" b="1" i="0" u="none" strike="noStrike">
                          <a:solidFill>
                            <a:srgbClr val="FFFFFF"/>
                          </a:solidFill>
                          <a:effectLst/>
                          <a:latin typeface="KoPubWorld돋움체 Medium" panose="00000600000000000000"/>
                          <a:ea typeface="맑은 고딕" panose="020B0503020000020004" pitchFamily="50" charset="-127"/>
                        </a:rPr>
                        <a:t>백만원</a:t>
                      </a:r>
                      <a:r>
                        <a:rPr lang="en-US" altLang="ko-KR" sz="1000" b="1" i="0" u="none" strike="noStrike">
                          <a:solidFill>
                            <a:srgbClr val="FFFFFF"/>
                          </a:solidFill>
                          <a:effectLst/>
                          <a:latin typeface="KoPubWorld돋움체 Medium" panose="00000600000000000000"/>
                          <a:ea typeface="맑은 고딕" panose="020B0503020000020004" pitchFamily="50" charset="-127"/>
                        </a:rPr>
                        <a:t>)</a:t>
                      </a:r>
                    </a:p>
                  </a:txBody>
                  <a:tcPr marL="9064" marR="9064" marT="9064"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a:ea typeface="맑은 고딕" panose="020B0503020000020004" pitchFamily="50" charset="-127"/>
                        </a:rPr>
                        <a:t>59,349</a:t>
                      </a:r>
                    </a:p>
                  </a:txBody>
                  <a:tcPr marL="9064" marR="9064" marT="90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a:ea typeface="맑은 고딕" panose="020B0503020000020004" pitchFamily="50" charset="-127"/>
                        </a:rPr>
                        <a:t>67,200</a:t>
                      </a:r>
                    </a:p>
                  </a:txBody>
                  <a:tcPr marL="9064" marR="9064" marT="90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a:ea typeface="맑은 고딕" panose="020B0503020000020004" pitchFamily="50" charset="-127"/>
                        </a:rPr>
                        <a:t>75,052</a:t>
                      </a:r>
                    </a:p>
                  </a:txBody>
                  <a:tcPr marL="9064" marR="9064" marT="9064"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extLst>
                  <a:ext uri="{0D108BD9-81ED-4DB2-BD59-A6C34878D82A}">
                    <a16:rowId xmlns:a16="http://schemas.microsoft.com/office/drawing/2014/main" val="4022216254"/>
                  </a:ext>
                </a:extLst>
              </a:tr>
              <a:tr h="125509">
                <a:tc gridSpan="2">
                  <a:txBody>
                    <a:bodyPr/>
                    <a:lstStyle/>
                    <a:p>
                      <a:pPr algn="l"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투자자 투자수익 배분</a:t>
                      </a:r>
                    </a:p>
                  </a:txBody>
                  <a:tcPr marL="9064" marR="9064" marT="9064"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hMerge="1">
                  <a:txBody>
                    <a:bodyPr/>
                    <a:lstStyle/>
                    <a:p>
                      <a:pPr latinLnBrk="1"/>
                      <a:endParaRPr lang="ko-KR" altLang="en-US"/>
                    </a:p>
                  </a:txBody>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064" marR="9064" marT="9064"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a:ea typeface="맑은 고딕" panose="020B0503020000020004" pitchFamily="50" charset="-127"/>
                        </a:rPr>
                        <a:t>9.0x</a:t>
                      </a:r>
                    </a:p>
                  </a:txBody>
                  <a:tcPr marL="9064" marR="9064" marT="90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a:ea typeface="맑은 고딕" panose="020B0503020000020004" pitchFamily="50" charset="-127"/>
                        </a:rPr>
                        <a:t>10.0x</a:t>
                      </a:r>
                    </a:p>
                  </a:txBody>
                  <a:tcPr marL="9064" marR="9064" marT="90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a:ea typeface="맑은 고딕" panose="020B0503020000020004" pitchFamily="50" charset="-127"/>
                        </a:rPr>
                        <a:t>11.0x</a:t>
                      </a:r>
                    </a:p>
                  </a:txBody>
                  <a:tcPr marL="9064" marR="9064" marT="9064"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extLst>
                  <a:ext uri="{0D108BD9-81ED-4DB2-BD59-A6C34878D82A}">
                    <a16:rowId xmlns:a16="http://schemas.microsoft.com/office/drawing/2014/main" val="1244674216"/>
                  </a:ext>
                </a:extLst>
              </a:tr>
              <a:tr h="125509">
                <a:tc>
                  <a:txBody>
                    <a:bodyPr/>
                    <a:lstStyle/>
                    <a:p>
                      <a:pPr algn="l" fontAlgn="ctr"/>
                      <a:r>
                        <a:rPr lang="en-US" sz="1000" b="0" i="0" u="none" strike="noStrike">
                          <a:solidFill>
                            <a:srgbClr val="000000"/>
                          </a:solidFill>
                          <a:effectLst/>
                          <a:latin typeface="KoPubWorld돋움체 Medium" panose="00000600000000000000"/>
                          <a:ea typeface="맑은 고딕" panose="020B0503020000020004" pitchFamily="50" charset="-127"/>
                        </a:rPr>
                        <a:t>PEF IRR</a:t>
                      </a:r>
                    </a:p>
                  </a:txBody>
                  <a:tcPr marL="9064" marR="9064" marT="9064"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11.8%</a:t>
                      </a:r>
                    </a:p>
                  </a:txBody>
                  <a:tcPr marL="9064" marR="9064" marT="9064"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16.5%</a:t>
                      </a:r>
                    </a:p>
                  </a:txBody>
                  <a:tcPr marL="9064" marR="9064" marT="9064"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20.9%</a:t>
                      </a:r>
                    </a:p>
                  </a:txBody>
                  <a:tcPr marL="9064" marR="9064" marT="9064"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5758451"/>
                  </a:ext>
                </a:extLst>
              </a:tr>
              <a:tr h="125509">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064" marR="9064" marT="9064" marB="0" anchor="ctr">
                    <a:lnL>
                      <a:noFill/>
                    </a:lnL>
                    <a:lnR>
                      <a:noFill/>
                    </a:lnR>
                    <a:lnT w="25400" cap="flat" cmpd="dbl" algn="ctr">
                      <a:solidFill>
                        <a:srgbClr val="000000"/>
                      </a:solidFill>
                      <a:prstDash val="solid"/>
                      <a:round/>
                      <a:headEnd type="none" w="med" len="med"/>
                      <a:tailEnd type="none" w="med" len="med"/>
                    </a:lnT>
                    <a:lnB>
                      <a:noFill/>
                    </a:lnB>
                    <a:solidFill>
                      <a:srgbClr val="D9E1F2"/>
                    </a:solidFill>
                  </a:tcPr>
                </a:tc>
                <a:tc gridSpan="5">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現 대표이사 측 아닌 출자자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 (A): </a:t>
                      </a:r>
                      <a:r>
                        <a:rPr lang="ko-KR" altLang="en-US" sz="1000" b="0" i="0" u="none" strike="noStrike">
                          <a:solidFill>
                            <a:srgbClr val="000000"/>
                          </a:solidFill>
                          <a:effectLst/>
                          <a:latin typeface="KoPubWorld돋움체 Medium" panose="00000600000000000000"/>
                          <a:ea typeface="맑은 고딕" panose="020B0503020000020004" pitchFamily="50" charset="-127"/>
                        </a:rPr>
                        <a:t>원금 </a:t>
                      </a:r>
                      <a:r>
                        <a:rPr lang="en-US" altLang="ko-KR" sz="1000" b="0" i="0" u="none" strike="noStrike">
                          <a:solidFill>
                            <a:srgbClr val="000000"/>
                          </a:solidFill>
                          <a:effectLst/>
                          <a:latin typeface="KoPubWorld돋움체 Medium" panose="00000600000000000000"/>
                          <a:ea typeface="맑은 고딕" panose="020B0503020000020004" pitchFamily="50" charset="-127"/>
                        </a:rPr>
                        <a:t>400</a:t>
                      </a:r>
                      <a:r>
                        <a:rPr lang="ko-KR" altLang="en-US" sz="1000" b="0" i="0" u="none" strike="noStrike">
                          <a:solidFill>
                            <a:srgbClr val="000000"/>
                          </a:solidFill>
                          <a:effectLst/>
                          <a:latin typeface="KoPubWorld돋움체 Medium" panose="00000600000000000000"/>
                          <a:ea typeface="맑은 고딕" panose="020B0503020000020004" pitchFamily="50" charset="-127"/>
                        </a:rPr>
                        <a:t>억원 </a:t>
                      </a:r>
                      <a:r>
                        <a:rPr lang="en-US" altLang="ko-KR" sz="1000" b="0" i="0" u="none" strike="noStrike">
                          <a:solidFill>
                            <a:srgbClr val="000000"/>
                          </a:solidFill>
                          <a:effectLst/>
                          <a:latin typeface="KoPubWorld돋움체 Medium" panose="00000600000000000000"/>
                          <a:ea typeface="맑은 고딕" panose="020B0503020000020004" pitchFamily="50" charset="-127"/>
                        </a:rPr>
                        <a:t>+ IRR 6% </a:t>
                      </a:r>
                    </a:p>
                  </a:txBody>
                  <a:tcPr marL="9064" marR="9064" marT="9064" marB="0" anchor="ctr">
                    <a:lnL>
                      <a:noFill/>
                    </a:lnL>
                    <a:lnR>
                      <a:noFill/>
                    </a:lnR>
                    <a:lnT w="25400" cap="flat" cmpd="dbl" algn="ctr">
                      <a:solidFill>
                        <a:srgbClr val="000000"/>
                      </a:solidFill>
                      <a:prstDash val="solid"/>
                      <a:round/>
                      <a:headEnd type="none" w="med" len="med"/>
                      <a:tailEnd type="none" w="med" len="med"/>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25400" cap="flat" cmpd="dbl" algn="ctr">
                      <a:solidFill>
                        <a:srgbClr val="000000"/>
                      </a:solidFill>
                      <a:prstDash val="solid"/>
                      <a:round/>
                      <a:headEnd type="none" w="med" len="med"/>
                      <a:tailEnd type="none" w="med" len="med"/>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064" marR="9064" marT="9064"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064" marR="9064" marT="9064"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064" marR="9064" marT="9064"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4512740"/>
                  </a:ext>
                </a:extLst>
              </a:tr>
              <a:tr h="125509">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064" marR="9064" marT="9064" marB="0" anchor="ctr">
                    <a:lnL>
                      <a:noFill/>
                    </a:lnL>
                    <a:lnR>
                      <a:noFill/>
                    </a:lnR>
                    <a:lnT>
                      <a:noFill/>
                    </a:lnT>
                    <a:lnB>
                      <a:noFill/>
                    </a:lnB>
                    <a:solidFill>
                      <a:srgbClr val="D9E1F2"/>
                    </a:solidFill>
                  </a:tcPr>
                </a:tc>
                <a:tc gridSpan="6">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現 대표이사 측 출자자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 (B): </a:t>
                      </a:r>
                      <a:r>
                        <a:rPr lang="ko-KR" altLang="en-US" sz="1000" b="0" i="0" u="none" strike="noStrike">
                          <a:solidFill>
                            <a:srgbClr val="000000"/>
                          </a:solidFill>
                          <a:effectLst/>
                          <a:latin typeface="KoPubWorld돋움체 Medium" panose="00000600000000000000"/>
                          <a:ea typeface="맑은 고딕" panose="020B0503020000020004" pitchFamily="50" charset="-127"/>
                        </a:rPr>
                        <a:t>원금 </a:t>
                      </a:r>
                      <a:r>
                        <a:rPr lang="en-US" altLang="ko-KR" sz="1000" b="0" i="0" u="none" strike="noStrike">
                          <a:solidFill>
                            <a:srgbClr val="000000"/>
                          </a:solidFill>
                          <a:effectLst/>
                          <a:latin typeface="KoPubWorld돋움체 Medium" panose="00000600000000000000"/>
                          <a:ea typeface="맑은 고딕" panose="020B0503020000020004" pitchFamily="50" charset="-127"/>
                        </a:rPr>
                        <a:t>25</a:t>
                      </a:r>
                      <a:r>
                        <a:rPr lang="ko-KR" altLang="en-US" sz="1000" b="0" i="0" u="none" strike="noStrike">
                          <a:solidFill>
                            <a:srgbClr val="000000"/>
                          </a:solidFill>
                          <a:effectLst/>
                          <a:latin typeface="KoPubWorld돋움체 Medium" panose="00000600000000000000"/>
                          <a:ea typeface="맑은 고딕" panose="020B0503020000020004" pitchFamily="50" charset="-127"/>
                        </a:rPr>
                        <a:t>억원 </a:t>
                      </a:r>
                      <a:r>
                        <a:rPr lang="en-US" altLang="ko-KR" sz="1000" b="0" i="0" u="none" strike="noStrike">
                          <a:solidFill>
                            <a:srgbClr val="000000"/>
                          </a:solidFill>
                          <a:effectLst/>
                          <a:latin typeface="KoPubWorld돋움체 Medium" panose="00000600000000000000"/>
                          <a:ea typeface="맑은 고딕" panose="020B0503020000020004" pitchFamily="50" charset="-127"/>
                        </a:rPr>
                        <a:t>+ </a:t>
                      </a:r>
                      <a:r>
                        <a:rPr lang="ko-KR" altLang="en-US" sz="1000" b="0" i="0" u="none" strike="noStrike">
                          <a:solidFill>
                            <a:srgbClr val="000000"/>
                          </a:solidFill>
                          <a:effectLst/>
                          <a:latin typeface="KoPubWorld돋움체 Medium" panose="00000600000000000000"/>
                          <a:ea typeface="맑은 고딕" panose="020B0503020000020004" pitchFamily="50" charset="-127"/>
                        </a:rPr>
                        <a:t>주식</a:t>
                      </a:r>
                      <a:r>
                        <a:rPr lang="en-US" altLang="ko-KR" sz="1000" b="0" i="0" u="none" strike="noStrike">
                          <a:solidFill>
                            <a:srgbClr val="000000"/>
                          </a:solidFill>
                          <a:effectLst/>
                          <a:latin typeface="KoPubWorld돋움체 Medium" panose="00000600000000000000"/>
                          <a:ea typeface="맑은 고딕" panose="020B0503020000020004" pitchFamily="50" charset="-127"/>
                        </a:rPr>
                        <a:t>76</a:t>
                      </a:r>
                      <a:r>
                        <a:rPr lang="ko-KR" altLang="en-US" sz="1000" b="0" i="0" u="none" strike="noStrike">
                          <a:solidFill>
                            <a:srgbClr val="000000"/>
                          </a:solidFill>
                          <a:effectLst/>
                          <a:latin typeface="KoPubWorld돋움체 Medium" panose="00000600000000000000"/>
                          <a:ea typeface="맑은 고딕" panose="020B0503020000020004" pitchFamily="50" charset="-127"/>
                        </a:rPr>
                        <a:t>만주 </a:t>
                      </a:r>
                      <a:r>
                        <a:rPr lang="en-US" altLang="ko-KR" sz="1000" b="0" i="0" u="none" strike="noStrike">
                          <a:solidFill>
                            <a:srgbClr val="000000"/>
                          </a:solidFill>
                          <a:effectLst/>
                          <a:latin typeface="KoPubWorld돋움체 Medium" panose="00000600000000000000"/>
                          <a:ea typeface="맑은 고딕" panose="020B0503020000020004" pitchFamily="50" charset="-127"/>
                        </a:rPr>
                        <a:t>+  IRR 6%</a:t>
                      </a:r>
                    </a:p>
                  </a:txBody>
                  <a:tcPr marL="9064" marR="9064" marT="9064" marB="0" anchor="ctr">
                    <a:lnL>
                      <a:noFill/>
                    </a:lnL>
                    <a:lnR>
                      <a:noFill/>
                    </a:lnR>
                    <a:lnT>
                      <a:noFill/>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064" marR="9064" marT="9064"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064" marR="9064" marT="9064"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064" marR="9064" marT="9064" marB="0" anchor="ctr">
                    <a:lnL>
                      <a:noFill/>
                    </a:lnL>
                    <a:lnR>
                      <a:noFill/>
                    </a:lnR>
                    <a:lnT>
                      <a:noFill/>
                    </a:lnT>
                    <a:lnB>
                      <a:noFill/>
                    </a:lnB>
                    <a:solidFill>
                      <a:srgbClr val="FFFFFF"/>
                    </a:solidFill>
                  </a:tcPr>
                </a:tc>
                <a:extLst>
                  <a:ext uri="{0D108BD9-81ED-4DB2-BD59-A6C34878D82A}">
                    <a16:rowId xmlns:a16="http://schemas.microsoft.com/office/drawing/2014/main" val="3630385082"/>
                  </a:ext>
                </a:extLst>
              </a:tr>
              <a:tr h="125509">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3</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064" marR="9064" marT="9064" marB="0" anchor="ctr">
                    <a:lnL>
                      <a:noFill/>
                    </a:lnL>
                    <a:lnR>
                      <a:noFill/>
                    </a:lnR>
                    <a:lnT>
                      <a:noFill/>
                    </a:lnT>
                    <a:lnB>
                      <a:noFill/>
                    </a:lnB>
                    <a:solidFill>
                      <a:srgbClr val="D9E1F2"/>
                    </a:solidFill>
                  </a:tcPr>
                </a:tc>
                <a:tc gridSpan="4">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現 대표이사 측 아닌 출자자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 (A): IRR 12% </a:t>
                      </a:r>
                    </a:p>
                  </a:txBody>
                  <a:tcPr marL="9064" marR="9064" marT="9064" marB="0" anchor="ctr">
                    <a:lnL>
                      <a:noFill/>
                    </a:lnL>
                    <a:lnR>
                      <a:noFill/>
                    </a:lnR>
                    <a:lnT>
                      <a:noFill/>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a:noFill/>
                    </a:lnB>
                    <a:solidFill>
                      <a:srgbClr val="D9E1F2"/>
                    </a:solidFill>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064" marR="9064" marT="9064"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064" marR="9064" marT="9064"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064" marR="9064" marT="9064" marB="0" anchor="ctr">
                    <a:lnL>
                      <a:noFill/>
                    </a:lnL>
                    <a:lnR>
                      <a:noFill/>
                    </a:lnR>
                    <a:lnT>
                      <a:noFill/>
                    </a:lnT>
                    <a:lnB>
                      <a:noFill/>
                    </a:lnB>
                    <a:solidFill>
                      <a:srgbClr val="FFFFFF"/>
                    </a:solidFill>
                  </a:tcPr>
                </a:tc>
                <a:extLst>
                  <a:ext uri="{0D108BD9-81ED-4DB2-BD59-A6C34878D82A}">
                    <a16:rowId xmlns:a16="http://schemas.microsoft.com/office/drawing/2014/main" val="2535393525"/>
                  </a:ext>
                </a:extLst>
              </a:tr>
              <a:tr h="125509">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4</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064" marR="9064" marT="9064" marB="0" anchor="ctr">
                    <a:lnL>
                      <a:noFill/>
                    </a:lnL>
                    <a:lnR>
                      <a:noFill/>
                    </a:lnR>
                    <a:lnT>
                      <a:noFill/>
                    </a:lnT>
                    <a:lnB>
                      <a:noFill/>
                    </a:lnB>
                    <a:solidFill>
                      <a:srgbClr val="D9E1F2"/>
                    </a:solidFill>
                  </a:tcPr>
                </a:tc>
                <a:tc gridSpan="4">
                  <a:txBody>
                    <a:bodyPr/>
                    <a:lstStyle/>
                    <a:p>
                      <a:pPr algn="l" fontAlgn="ctr"/>
                      <a:r>
                        <a:rPr lang="ko-KR" altLang="en-US" sz="1000" b="0" i="0" u="none" strike="noStrike" dirty="0">
                          <a:solidFill>
                            <a:srgbClr val="000000"/>
                          </a:solidFill>
                          <a:effectLst/>
                          <a:latin typeface="KoPubWorld돋움체 Medium" panose="00000600000000000000"/>
                          <a:ea typeface="맑은 고딕" panose="020B0503020000020004" pitchFamily="50" charset="-127"/>
                        </a:rPr>
                        <a:t>現 대표이사 측 출자자 </a:t>
                      </a:r>
                      <a:r>
                        <a:rPr lang="en-US" altLang="ko-KR" sz="1000" b="0" i="0" u="none" strike="noStrike" dirty="0">
                          <a:solidFill>
                            <a:srgbClr val="000000"/>
                          </a:solidFill>
                          <a:effectLst/>
                          <a:latin typeface="KoPubWorld돋움체 Medium" panose="00000600000000000000"/>
                          <a:ea typeface="맑은 고딕" panose="020B0503020000020004" pitchFamily="50" charset="-127"/>
                        </a:rPr>
                        <a:t>Group (B): IRR 12%</a:t>
                      </a:r>
                    </a:p>
                  </a:txBody>
                  <a:tcPr marL="9064" marR="9064" marT="9064" marB="0" anchor="ctr">
                    <a:lnL>
                      <a:noFill/>
                    </a:lnL>
                    <a:lnR>
                      <a:noFill/>
                    </a:lnR>
                    <a:lnT>
                      <a:noFill/>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a:noFill/>
                    </a:lnB>
                    <a:solidFill>
                      <a:srgbClr val="D9E1F2"/>
                    </a:solidFill>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7.8%</a:t>
                      </a:r>
                    </a:p>
                  </a:txBody>
                  <a:tcPr marL="9064" marR="9064" marT="9064"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064" marR="9064" marT="9064"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064" marR="9064" marT="9064" marB="0" anchor="ctr">
                    <a:lnL>
                      <a:noFill/>
                    </a:lnL>
                    <a:lnR>
                      <a:noFill/>
                    </a:lnR>
                    <a:lnT>
                      <a:noFill/>
                    </a:lnT>
                    <a:lnB>
                      <a:noFill/>
                    </a:lnB>
                    <a:solidFill>
                      <a:srgbClr val="FFFFFF"/>
                    </a:solidFill>
                  </a:tcPr>
                </a:tc>
                <a:extLst>
                  <a:ext uri="{0D108BD9-81ED-4DB2-BD59-A6C34878D82A}">
                    <a16:rowId xmlns:a16="http://schemas.microsoft.com/office/drawing/2014/main" val="4119438641"/>
                  </a:ext>
                </a:extLst>
              </a:tr>
              <a:tr h="125509">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5</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064" marR="9064" marT="9064" marB="0" anchor="ctr">
                    <a:lnL>
                      <a:noFill/>
                    </a:lnL>
                    <a:lnR>
                      <a:noFill/>
                    </a:lnR>
                    <a:lnT>
                      <a:noFill/>
                    </a:lnT>
                    <a:lnB>
                      <a:noFill/>
                    </a:lnB>
                    <a:solidFill>
                      <a:srgbClr val="D9E1F2"/>
                    </a:solidFill>
                  </a:tcPr>
                </a:tc>
                <a:tc gridSpan="4">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現 대표이사 측 아닌 출자자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 (A): IRR 15% </a:t>
                      </a:r>
                    </a:p>
                  </a:txBody>
                  <a:tcPr marL="9064" marR="9064" marT="9064" marB="0" anchor="ctr">
                    <a:lnL>
                      <a:noFill/>
                    </a:lnL>
                    <a:lnR>
                      <a:noFill/>
                    </a:lnR>
                    <a:lnT>
                      <a:noFill/>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a:noFill/>
                    </a:lnB>
                    <a:solidFill>
                      <a:srgbClr val="D9E1F2"/>
                    </a:solidFill>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a:noFill/>
                    </a:lnB>
                    <a:solidFill>
                      <a:srgbClr val="D9E1F2"/>
                    </a:solidFill>
                  </a:tcPr>
                </a:tc>
                <a:tc>
                  <a:txBody>
                    <a:bodyPr/>
                    <a:lstStyle/>
                    <a:p>
                      <a:pPr algn="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r>
                        <a:rPr lang="en-US" altLang="ko-KR"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15.0%</a:t>
                      </a:r>
                    </a:p>
                  </a:txBody>
                  <a:tcPr marL="9064" marR="9064" marT="9064"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15.0%</a:t>
                      </a:r>
                    </a:p>
                  </a:txBody>
                  <a:tcPr marL="9064" marR="9064" marT="9064" marB="0" anchor="ctr">
                    <a:lnL>
                      <a:noFill/>
                    </a:lnL>
                    <a:lnR>
                      <a:noFill/>
                    </a:lnR>
                    <a:lnT>
                      <a:noFill/>
                    </a:lnT>
                    <a:lnB>
                      <a:noFill/>
                    </a:lnB>
                    <a:solidFill>
                      <a:srgbClr val="FFFFFF"/>
                    </a:solidFill>
                  </a:tcPr>
                </a:tc>
                <a:extLst>
                  <a:ext uri="{0D108BD9-81ED-4DB2-BD59-A6C34878D82A}">
                    <a16:rowId xmlns:a16="http://schemas.microsoft.com/office/drawing/2014/main" val="3536514359"/>
                  </a:ext>
                </a:extLst>
              </a:tr>
              <a:tr h="125509">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064" marR="9064" marT="9064" marB="0" anchor="ctr">
                    <a:lnL>
                      <a:noFill/>
                    </a:lnL>
                    <a:lnR>
                      <a:noFill/>
                    </a:lnR>
                    <a:lnT>
                      <a:noFill/>
                    </a:lnT>
                    <a:lnB>
                      <a:noFill/>
                    </a:lnB>
                    <a:solidFill>
                      <a:srgbClr val="D9E1F2"/>
                    </a:solidFill>
                  </a:tcPr>
                </a:tc>
                <a:tc gridSpan="4">
                  <a:txBody>
                    <a:bodyPr/>
                    <a:lstStyle/>
                    <a:p>
                      <a:pPr algn="l" fontAlgn="ctr"/>
                      <a:r>
                        <a:rPr lang="ko-KR" altLang="en-US" sz="1000" b="0" i="0" u="none" strike="noStrike" dirty="0">
                          <a:solidFill>
                            <a:srgbClr val="000000"/>
                          </a:solidFill>
                          <a:effectLst/>
                          <a:latin typeface="KoPubWorld돋움체 Medium" panose="00000600000000000000"/>
                          <a:ea typeface="맑은 고딕" panose="020B0503020000020004" pitchFamily="50" charset="-127"/>
                        </a:rPr>
                        <a:t>現 대표이사 측 출자자 </a:t>
                      </a:r>
                      <a:r>
                        <a:rPr lang="en-US" altLang="ko-KR" sz="1000" b="0" i="0" u="none" strike="noStrike" dirty="0">
                          <a:solidFill>
                            <a:srgbClr val="000000"/>
                          </a:solidFill>
                          <a:effectLst/>
                          <a:latin typeface="KoPubWorld돋움체 Medium" panose="00000600000000000000"/>
                          <a:ea typeface="맑은 고딕" panose="020B0503020000020004" pitchFamily="50" charset="-127"/>
                        </a:rPr>
                        <a:t>Group (B): IRR 15%</a:t>
                      </a:r>
                    </a:p>
                  </a:txBody>
                  <a:tcPr marL="9064" marR="9064" marT="9064" marB="0" anchor="ctr">
                    <a:lnL>
                      <a:noFill/>
                    </a:lnL>
                    <a:lnR>
                      <a:noFill/>
                    </a:lnR>
                    <a:lnT>
                      <a:noFill/>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a:noFill/>
                    </a:lnB>
                    <a:solidFill>
                      <a:srgbClr val="D9E1F2"/>
                    </a:solidFill>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a:noFill/>
                    </a:lnB>
                    <a:solidFill>
                      <a:srgbClr val="D9E1F2"/>
                    </a:solidFill>
                  </a:tcPr>
                </a:tc>
                <a:tc>
                  <a:txBody>
                    <a:bodyPr/>
                    <a:lstStyle/>
                    <a:p>
                      <a:pPr algn="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r>
                        <a:rPr lang="en-US" altLang="ko-KR"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15.0%</a:t>
                      </a:r>
                    </a:p>
                  </a:txBody>
                  <a:tcPr marL="9064" marR="9064" marT="9064"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15.0%</a:t>
                      </a:r>
                    </a:p>
                  </a:txBody>
                  <a:tcPr marL="9064" marR="9064" marT="9064" marB="0" anchor="ctr">
                    <a:lnL>
                      <a:noFill/>
                    </a:lnL>
                    <a:lnR>
                      <a:noFill/>
                    </a:lnR>
                    <a:lnT>
                      <a:noFill/>
                    </a:lnT>
                    <a:lnB>
                      <a:noFill/>
                    </a:lnB>
                    <a:solidFill>
                      <a:srgbClr val="FFFFFF"/>
                    </a:solidFill>
                  </a:tcPr>
                </a:tc>
                <a:extLst>
                  <a:ext uri="{0D108BD9-81ED-4DB2-BD59-A6C34878D82A}">
                    <a16:rowId xmlns:a16="http://schemas.microsoft.com/office/drawing/2014/main" val="1002820112"/>
                  </a:ext>
                </a:extLst>
              </a:tr>
              <a:tr h="125509">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이후</a:t>
                      </a:r>
                    </a:p>
                  </a:txBody>
                  <a:tcPr marL="9064" marR="9064" marT="9064" marB="0" anchor="ctr">
                    <a:lnL>
                      <a:noFill/>
                    </a:lnL>
                    <a:lnR>
                      <a:noFill/>
                    </a:lnR>
                    <a:lnT>
                      <a:noFill/>
                    </a:lnT>
                    <a:lnB w="6350" cap="flat" cmpd="sng" algn="ctr">
                      <a:solidFill>
                        <a:srgbClr val="000000"/>
                      </a:solidFill>
                      <a:prstDash val="solid"/>
                      <a:round/>
                      <a:headEnd type="none" w="med" len="med"/>
                      <a:tailEnd type="none" w="med" len="med"/>
                    </a:lnB>
                    <a:solidFill>
                      <a:srgbClr val="D9E1F2"/>
                    </a:solidFill>
                  </a:tcPr>
                </a:tc>
                <a:tc gridSpan="6">
                  <a:txBody>
                    <a:bodyPr/>
                    <a:lstStyle/>
                    <a:p>
                      <a:pPr algn="l" fontAlgn="ctr"/>
                      <a:r>
                        <a:rPr lang="en-US" altLang="ko-KR" sz="1000" b="0" i="0" u="none" strike="noStrike" dirty="0">
                          <a:solidFill>
                            <a:srgbClr val="000000"/>
                          </a:solidFill>
                          <a:effectLst/>
                          <a:latin typeface="KoPubWorld돋움체 Medium" panose="00000600000000000000"/>
                          <a:ea typeface="맑은 고딕" panose="020B0503020000020004" pitchFamily="50" charset="-127"/>
                        </a:rPr>
                        <a:t>IRR 15% </a:t>
                      </a:r>
                      <a:r>
                        <a:rPr lang="ko-KR" altLang="en-US" sz="1000" b="0" i="0" u="none" strike="noStrike" dirty="0">
                          <a:solidFill>
                            <a:srgbClr val="000000"/>
                          </a:solidFill>
                          <a:effectLst/>
                          <a:latin typeface="KoPubWorld돋움체 Medium" panose="00000600000000000000"/>
                          <a:ea typeface="맑은 고딕" panose="020B0503020000020004" pitchFamily="50" charset="-127"/>
                        </a:rPr>
                        <a:t>이상 수익에 대해서는 </a:t>
                      </a:r>
                      <a:r>
                        <a:rPr lang="en-US" altLang="ko-KR" sz="1000" b="0" i="0" u="none" strike="noStrike" dirty="0">
                          <a:solidFill>
                            <a:srgbClr val="000000"/>
                          </a:solidFill>
                          <a:effectLst/>
                          <a:latin typeface="KoPubWorld돋움체 Medium" panose="00000600000000000000"/>
                          <a:ea typeface="맑은 고딕" panose="020B0503020000020004" pitchFamily="50" charset="-127"/>
                        </a:rPr>
                        <a:t>Group (B) </a:t>
                      </a:r>
                      <a:r>
                        <a:rPr lang="ko-KR" altLang="en-US" sz="1000" b="0" i="0" u="none" strike="noStrike" dirty="0">
                          <a:solidFill>
                            <a:srgbClr val="000000"/>
                          </a:solidFill>
                          <a:effectLst/>
                          <a:latin typeface="KoPubWorld돋움체 Medium" panose="00000600000000000000"/>
                          <a:ea typeface="맑은 고딕" panose="020B0503020000020004" pitchFamily="50" charset="-127"/>
                        </a:rPr>
                        <a:t>와 </a:t>
                      </a:r>
                      <a:r>
                        <a:rPr lang="en-US" altLang="ko-KR" sz="1000" b="0" i="0" u="none" strike="noStrike" dirty="0">
                          <a:solidFill>
                            <a:srgbClr val="000000"/>
                          </a:solidFill>
                          <a:effectLst/>
                          <a:latin typeface="KoPubWorld돋움체 Medium" panose="00000600000000000000"/>
                          <a:ea typeface="맑은 고딕" panose="020B0503020000020004" pitchFamily="50" charset="-127"/>
                        </a:rPr>
                        <a:t>Group(A) </a:t>
                      </a:r>
                      <a:r>
                        <a:rPr lang="ko-KR" altLang="en-US" sz="1000" b="0" i="0" u="none" strike="noStrike" dirty="0">
                          <a:solidFill>
                            <a:srgbClr val="000000"/>
                          </a:solidFill>
                          <a:effectLst/>
                          <a:latin typeface="KoPubWorld돋움체 Medium" panose="00000600000000000000"/>
                          <a:ea typeface="맑은 고딕" panose="020B0503020000020004" pitchFamily="50" charset="-127"/>
                        </a:rPr>
                        <a:t>가 </a:t>
                      </a:r>
                      <a:r>
                        <a:rPr lang="en-US" altLang="ko-KR" sz="1000" b="0" i="0" u="none" strike="noStrike" dirty="0">
                          <a:solidFill>
                            <a:srgbClr val="000000"/>
                          </a:solidFill>
                          <a:effectLst/>
                          <a:latin typeface="KoPubWorld돋움체 Medium" panose="00000600000000000000"/>
                          <a:ea typeface="맑은 고딕" panose="020B0503020000020004" pitchFamily="50" charset="-127"/>
                        </a:rPr>
                        <a:t>5:5 </a:t>
                      </a:r>
                      <a:r>
                        <a:rPr lang="ko-KR" altLang="en-US" sz="1000" b="0" i="0" u="none" strike="noStrike" dirty="0">
                          <a:solidFill>
                            <a:srgbClr val="000000"/>
                          </a:solidFill>
                          <a:effectLst/>
                          <a:latin typeface="KoPubWorld돋움체 Medium" panose="00000600000000000000"/>
                          <a:ea typeface="맑은 고딕" panose="020B0503020000020004" pitchFamily="50" charset="-127"/>
                        </a:rPr>
                        <a:t>동순위로 배분함</a:t>
                      </a:r>
                    </a:p>
                  </a:txBody>
                  <a:tcPr marL="9064" marR="9064" marT="9064" marB="0" anchor="ctr">
                    <a:lnL>
                      <a:noFill/>
                    </a:lnL>
                    <a:lnR>
                      <a:noFill/>
                    </a:lnR>
                    <a:lnT>
                      <a:noFill/>
                    </a:lnT>
                    <a:lnB w="6350" cap="flat" cmpd="sng" algn="ctr">
                      <a:solidFill>
                        <a:srgbClr val="000000"/>
                      </a:solidFill>
                      <a:prstDash val="solid"/>
                      <a:round/>
                      <a:headEnd type="none" w="med" len="med"/>
                      <a:tailEnd type="none" w="med" len="med"/>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r>
                        <a:rPr lang="en-US" altLang="ko-KR"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16.5%</a:t>
                      </a:r>
                    </a:p>
                  </a:txBody>
                  <a:tcPr marL="9064" marR="9064" marT="9064"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20.9%</a:t>
                      </a:r>
                    </a:p>
                  </a:txBody>
                  <a:tcPr marL="9064" marR="9064" marT="9064"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51814092"/>
                  </a:ext>
                </a:extLst>
              </a:tr>
              <a:tr h="125509">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투자자 </a:t>
                      </a:r>
                      <a:r>
                        <a:rPr lang="en-US" sz="1000" b="0" i="0" u="none" strike="noStrike">
                          <a:solidFill>
                            <a:srgbClr val="000000"/>
                          </a:solidFill>
                          <a:effectLst/>
                          <a:latin typeface="KoPubWorld돋움체 Medium" panose="00000600000000000000"/>
                          <a:ea typeface="맑은 고딕" panose="020B0503020000020004" pitchFamily="50" charset="-127"/>
                        </a:rPr>
                        <a:t>IRR</a:t>
                      </a:r>
                    </a:p>
                  </a:txBody>
                  <a:tcPr marL="9064" marR="9064" marT="9064"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en-US" sz="1000" b="0" i="0" u="none" strike="noStrike">
                          <a:solidFill>
                            <a:srgbClr val="000000"/>
                          </a:solidFill>
                          <a:effectLst/>
                          <a:latin typeface="KoPubWorld돋움체 Medium" panose="00000600000000000000"/>
                          <a:ea typeface="맑은 고딕" panose="020B0503020000020004" pitchFamily="50" charset="-127"/>
                        </a:rPr>
                        <a:t>Group (A)</a:t>
                      </a:r>
                    </a:p>
                  </a:txBody>
                  <a:tcPr marL="9064" marR="9064" marT="9064"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064" marR="9064" marT="9064"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16.5%</a:t>
                      </a:r>
                    </a:p>
                  </a:txBody>
                  <a:tcPr marL="9064" marR="9064" marT="9064"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20.9%</a:t>
                      </a:r>
                    </a:p>
                  </a:txBody>
                  <a:tcPr marL="9064" marR="9064" marT="9064"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762017499"/>
                  </a:ext>
                </a:extLst>
              </a:tr>
              <a:tr h="125509">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a:solidFill>
                            <a:srgbClr val="000000"/>
                          </a:solidFill>
                          <a:effectLst/>
                          <a:latin typeface="KoPubWorld돋움체 Medium" panose="00000600000000000000"/>
                          <a:ea typeface="맑은 고딕" panose="020B0503020000020004" pitchFamily="50" charset="-127"/>
                        </a:rPr>
                        <a:t>Group (B)</a:t>
                      </a:r>
                    </a:p>
                  </a:txBody>
                  <a:tcPr marL="9064" marR="9064" marT="9064"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064" marR="9064" marT="9064"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a:ea typeface="맑은 고딕" panose="020B0503020000020004" pitchFamily="50" charset="-127"/>
                        </a:rPr>
                        <a:t>7.8%</a:t>
                      </a:r>
                    </a:p>
                  </a:txBody>
                  <a:tcPr marL="9064" marR="9064" marT="9064"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16.5%</a:t>
                      </a:r>
                    </a:p>
                  </a:txBody>
                  <a:tcPr marL="9064" marR="9064" marT="9064"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a:ea typeface="맑은 고딕" panose="020B0503020000020004" pitchFamily="50" charset="-127"/>
                        </a:rPr>
                        <a:t>20.9%</a:t>
                      </a:r>
                    </a:p>
                  </a:txBody>
                  <a:tcPr marL="9064" marR="9064" marT="9064"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56540699"/>
                  </a:ext>
                </a:extLst>
              </a:tr>
            </a:tbl>
          </a:graphicData>
        </a:graphic>
      </p:graphicFrame>
      <p:sp>
        <p:nvSpPr>
          <p:cNvPr id="46" name="Freeform 477">
            <a:extLst>
              <a:ext uri="{FF2B5EF4-FFF2-40B4-BE49-F238E27FC236}">
                <a16:creationId xmlns:a16="http://schemas.microsoft.com/office/drawing/2014/main" id="{3187A601-587F-4D55-8EA9-525D47A9F091}"/>
              </a:ext>
            </a:extLst>
          </p:cNvPr>
          <p:cNvSpPr>
            <a:spLocks/>
          </p:cNvSpPr>
          <p:nvPr>
            <p:custDataLst>
              <p:tags r:id="rId1"/>
            </p:custDataLst>
          </p:nvPr>
        </p:nvSpPr>
        <p:spPr bwMode="auto">
          <a:xfrm rot="10958296">
            <a:off x="7026373" y="4110113"/>
            <a:ext cx="1192447" cy="370055"/>
          </a:xfrm>
          <a:custGeom>
            <a:avLst/>
            <a:gdLst/>
            <a:ahLst/>
            <a:cxnLst>
              <a:cxn ang="0">
                <a:pos x="545" y="20"/>
              </a:cxn>
              <a:cxn ang="0">
                <a:pos x="80" y="140"/>
              </a:cxn>
              <a:cxn ang="0">
                <a:pos x="175" y="365"/>
              </a:cxn>
              <a:cxn ang="0">
                <a:pos x="575" y="295"/>
              </a:cxn>
              <a:cxn ang="0">
                <a:pos x="455" y="70"/>
              </a:cxn>
            </a:cxnLst>
            <a:rect l="0" t="0" r="r" b="b"/>
            <a:pathLst>
              <a:path w="725" h="391">
                <a:moveTo>
                  <a:pt x="545" y="20"/>
                </a:moveTo>
                <a:cubicBezTo>
                  <a:pt x="468" y="40"/>
                  <a:pt x="160" y="0"/>
                  <a:pt x="80" y="140"/>
                </a:cubicBezTo>
                <a:cubicBezTo>
                  <a:pt x="0" y="280"/>
                  <a:pt x="93" y="339"/>
                  <a:pt x="175" y="365"/>
                </a:cubicBezTo>
                <a:cubicBezTo>
                  <a:pt x="257" y="391"/>
                  <a:pt x="528" y="344"/>
                  <a:pt x="575" y="295"/>
                </a:cubicBezTo>
                <a:cubicBezTo>
                  <a:pt x="725" y="170"/>
                  <a:pt x="555" y="45"/>
                  <a:pt x="455" y="70"/>
                </a:cubicBezTo>
              </a:path>
            </a:pathLst>
          </a:custGeom>
          <a:noFill/>
          <a:ln w="12700" cap="flat" cmpd="sng">
            <a:solidFill>
              <a:srgbClr val="C00000"/>
            </a:solidFill>
            <a:prstDash val="solid"/>
            <a:round/>
            <a:headEnd type="none" w="sm" len="sm"/>
            <a:tailEnd type="none" w="sm" len="sm"/>
          </a:ln>
          <a:effectLst/>
        </p:spPr>
        <p:txBody>
          <a:bodyPr wrap="none" anchor="ctr"/>
          <a:lstStyle/>
          <a:p>
            <a:endParaRPr lang="ko-KR" altLang="en-US" dirty="0">
              <a:latin typeface="+mj-ea"/>
              <a:ea typeface="+mj-ea"/>
            </a:endParaRPr>
          </a:p>
        </p:txBody>
      </p:sp>
      <p:graphicFrame>
        <p:nvGraphicFramePr>
          <p:cNvPr id="11" name="표 10">
            <a:extLst>
              <a:ext uri="{FF2B5EF4-FFF2-40B4-BE49-F238E27FC236}">
                <a16:creationId xmlns:a16="http://schemas.microsoft.com/office/drawing/2014/main" id="{AA5E90E6-E714-4DBF-B683-55AC1FD74169}"/>
              </a:ext>
            </a:extLst>
          </p:cNvPr>
          <p:cNvGraphicFramePr>
            <a:graphicFrameLocks noGrp="1"/>
          </p:cNvGraphicFramePr>
          <p:nvPr>
            <p:extLst>
              <p:ext uri="{D42A27DB-BD31-4B8C-83A1-F6EECF244321}">
                <p14:modId xmlns:p14="http://schemas.microsoft.com/office/powerpoint/2010/main" val="2086631946"/>
              </p:ext>
            </p:extLst>
          </p:nvPr>
        </p:nvGraphicFramePr>
        <p:xfrm>
          <a:off x="332344" y="4536346"/>
          <a:ext cx="8543925" cy="2099526"/>
        </p:xfrm>
        <a:graphic>
          <a:graphicData uri="http://schemas.openxmlformats.org/drawingml/2006/table">
            <a:tbl>
              <a:tblPr/>
              <a:tblGrid>
                <a:gridCol w="672606">
                  <a:extLst>
                    <a:ext uri="{9D8B030D-6E8A-4147-A177-3AD203B41FA5}">
                      <a16:colId xmlns:a16="http://schemas.microsoft.com/office/drawing/2014/main" val="1266750532"/>
                    </a:ext>
                  </a:extLst>
                </a:gridCol>
                <a:gridCol w="827125">
                  <a:extLst>
                    <a:ext uri="{9D8B030D-6E8A-4147-A177-3AD203B41FA5}">
                      <a16:colId xmlns:a16="http://schemas.microsoft.com/office/drawing/2014/main" val="2843971752"/>
                    </a:ext>
                  </a:extLst>
                </a:gridCol>
                <a:gridCol w="827125">
                  <a:extLst>
                    <a:ext uri="{9D8B030D-6E8A-4147-A177-3AD203B41FA5}">
                      <a16:colId xmlns:a16="http://schemas.microsoft.com/office/drawing/2014/main" val="3525550292"/>
                    </a:ext>
                  </a:extLst>
                </a:gridCol>
                <a:gridCol w="827125">
                  <a:extLst>
                    <a:ext uri="{9D8B030D-6E8A-4147-A177-3AD203B41FA5}">
                      <a16:colId xmlns:a16="http://schemas.microsoft.com/office/drawing/2014/main" val="1425611086"/>
                    </a:ext>
                  </a:extLst>
                </a:gridCol>
                <a:gridCol w="827125">
                  <a:extLst>
                    <a:ext uri="{9D8B030D-6E8A-4147-A177-3AD203B41FA5}">
                      <a16:colId xmlns:a16="http://schemas.microsoft.com/office/drawing/2014/main" val="3983888911"/>
                    </a:ext>
                  </a:extLst>
                </a:gridCol>
                <a:gridCol w="827125">
                  <a:extLst>
                    <a:ext uri="{9D8B030D-6E8A-4147-A177-3AD203B41FA5}">
                      <a16:colId xmlns:a16="http://schemas.microsoft.com/office/drawing/2014/main" val="3292845521"/>
                    </a:ext>
                  </a:extLst>
                </a:gridCol>
                <a:gridCol w="827125">
                  <a:extLst>
                    <a:ext uri="{9D8B030D-6E8A-4147-A177-3AD203B41FA5}">
                      <a16:colId xmlns:a16="http://schemas.microsoft.com/office/drawing/2014/main" val="3004117183"/>
                    </a:ext>
                  </a:extLst>
                </a:gridCol>
                <a:gridCol w="969523">
                  <a:extLst>
                    <a:ext uri="{9D8B030D-6E8A-4147-A177-3AD203B41FA5}">
                      <a16:colId xmlns:a16="http://schemas.microsoft.com/office/drawing/2014/main" val="659012393"/>
                    </a:ext>
                  </a:extLst>
                </a:gridCol>
                <a:gridCol w="969523">
                  <a:extLst>
                    <a:ext uri="{9D8B030D-6E8A-4147-A177-3AD203B41FA5}">
                      <a16:colId xmlns:a16="http://schemas.microsoft.com/office/drawing/2014/main" val="1017769739"/>
                    </a:ext>
                  </a:extLst>
                </a:gridCol>
                <a:gridCol w="969523">
                  <a:extLst>
                    <a:ext uri="{9D8B030D-6E8A-4147-A177-3AD203B41FA5}">
                      <a16:colId xmlns:a16="http://schemas.microsoft.com/office/drawing/2014/main" val="3964338019"/>
                    </a:ext>
                  </a:extLst>
                </a:gridCol>
              </a:tblGrid>
              <a:tr h="157569">
                <a:tc gridSpan="2">
                  <a:txBody>
                    <a:bodyPr/>
                    <a:lstStyle/>
                    <a:p>
                      <a:pPr algn="l" fontAlgn="ctr"/>
                      <a:r>
                        <a:rPr lang="en-US" altLang="ko-KR" sz="1000" b="1" i="0" u="none" strike="noStrike">
                          <a:solidFill>
                            <a:srgbClr val="FFFFFF"/>
                          </a:solidFill>
                          <a:effectLst/>
                          <a:latin typeface="KoPubWorld돋움체 Medium" panose="00000600000000000000"/>
                          <a:ea typeface="맑은 고딕" panose="020B0503020000020004" pitchFamily="50" charset="-127"/>
                        </a:rPr>
                        <a:t>4</a:t>
                      </a:r>
                      <a:r>
                        <a:rPr lang="ko-KR" altLang="en-US" sz="1000" b="1" i="0" u="none" strike="noStrike">
                          <a:solidFill>
                            <a:srgbClr val="FFFFFF"/>
                          </a:solidFill>
                          <a:effectLst/>
                          <a:latin typeface="KoPubWorld돋움체 Medium" panose="00000600000000000000"/>
                          <a:ea typeface="맑은 고딕" panose="020B0503020000020004" pitchFamily="50" charset="-127"/>
                        </a:rPr>
                        <a:t>년 후 </a:t>
                      </a:r>
                      <a:r>
                        <a:rPr lang="en-US" sz="1000" b="1" i="0" u="none" strike="noStrike">
                          <a:solidFill>
                            <a:srgbClr val="FFFFFF"/>
                          </a:solidFill>
                          <a:effectLst/>
                          <a:latin typeface="KoPubWorld돋움체 Medium" panose="00000600000000000000"/>
                          <a:ea typeface="맑은 고딕" panose="020B0503020000020004" pitchFamily="50" charset="-127"/>
                        </a:rPr>
                        <a:t>Exit</a:t>
                      </a:r>
                    </a:p>
                  </a:txBody>
                  <a:tcPr marL="9102" marR="9102" marT="9102"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tc>
                  <a:txBody>
                    <a:bodyPr/>
                    <a:lstStyle/>
                    <a:p>
                      <a:pPr algn="ctr" fontAlgn="ctr"/>
                      <a:r>
                        <a:rPr lang="ko-KR" altLang="en-US" sz="1000" b="1" i="0" u="none" strike="noStrike" dirty="0">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83159"/>
                    </a:solidFill>
                  </a:tcPr>
                </a:tc>
                <a:tc gridSpan="3">
                  <a:txBody>
                    <a:bodyPr/>
                    <a:lstStyle/>
                    <a:p>
                      <a:pPr algn="ctr" fontAlgn="ctr"/>
                      <a:r>
                        <a:rPr lang="en-US" sz="1000" b="1" i="0" u="none" strike="noStrike">
                          <a:solidFill>
                            <a:srgbClr val="FFFFFF"/>
                          </a:solidFill>
                          <a:effectLst/>
                          <a:latin typeface="KoPubWorld돋움체 Medium" panose="00000600000000000000"/>
                          <a:ea typeface="맑은 고딕" panose="020B0503020000020004" pitchFamily="50" charset="-127"/>
                        </a:rPr>
                        <a:t>Base case</a:t>
                      </a:r>
                    </a:p>
                  </a:txBody>
                  <a:tcPr marL="9102" marR="9102" marT="9102"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564813539"/>
                  </a:ext>
                </a:extLst>
              </a:tr>
              <a:tr h="113457">
                <a:tc gridSpan="3">
                  <a:txBody>
                    <a:bodyPr/>
                    <a:lstStyle/>
                    <a:p>
                      <a:pPr algn="l" fontAlgn="ctr"/>
                      <a:r>
                        <a:rPr lang="en-US" altLang="ko-KR" sz="1000" b="1" i="0" u="none" strike="noStrike">
                          <a:solidFill>
                            <a:srgbClr val="FFFFFF"/>
                          </a:solidFill>
                          <a:effectLst/>
                          <a:latin typeface="KoPubWorld돋움체 Medium" panose="00000600000000000000"/>
                          <a:ea typeface="맑은 고딕" panose="020B0503020000020004" pitchFamily="50" charset="-127"/>
                        </a:rPr>
                        <a:t>28.3% </a:t>
                      </a:r>
                      <a:r>
                        <a:rPr lang="ko-KR" altLang="en-US" sz="1000" b="1" i="0" u="none" strike="noStrike">
                          <a:solidFill>
                            <a:srgbClr val="FFFFFF"/>
                          </a:solidFill>
                          <a:effectLst/>
                          <a:latin typeface="KoPubWorld돋움체 Medium" panose="00000600000000000000"/>
                          <a:ea typeface="맑은 고딕" panose="020B0503020000020004" pitchFamily="50" charset="-127"/>
                        </a:rPr>
                        <a:t>지분가치 </a:t>
                      </a:r>
                      <a:r>
                        <a:rPr lang="en-US" altLang="ko-KR" sz="1000" b="1" i="0" u="none" strike="noStrike">
                          <a:solidFill>
                            <a:srgbClr val="FFFFFF"/>
                          </a:solidFill>
                          <a:effectLst/>
                          <a:latin typeface="KoPubWorld돋움체 Medium" panose="00000600000000000000"/>
                          <a:ea typeface="맑은 고딕" panose="020B0503020000020004" pitchFamily="50" charset="-127"/>
                        </a:rPr>
                        <a:t>(</a:t>
                      </a:r>
                      <a:r>
                        <a:rPr lang="ko-KR" altLang="en-US" sz="1000" b="1" i="0" u="none" strike="noStrike">
                          <a:solidFill>
                            <a:srgbClr val="FFFFFF"/>
                          </a:solidFill>
                          <a:effectLst/>
                          <a:latin typeface="KoPubWorld돋움체 Medium" panose="00000600000000000000"/>
                          <a:ea typeface="맑은 고딕" panose="020B0503020000020004" pitchFamily="50" charset="-127"/>
                        </a:rPr>
                        <a:t>단위</a:t>
                      </a:r>
                      <a:r>
                        <a:rPr lang="en-US" altLang="ko-KR" sz="1000" b="1" i="0" u="none" strike="noStrike">
                          <a:solidFill>
                            <a:srgbClr val="FFFFFF"/>
                          </a:solidFill>
                          <a:effectLst/>
                          <a:latin typeface="KoPubWorld돋움체 Medium" panose="00000600000000000000"/>
                          <a:ea typeface="맑은 고딕" panose="020B0503020000020004" pitchFamily="50" charset="-127"/>
                        </a:rPr>
                        <a:t>: </a:t>
                      </a:r>
                      <a:r>
                        <a:rPr lang="ko-KR" altLang="en-US" sz="1000" b="1" i="0" u="none" strike="noStrike">
                          <a:solidFill>
                            <a:srgbClr val="FFFFFF"/>
                          </a:solidFill>
                          <a:effectLst/>
                          <a:latin typeface="KoPubWorld돋움체 Medium" panose="00000600000000000000"/>
                          <a:ea typeface="맑은 고딕" panose="020B0503020000020004" pitchFamily="50" charset="-127"/>
                        </a:rPr>
                        <a:t>백만원</a:t>
                      </a:r>
                      <a:r>
                        <a:rPr lang="en-US" altLang="ko-KR" sz="1000" b="1" i="0" u="none" strike="noStrike">
                          <a:solidFill>
                            <a:srgbClr val="FFFFFF"/>
                          </a:solidFill>
                          <a:effectLst/>
                          <a:latin typeface="KoPubWorld돋움체 Medium" panose="00000600000000000000"/>
                          <a:ea typeface="맑은 고딕" panose="020B0503020000020004" pitchFamily="50" charset="-127"/>
                        </a:rPr>
                        <a:t>)</a:t>
                      </a:r>
                    </a:p>
                  </a:txBody>
                  <a:tcPr marL="9102" marR="9102" marT="9102"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a:ea typeface="맑은 고딕" panose="020B0503020000020004" pitchFamily="50" charset="-127"/>
                        </a:rPr>
                        <a:t>74,026</a:t>
                      </a:r>
                    </a:p>
                  </a:txBody>
                  <a:tcPr marL="9102" marR="9102" marT="9102"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a:ea typeface="맑은 고딕" panose="020B0503020000020004" pitchFamily="50" charset="-127"/>
                        </a:rPr>
                        <a:t>83,164</a:t>
                      </a:r>
                    </a:p>
                  </a:txBody>
                  <a:tcPr marL="9102" marR="9102" marT="9102"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tc>
                  <a:txBody>
                    <a:bodyPr/>
                    <a:lstStyle/>
                    <a:p>
                      <a:pPr algn="ctr" fontAlgn="ctr"/>
                      <a:r>
                        <a:rPr lang="en-US" altLang="ko-KR" sz="1000" b="1" i="0" u="none" strike="noStrike">
                          <a:solidFill>
                            <a:srgbClr val="FFFFFF"/>
                          </a:solidFill>
                          <a:effectLst/>
                          <a:latin typeface="KoPubWorld돋움체 Medium" panose="00000600000000000000"/>
                          <a:ea typeface="맑은 고딕" panose="020B0503020000020004" pitchFamily="50" charset="-127"/>
                        </a:rPr>
                        <a:t>92,301</a:t>
                      </a:r>
                    </a:p>
                  </a:txBody>
                  <a:tcPr marL="9102" marR="9102" marT="9102"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83159"/>
                    </a:solidFill>
                  </a:tcPr>
                </a:tc>
                <a:extLst>
                  <a:ext uri="{0D108BD9-81ED-4DB2-BD59-A6C34878D82A}">
                    <a16:rowId xmlns:a16="http://schemas.microsoft.com/office/drawing/2014/main" val="3222809689"/>
                  </a:ext>
                </a:extLst>
              </a:tr>
              <a:tr h="113457">
                <a:tc gridSpan="2">
                  <a:txBody>
                    <a:bodyPr/>
                    <a:lstStyle/>
                    <a:p>
                      <a:pPr algn="l"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투자자 투자수익 배분</a:t>
                      </a:r>
                    </a:p>
                  </a:txBody>
                  <a:tcPr marL="9102" marR="9102" marT="9102"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hMerge="1">
                  <a:txBody>
                    <a:bodyPr/>
                    <a:lstStyle/>
                    <a:p>
                      <a:pPr latinLnBrk="1"/>
                      <a:endParaRPr lang="ko-KR" altLang="en-US"/>
                    </a:p>
                  </a:txBody>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ko-KR" altLang="en-US" sz="1000" b="1" i="0" u="none" strike="noStrike">
                          <a:solidFill>
                            <a:srgbClr val="FFFFFF"/>
                          </a:solidFill>
                          <a:effectLst/>
                          <a:latin typeface="KoPubWorld돋움체 Medium" panose="00000600000000000000"/>
                          <a:ea typeface="맑은 고딕" panose="020B0503020000020004" pitchFamily="50" charset="-127"/>
                        </a:rPr>
                        <a:t>　</a:t>
                      </a:r>
                    </a:p>
                  </a:txBody>
                  <a:tcPr marL="9102" marR="9102" marT="9102"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a:ea typeface="맑은 고딕" panose="020B0503020000020004" pitchFamily="50" charset="-127"/>
                        </a:rPr>
                        <a:t>9.0x</a:t>
                      </a:r>
                    </a:p>
                  </a:txBody>
                  <a:tcPr marL="9102" marR="9102" marT="9102"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a:ea typeface="맑은 고딕" panose="020B0503020000020004" pitchFamily="50" charset="-127"/>
                        </a:rPr>
                        <a:t>10.0x</a:t>
                      </a:r>
                    </a:p>
                  </a:txBody>
                  <a:tcPr marL="9102" marR="9102" marT="9102"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tc>
                  <a:txBody>
                    <a:bodyPr/>
                    <a:lstStyle/>
                    <a:p>
                      <a:pPr algn="ctr" fontAlgn="ctr"/>
                      <a:r>
                        <a:rPr lang="en-US" sz="1000" b="1" i="0" u="none" strike="noStrike">
                          <a:solidFill>
                            <a:srgbClr val="FFFFFF"/>
                          </a:solidFill>
                          <a:effectLst/>
                          <a:latin typeface="KoPubWorld돋움체 Medium" panose="00000600000000000000"/>
                          <a:ea typeface="맑은 고딕" panose="020B0503020000020004" pitchFamily="50" charset="-127"/>
                        </a:rPr>
                        <a:t>11.0x</a:t>
                      </a:r>
                    </a:p>
                  </a:txBody>
                  <a:tcPr marL="9102" marR="9102" marT="9102"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83159"/>
                    </a:solidFill>
                  </a:tcPr>
                </a:tc>
                <a:extLst>
                  <a:ext uri="{0D108BD9-81ED-4DB2-BD59-A6C34878D82A}">
                    <a16:rowId xmlns:a16="http://schemas.microsoft.com/office/drawing/2014/main" val="736204332"/>
                  </a:ext>
                </a:extLst>
              </a:tr>
              <a:tr h="113457">
                <a:tc>
                  <a:txBody>
                    <a:bodyPr/>
                    <a:lstStyle/>
                    <a:p>
                      <a:pPr algn="l" fontAlgn="ctr"/>
                      <a:r>
                        <a:rPr lang="en-US" sz="1000" b="0" i="0" u="none" strike="noStrike">
                          <a:solidFill>
                            <a:srgbClr val="000000"/>
                          </a:solidFill>
                          <a:effectLst/>
                          <a:latin typeface="KoPubWorld돋움체 Medium" panose="00000600000000000000"/>
                          <a:ea typeface="맑은 고딕" panose="020B0503020000020004" pitchFamily="50" charset="-127"/>
                        </a:rPr>
                        <a:t>PEF IRR</a:t>
                      </a:r>
                    </a:p>
                  </a:txBody>
                  <a:tcPr marL="9102" marR="9102" marT="9102"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14.9%</a:t>
                      </a:r>
                    </a:p>
                  </a:txBody>
                  <a:tcPr marL="9102" marR="9102" marT="9102"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18.3%</a:t>
                      </a:r>
                    </a:p>
                  </a:txBody>
                  <a:tcPr marL="9102" marR="9102" marT="9102"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21.4%</a:t>
                      </a:r>
                    </a:p>
                  </a:txBody>
                  <a:tcPr marL="9102" marR="9102" marT="9102"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70196855"/>
                  </a:ext>
                </a:extLst>
              </a:tr>
              <a:tr h="113457">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102" marR="9102" marT="9102" marB="0" anchor="ctr">
                    <a:lnL>
                      <a:noFill/>
                    </a:lnL>
                    <a:lnR>
                      <a:noFill/>
                    </a:lnR>
                    <a:lnT w="25400" cap="flat" cmpd="dbl" algn="ctr">
                      <a:solidFill>
                        <a:srgbClr val="000000"/>
                      </a:solidFill>
                      <a:prstDash val="solid"/>
                      <a:round/>
                      <a:headEnd type="none" w="med" len="med"/>
                      <a:tailEnd type="none" w="med" len="med"/>
                    </a:lnT>
                    <a:lnB>
                      <a:noFill/>
                    </a:lnB>
                    <a:solidFill>
                      <a:srgbClr val="D9E1F2"/>
                    </a:solidFill>
                  </a:tcPr>
                </a:tc>
                <a:tc gridSpan="5">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現 대표이사 측 아닌 출자자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 (A): </a:t>
                      </a:r>
                      <a:r>
                        <a:rPr lang="ko-KR" altLang="en-US" sz="1000" b="0" i="0" u="none" strike="noStrike">
                          <a:solidFill>
                            <a:srgbClr val="000000"/>
                          </a:solidFill>
                          <a:effectLst/>
                          <a:latin typeface="KoPubWorld돋움체 Medium" panose="00000600000000000000"/>
                          <a:ea typeface="맑은 고딕" panose="020B0503020000020004" pitchFamily="50" charset="-127"/>
                        </a:rPr>
                        <a:t>원금 </a:t>
                      </a:r>
                      <a:r>
                        <a:rPr lang="en-US" altLang="ko-KR" sz="1000" b="0" i="0" u="none" strike="noStrike">
                          <a:solidFill>
                            <a:srgbClr val="000000"/>
                          </a:solidFill>
                          <a:effectLst/>
                          <a:latin typeface="KoPubWorld돋움체 Medium" panose="00000600000000000000"/>
                          <a:ea typeface="맑은 고딕" panose="020B0503020000020004" pitchFamily="50" charset="-127"/>
                        </a:rPr>
                        <a:t>400</a:t>
                      </a:r>
                      <a:r>
                        <a:rPr lang="ko-KR" altLang="en-US" sz="1000" b="0" i="0" u="none" strike="noStrike">
                          <a:solidFill>
                            <a:srgbClr val="000000"/>
                          </a:solidFill>
                          <a:effectLst/>
                          <a:latin typeface="KoPubWorld돋움체 Medium" panose="00000600000000000000"/>
                          <a:ea typeface="맑은 고딕" panose="020B0503020000020004" pitchFamily="50" charset="-127"/>
                        </a:rPr>
                        <a:t>억원 </a:t>
                      </a:r>
                      <a:r>
                        <a:rPr lang="en-US" altLang="ko-KR" sz="1000" b="0" i="0" u="none" strike="noStrike">
                          <a:solidFill>
                            <a:srgbClr val="000000"/>
                          </a:solidFill>
                          <a:effectLst/>
                          <a:latin typeface="KoPubWorld돋움체 Medium" panose="00000600000000000000"/>
                          <a:ea typeface="맑은 고딕" panose="020B0503020000020004" pitchFamily="50" charset="-127"/>
                        </a:rPr>
                        <a:t>+ IRR 6% </a:t>
                      </a:r>
                    </a:p>
                  </a:txBody>
                  <a:tcPr marL="9102" marR="9102" marT="9102" marB="0" anchor="ctr">
                    <a:lnL>
                      <a:noFill/>
                    </a:lnL>
                    <a:lnR>
                      <a:noFill/>
                    </a:lnR>
                    <a:lnT w="25400" cap="flat" cmpd="dbl" algn="ctr">
                      <a:solidFill>
                        <a:srgbClr val="000000"/>
                      </a:solidFill>
                      <a:prstDash val="solid"/>
                      <a:round/>
                      <a:headEnd type="none" w="med" len="med"/>
                      <a:tailEnd type="none" w="med" len="med"/>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25400" cap="flat" cmpd="dbl" algn="ctr">
                      <a:solidFill>
                        <a:srgbClr val="000000"/>
                      </a:solidFill>
                      <a:prstDash val="solid"/>
                      <a:round/>
                      <a:headEnd type="none" w="med" len="med"/>
                      <a:tailEnd type="none" w="med" len="med"/>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102" marR="9102" marT="9102"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102" marR="9102" marT="9102"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102" marR="9102" marT="9102"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824506102"/>
                  </a:ext>
                </a:extLst>
              </a:tr>
              <a:tr h="113457">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102" marR="9102" marT="9102" marB="0" anchor="ctr">
                    <a:lnL>
                      <a:noFill/>
                    </a:lnL>
                    <a:lnR>
                      <a:noFill/>
                    </a:lnR>
                    <a:lnT>
                      <a:noFill/>
                    </a:lnT>
                    <a:lnB>
                      <a:noFill/>
                    </a:lnB>
                    <a:solidFill>
                      <a:srgbClr val="D9E1F2"/>
                    </a:solidFill>
                  </a:tcPr>
                </a:tc>
                <a:tc gridSpan="6">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現 대표이사 측 출자자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 (B): </a:t>
                      </a:r>
                      <a:r>
                        <a:rPr lang="ko-KR" altLang="en-US" sz="1000" b="0" i="0" u="none" strike="noStrike">
                          <a:solidFill>
                            <a:srgbClr val="000000"/>
                          </a:solidFill>
                          <a:effectLst/>
                          <a:latin typeface="KoPubWorld돋움체 Medium" panose="00000600000000000000"/>
                          <a:ea typeface="맑은 고딕" panose="020B0503020000020004" pitchFamily="50" charset="-127"/>
                        </a:rPr>
                        <a:t>원금 </a:t>
                      </a:r>
                      <a:r>
                        <a:rPr lang="en-US" altLang="ko-KR" sz="1000" b="0" i="0" u="none" strike="noStrike">
                          <a:solidFill>
                            <a:srgbClr val="000000"/>
                          </a:solidFill>
                          <a:effectLst/>
                          <a:latin typeface="KoPubWorld돋움체 Medium" panose="00000600000000000000"/>
                          <a:ea typeface="맑은 고딕" panose="020B0503020000020004" pitchFamily="50" charset="-127"/>
                        </a:rPr>
                        <a:t>25</a:t>
                      </a:r>
                      <a:r>
                        <a:rPr lang="ko-KR" altLang="en-US" sz="1000" b="0" i="0" u="none" strike="noStrike">
                          <a:solidFill>
                            <a:srgbClr val="000000"/>
                          </a:solidFill>
                          <a:effectLst/>
                          <a:latin typeface="KoPubWorld돋움체 Medium" panose="00000600000000000000"/>
                          <a:ea typeface="맑은 고딕" panose="020B0503020000020004" pitchFamily="50" charset="-127"/>
                        </a:rPr>
                        <a:t>억원 </a:t>
                      </a:r>
                      <a:r>
                        <a:rPr lang="en-US" altLang="ko-KR" sz="1000" b="0" i="0" u="none" strike="noStrike">
                          <a:solidFill>
                            <a:srgbClr val="000000"/>
                          </a:solidFill>
                          <a:effectLst/>
                          <a:latin typeface="KoPubWorld돋움체 Medium" panose="00000600000000000000"/>
                          <a:ea typeface="맑은 고딕" panose="020B0503020000020004" pitchFamily="50" charset="-127"/>
                        </a:rPr>
                        <a:t>+ </a:t>
                      </a:r>
                      <a:r>
                        <a:rPr lang="ko-KR" altLang="en-US" sz="1000" b="0" i="0" u="none" strike="noStrike">
                          <a:solidFill>
                            <a:srgbClr val="000000"/>
                          </a:solidFill>
                          <a:effectLst/>
                          <a:latin typeface="KoPubWorld돋움체 Medium" panose="00000600000000000000"/>
                          <a:ea typeface="맑은 고딕" panose="020B0503020000020004" pitchFamily="50" charset="-127"/>
                        </a:rPr>
                        <a:t>주식</a:t>
                      </a:r>
                      <a:r>
                        <a:rPr lang="en-US" altLang="ko-KR" sz="1000" b="0" i="0" u="none" strike="noStrike">
                          <a:solidFill>
                            <a:srgbClr val="000000"/>
                          </a:solidFill>
                          <a:effectLst/>
                          <a:latin typeface="KoPubWorld돋움체 Medium" panose="00000600000000000000"/>
                          <a:ea typeface="맑은 고딕" panose="020B0503020000020004" pitchFamily="50" charset="-127"/>
                        </a:rPr>
                        <a:t>76</a:t>
                      </a:r>
                      <a:r>
                        <a:rPr lang="ko-KR" altLang="en-US" sz="1000" b="0" i="0" u="none" strike="noStrike">
                          <a:solidFill>
                            <a:srgbClr val="000000"/>
                          </a:solidFill>
                          <a:effectLst/>
                          <a:latin typeface="KoPubWorld돋움체 Medium" panose="00000600000000000000"/>
                          <a:ea typeface="맑은 고딕" panose="020B0503020000020004" pitchFamily="50" charset="-127"/>
                        </a:rPr>
                        <a:t>만주 </a:t>
                      </a:r>
                      <a:r>
                        <a:rPr lang="en-US" altLang="ko-KR" sz="1000" b="0" i="0" u="none" strike="noStrike">
                          <a:solidFill>
                            <a:srgbClr val="000000"/>
                          </a:solidFill>
                          <a:effectLst/>
                          <a:latin typeface="KoPubWorld돋움체 Medium" panose="00000600000000000000"/>
                          <a:ea typeface="맑은 고딕" panose="020B0503020000020004" pitchFamily="50" charset="-127"/>
                        </a:rPr>
                        <a:t>+  IRR 6%</a:t>
                      </a:r>
                    </a:p>
                  </a:txBody>
                  <a:tcPr marL="9102" marR="9102" marT="9102" marB="0" anchor="ctr">
                    <a:lnL>
                      <a:noFill/>
                    </a:lnL>
                    <a:lnR>
                      <a:noFill/>
                    </a:lnR>
                    <a:lnT>
                      <a:noFill/>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102" marR="9102" marT="9102"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102" marR="9102" marT="9102"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6.0%</a:t>
                      </a:r>
                    </a:p>
                  </a:txBody>
                  <a:tcPr marL="9102" marR="9102" marT="9102" marB="0" anchor="ctr">
                    <a:lnL>
                      <a:noFill/>
                    </a:lnL>
                    <a:lnR>
                      <a:noFill/>
                    </a:lnR>
                    <a:lnT>
                      <a:noFill/>
                    </a:lnT>
                    <a:lnB>
                      <a:noFill/>
                    </a:lnB>
                    <a:solidFill>
                      <a:srgbClr val="FFFFFF"/>
                    </a:solidFill>
                  </a:tcPr>
                </a:tc>
                <a:extLst>
                  <a:ext uri="{0D108BD9-81ED-4DB2-BD59-A6C34878D82A}">
                    <a16:rowId xmlns:a16="http://schemas.microsoft.com/office/drawing/2014/main" val="2905235522"/>
                  </a:ext>
                </a:extLst>
              </a:tr>
              <a:tr h="113457">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3</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102" marR="9102" marT="9102" marB="0" anchor="ctr">
                    <a:lnL>
                      <a:noFill/>
                    </a:lnL>
                    <a:lnR>
                      <a:noFill/>
                    </a:lnR>
                    <a:lnT>
                      <a:noFill/>
                    </a:lnT>
                    <a:lnB>
                      <a:noFill/>
                    </a:lnB>
                    <a:solidFill>
                      <a:srgbClr val="D9E1F2"/>
                    </a:solidFill>
                  </a:tcPr>
                </a:tc>
                <a:tc gridSpan="4">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現 대표이사 측 아닌 출자자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 (A): IRR 12% </a:t>
                      </a:r>
                    </a:p>
                  </a:txBody>
                  <a:tcPr marL="9102" marR="9102" marT="9102" marB="0" anchor="ctr">
                    <a:lnL>
                      <a:noFill/>
                    </a:lnL>
                    <a:lnR>
                      <a:noFill/>
                    </a:lnR>
                    <a:lnT>
                      <a:noFill/>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a:noFill/>
                    </a:lnB>
                    <a:solidFill>
                      <a:srgbClr val="D9E1F2"/>
                    </a:solidFill>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102" marR="9102" marT="9102"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102" marR="9102" marT="9102"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102" marR="9102" marT="9102" marB="0" anchor="ctr">
                    <a:lnL>
                      <a:noFill/>
                    </a:lnL>
                    <a:lnR>
                      <a:noFill/>
                    </a:lnR>
                    <a:lnT>
                      <a:noFill/>
                    </a:lnT>
                    <a:lnB>
                      <a:noFill/>
                    </a:lnB>
                    <a:solidFill>
                      <a:srgbClr val="FFFFFF"/>
                    </a:solidFill>
                  </a:tcPr>
                </a:tc>
                <a:extLst>
                  <a:ext uri="{0D108BD9-81ED-4DB2-BD59-A6C34878D82A}">
                    <a16:rowId xmlns:a16="http://schemas.microsoft.com/office/drawing/2014/main" val="2822887548"/>
                  </a:ext>
                </a:extLst>
              </a:tr>
              <a:tr h="113457">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4</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102" marR="9102" marT="9102" marB="0" anchor="ctr">
                    <a:lnL>
                      <a:noFill/>
                    </a:lnL>
                    <a:lnR>
                      <a:noFill/>
                    </a:lnR>
                    <a:lnT>
                      <a:noFill/>
                    </a:lnT>
                    <a:lnB>
                      <a:noFill/>
                    </a:lnB>
                    <a:solidFill>
                      <a:srgbClr val="D9E1F2"/>
                    </a:solidFill>
                  </a:tcPr>
                </a:tc>
                <a:tc gridSpan="4">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現 대표이사 측 출자자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 (B): IRR 12%</a:t>
                      </a:r>
                    </a:p>
                  </a:txBody>
                  <a:tcPr marL="9102" marR="9102" marT="9102" marB="0" anchor="ctr">
                    <a:lnL>
                      <a:noFill/>
                    </a:lnL>
                    <a:lnR>
                      <a:noFill/>
                    </a:lnR>
                    <a:lnT>
                      <a:noFill/>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a:noFill/>
                    </a:lnB>
                    <a:solidFill>
                      <a:srgbClr val="D9E1F2"/>
                    </a:solidFill>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102" marR="9102" marT="9102"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102" marR="9102" marT="9102"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12.0%</a:t>
                      </a:r>
                    </a:p>
                  </a:txBody>
                  <a:tcPr marL="9102" marR="9102" marT="9102" marB="0" anchor="ctr">
                    <a:lnL>
                      <a:noFill/>
                    </a:lnL>
                    <a:lnR>
                      <a:noFill/>
                    </a:lnR>
                    <a:lnT>
                      <a:noFill/>
                    </a:lnT>
                    <a:lnB>
                      <a:noFill/>
                    </a:lnB>
                    <a:solidFill>
                      <a:srgbClr val="FFFFFF"/>
                    </a:solidFill>
                  </a:tcPr>
                </a:tc>
                <a:extLst>
                  <a:ext uri="{0D108BD9-81ED-4DB2-BD59-A6C34878D82A}">
                    <a16:rowId xmlns:a16="http://schemas.microsoft.com/office/drawing/2014/main" val="4274400032"/>
                  </a:ext>
                </a:extLst>
              </a:tr>
              <a:tr h="113457">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5</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102" marR="9102" marT="9102" marB="0" anchor="ctr">
                    <a:lnL>
                      <a:noFill/>
                    </a:lnL>
                    <a:lnR>
                      <a:noFill/>
                    </a:lnR>
                    <a:lnT>
                      <a:noFill/>
                    </a:lnT>
                    <a:lnB>
                      <a:noFill/>
                    </a:lnB>
                    <a:solidFill>
                      <a:srgbClr val="D9E1F2"/>
                    </a:solidFill>
                  </a:tcPr>
                </a:tc>
                <a:tc gridSpan="4">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現 대표이사 측 아닌 출자자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 (A): IRR 15% </a:t>
                      </a:r>
                    </a:p>
                  </a:txBody>
                  <a:tcPr marL="9102" marR="9102" marT="9102" marB="0" anchor="ctr">
                    <a:lnL>
                      <a:noFill/>
                    </a:lnL>
                    <a:lnR>
                      <a:noFill/>
                    </a:lnR>
                    <a:lnT>
                      <a:noFill/>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a:noFill/>
                    </a:lnB>
                    <a:solidFill>
                      <a:srgbClr val="D9E1F2"/>
                    </a:solidFill>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15.0%</a:t>
                      </a:r>
                    </a:p>
                  </a:txBody>
                  <a:tcPr marL="9102" marR="9102" marT="9102"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15.0%</a:t>
                      </a:r>
                    </a:p>
                  </a:txBody>
                  <a:tcPr marL="9102" marR="9102" marT="9102"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15.0%</a:t>
                      </a:r>
                    </a:p>
                  </a:txBody>
                  <a:tcPr marL="9102" marR="9102" marT="9102" marB="0" anchor="ctr">
                    <a:lnL>
                      <a:noFill/>
                    </a:lnL>
                    <a:lnR>
                      <a:noFill/>
                    </a:lnR>
                    <a:lnT>
                      <a:noFill/>
                    </a:lnT>
                    <a:lnB>
                      <a:noFill/>
                    </a:lnB>
                    <a:solidFill>
                      <a:srgbClr val="FFFFFF"/>
                    </a:solidFill>
                  </a:tcPr>
                </a:tc>
                <a:extLst>
                  <a:ext uri="{0D108BD9-81ED-4DB2-BD59-A6C34878D82A}">
                    <a16:rowId xmlns:a16="http://schemas.microsoft.com/office/drawing/2014/main" val="2729028186"/>
                  </a:ext>
                </a:extLst>
              </a:tr>
              <a:tr h="113457">
                <a:tc>
                  <a:txBody>
                    <a:bodyPr/>
                    <a:lstStyle/>
                    <a:p>
                      <a:pPr algn="ct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6</a:t>
                      </a:r>
                      <a:r>
                        <a:rPr lang="ko-KR" altLang="en-US" sz="1000" b="0" i="0" u="none" strike="noStrike">
                          <a:solidFill>
                            <a:srgbClr val="000000"/>
                          </a:solidFill>
                          <a:effectLst/>
                          <a:latin typeface="KoPubWorld돋움체 Medium" panose="00000600000000000000"/>
                          <a:ea typeface="맑은 고딕" panose="020B0503020000020004" pitchFamily="50" charset="-127"/>
                        </a:rPr>
                        <a:t>순위</a:t>
                      </a:r>
                    </a:p>
                  </a:txBody>
                  <a:tcPr marL="9102" marR="9102" marT="9102" marB="0" anchor="ctr">
                    <a:lnL>
                      <a:noFill/>
                    </a:lnL>
                    <a:lnR>
                      <a:noFill/>
                    </a:lnR>
                    <a:lnT>
                      <a:noFill/>
                    </a:lnT>
                    <a:lnB>
                      <a:noFill/>
                    </a:lnB>
                    <a:solidFill>
                      <a:srgbClr val="D9E1F2"/>
                    </a:solidFill>
                  </a:tcPr>
                </a:tc>
                <a:tc gridSpan="4">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現 대표이사 측 출자자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 (B): IRR 15%</a:t>
                      </a:r>
                    </a:p>
                  </a:txBody>
                  <a:tcPr marL="9102" marR="9102" marT="9102" marB="0" anchor="ctr">
                    <a:lnL>
                      <a:noFill/>
                    </a:lnL>
                    <a:lnR>
                      <a:noFill/>
                    </a:lnR>
                    <a:lnT>
                      <a:noFill/>
                    </a:lnT>
                    <a:lnB>
                      <a:noFill/>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a:noFill/>
                    </a:lnB>
                    <a:solidFill>
                      <a:srgbClr val="D9E1F2"/>
                    </a:solidFill>
                  </a:tcPr>
                </a:tc>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a:noFill/>
                    </a:lnB>
                    <a:solidFill>
                      <a:srgbClr val="D9E1F2"/>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13.5%</a:t>
                      </a:r>
                    </a:p>
                  </a:txBody>
                  <a:tcPr marL="9102" marR="9102" marT="9102"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15.0%</a:t>
                      </a:r>
                    </a:p>
                  </a:txBody>
                  <a:tcPr marL="9102" marR="9102" marT="9102" marB="0" anchor="ctr">
                    <a:lnL>
                      <a:noFill/>
                    </a:lnL>
                    <a:lnR>
                      <a:noFill/>
                    </a:lnR>
                    <a:lnT>
                      <a:noFill/>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15.0%</a:t>
                      </a:r>
                    </a:p>
                  </a:txBody>
                  <a:tcPr marL="9102" marR="9102" marT="9102" marB="0" anchor="ctr">
                    <a:lnL>
                      <a:noFill/>
                    </a:lnL>
                    <a:lnR>
                      <a:noFill/>
                    </a:lnR>
                    <a:lnT>
                      <a:noFill/>
                    </a:lnT>
                    <a:lnB>
                      <a:noFill/>
                    </a:lnB>
                    <a:solidFill>
                      <a:srgbClr val="FFFFFF"/>
                    </a:solidFill>
                  </a:tcPr>
                </a:tc>
                <a:extLst>
                  <a:ext uri="{0D108BD9-81ED-4DB2-BD59-A6C34878D82A}">
                    <a16:rowId xmlns:a16="http://schemas.microsoft.com/office/drawing/2014/main" val="3349072288"/>
                  </a:ext>
                </a:extLst>
              </a:tr>
              <a:tr h="113457">
                <a:tc>
                  <a:txBody>
                    <a:bodyPr/>
                    <a:lstStyle/>
                    <a:p>
                      <a:pPr algn="ct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이후</a:t>
                      </a:r>
                    </a:p>
                  </a:txBody>
                  <a:tcPr marL="9102" marR="9102" marT="9102" marB="0" anchor="ctr">
                    <a:lnL>
                      <a:noFill/>
                    </a:lnL>
                    <a:lnR>
                      <a:noFill/>
                    </a:lnR>
                    <a:lnT>
                      <a:noFill/>
                    </a:lnT>
                    <a:lnB w="6350" cap="flat" cmpd="sng" algn="ctr">
                      <a:solidFill>
                        <a:srgbClr val="000000"/>
                      </a:solidFill>
                      <a:prstDash val="solid"/>
                      <a:round/>
                      <a:headEnd type="none" w="med" len="med"/>
                      <a:tailEnd type="none" w="med" len="med"/>
                    </a:lnB>
                    <a:solidFill>
                      <a:srgbClr val="D9E1F2"/>
                    </a:solidFill>
                  </a:tcPr>
                </a:tc>
                <a:tc gridSpan="6">
                  <a:txBody>
                    <a:bodyPr/>
                    <a:lstStyle/>
                    <a:p>
                      <a:pPr algn="l"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IRR 15% </a:t>
                      </a:r>
                      <a:r>
                        <a:rPr lang="ko-KR" altLang="en-US" sz="1000" b="0" i="0" u="none" strike="noStrike">
                          <a:solidFill>
                            <a:srgbClr val="000000"/>
                          </a:solidFill>
                          <a:effectLst/>
                          <a:latin typeface="KoPubWorld돋움체 Medium" panose="00000600000000000000"/>
                          <a:ea typeface="맑은 고딕" panose="020B0503020000020004" pitchFamily="50" charset="-127"/>
                        </a:rPr>
                        <a:t>이상 수익에 대해서는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 (B) </a:t>
                      </a:r>
                      <a:r>
                        <a:rPr lang="ko-KR" altLang="en-US" sz="1000" b="0" i="0" u="none" strike="noStrike">
                          <a:solidFill>
                            <a:srgbClr val="000000"/>
                          </a:solidFill>
                          <a:effectLst/>
                          <a:latin typeface="KoPubWorld돋움체 Medium" panose="00000600000000000000"/>
                          <a:ea typeface="맑은 고딕" panose="020B0503020000020004" pitchFamily="50" charset="-127"/>
                        </a:rPr>
                        <a:t>와 </a:t>
                      </a:r>
                      <a:r>
                        <a:rPr lang="en-US" altLang="ko-KR" sz="1000" b="0" i="0" u="none" strike="noStrike">
                          <a:solidFill>
                            <a:srgbClr val="000000"/>
                          </a:solidFill>
                          <a:effectLst/>
                          <a:latin typeface="KoPubWorld돋움체 Medium" panose="00000600000000000000"/>
                          <a:ea typeface="맑은 고딕" panose="020B0503020000020004" pitchFamily="50" charset="-127"/>
                        </a:rPr>
                        <a:t>Group(A) </a:t>
                      </a:r>
                      <a:r>
                        <a:rPr lang="ko-KR" altLang="en-US" sz="1000" b="0" i="0" u="none" strike="noStrike">
                          <a:solidFill>
                            <a:srgbClr val="000000"/>
                          </a:solidFill>
                          <a:effectLst/>
                          <a:latin typeface="KoPubWorld돋움체 Medium" panose="00000600000000000000"/>
                          <a:ea typeface="맑은 고딕" panose="020B0503020000020004" pitchFamily="50" charset="-127"/>
                        </a:rPr>
                        <a:t>가 </a:t>
                      </a:r>
                      <a:r>
                        <a:rPr lang="en-US" altLang="ko-KR" sz="1000" b="0" i="0" u="none" strike="noStrike">
                          <a:solidFill>
                            <a:srgbClr val="000000"/>
                          </a:solidFill>
                          <a:effectLst/>
                          <a:latin typeface="KoPubWorld돋움체 Medium" panose="00000600000000000000"/>
                          <a:ea typeface="맑은 고딕" panose="020B0503020000020004" pitchFamily="50" charset="-127"/>
                        </a:rPr>
                        <a:t>5:5 </a:t>
                      </a:r>
                      <a:r>
                        <a:rPr lang="ko-KR" altLang="en-US" sz="1000" b="0" i="0" u="none" strike="noStrike">
                          <a:solidFill>
                            <a:srgbClr val="000000"/>
                          </a:solidFill>
                          <a:effectLst/>
                          <a:latin typeface="KoPubWorld돋움체 Medium" panose="00000600000000000000"/>
                          <a:ea typeface="맑은 고딕" panose="020B0503020000020004" pitchFamily="50" charset="-127"/>
                        </a:rPr>
                        <a:t>동순위로 배분함</a:t>
                      </a:r>
                    </a:p>
                  </a:txBody>
                  <a:tcPr marL="9102" marR="9102" marT="9102" marB="0" anchor="ctr">
                    <a:lnL>
                      <a:noFill/>
                    </a:lnL>
                    <a:lnR>
                      <a:noFill/>
                    </a:lnR>
                    <a:lnT>
                      <a:noFill/>
                    </a:lnT>
                    <a:lnB w="6350" cap="flat" cmpd="sng" algn="ctr">
                      <a:solidFill>
                        <a:srgbClr val="000000"/>
                      </a:solidFill>
                      <a:prstDash val="solid"/>
                      <a:round/>
                      <a:headEnd type="none" w="med" len="med"/>
                      <a:tailEnd type="none" w="med" len="med"/>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r>
                        <a:rPr lang="en-US" altLang="ko-KR"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18.3%</a:t>
                      </a:r>
                    </a:p>
                  </a:txBody>
                  <a:tcPr marL="9102" marR="9102" marT="9102"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21.4%</a:t>
                      </a:r>
                    </a:p>
                  </a:txBody>
                  <a:tcPr marL="9102" marR="9102" marT="9102"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67190201"/>
                  </a:ext>
                </a:extLst>
              </a:tr>
              <a:tr h="113457">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투자자 </a:t>
                      </a:r>
                      <a:r>
                        <a:rPr lang="en-US" sz="1000" b="0" i="0" u="none" strike="noStrike">
                          <a:solidFill>
                            <a:srgbClr val="000000"/>
                          </a:solidFill>
                          <a:effectLst/>
                          <a:latin typeface="KoPubWorld돋움체 Medium" panose="00000600000000000000"/>
                          <a:ea typeface="맑은 고딕" panose="020B0503020000020004" pitchFamily="50" charset="-127"/>
                        </a:rPr>
                        <a:t>IRR</a:t>
                      </a:r>
                    </a:p>
                  </a:txBody>
                  <a:tcPr marL="9102" marR="9102" marT="9102"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en-US" sz="1000" b="0" i="0" u="none" strike="noStrike">
                          <a:solidFill>
                            <a:srgbClr val="000000"/>
                          </a:solidFill>
                          <a:effectLst/>
                          <a:latin typeface="KoPubWorld돋움체 Medium" panose="00000600000000000000"/>
                          <a:ea typeface="맑은 고딕" panose="020B0503020000020004" pitchFamily="50" charset="-127"/>
                        </a:rPr>
                        <a:t>Group (A)</a:t>
                      </a:r>
                    </a:p>
                  </a:txBody>
                  <a:tcPr marL="9102" marR="9102" marT="9102"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15.0%</a:t>
                      </a:r>
                    </a:p>
                  </a:txBody>
                  <a:tcPr marL="9102" marR="9102" marT="9102"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18.3%</a:t>
                      </a:r>
                    </a:p>
                  </a:txBody>
                  <a:tcPr marL="9102" marR="9102" marT="9102"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21.4%</a:t>
                      </a:r>
                    </a:p>
                  </a:txBody>
                  <a:tcPr marL="9102" marR="9102" marT="9102"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25999574"/>
                  </a:ext>
                </a:extLst>
              </a:tr>
              <a:tr h="113457">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a:solidFill>
                            <a:srgbClr val="000000"/>
                          </a:solidFill>
                          <a:effectLst/>
                          <a:latin typeface="KoPubWorld돋움체 Medium" panose="00000600000000000000"/>
                          <a:ea typeface="맑은 고딕" panose="020B0503020000020004" pitchFamily="50" charset="-127"/>
                        </a:rPr>
                        <a:t>Group (B)</a:t>
                      </a:r>
                    </a:p>
                  </a:txBody>
                  <a:tcPr marL="9102" marR="9102" marT="9102"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1000" b="0" i="0" u="none" strike="noStrike">
                          <a:solidFill>
                            <a:srgbClr val="000000"/>
                          </a:solidFill>
                          <a:effectLst/>
                          <a:latin typeface="KoPubWorld돋움체 Medium" panose="00000600000000000000"/>
                          <a:ea typeface="맑은 고딕" panose="020B0503020000020004" pitchFamily="50" charset="-127"/>
                        </a:rPr>
                        <a:t>　</a:t>
                      </a:r>
                    </a:p>
                  </a:txBody>
                  <a:tcPr marL="9102" marR="9102" marT="9102"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13.5%</a:t>
                      </a:r>
                    </a:p>
                  </a:txBody>
                  <a:tcPr marL="9102" marR="9102" marT="9102"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a:solidFill>
                            <a:srgbClr val="000000"/>
                          </a:solidFill>
                          <a:effectLst/>
                          <a:latin typeface="KoPubWorld돋움체 Medium" panose="00000600000000000000"/>
                          <a:ea typeface="맑은 고딕" panose="020B0503020000020004" pitchFamily="50" charset="-127"/>
                        </a:rPr>
                        <a:t>18.3%</a:t>
                      </a:r>
                    </a:p>
                  </a:txBody>
                  <a:tcPr marL="9102" marR="9102" marT="9102"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000" b="0" i="0" u="none" strike="noStrike" dirty="0">
                          <a:solidFill>
                            <a:srgbClr val="000000"/>
                          </a:solidFill>
                          <a:effectLst/>
                          <a:latin typeface="KoPubWorld돋움체 Medium" panose="00000600000000000000"/>
                          <a:ea typeface="맑은 고딕" panose="020B0503020000020004" pitchFamily="50" charset="-127"/>
                        </a:rPr>
                        <a:t>21.4%</a:t>
                      </a:r>
                    </a:p>
                  </a:txBody>
                  <a:tcPr marL="9102" marR="9102" marT="9102"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7127498"/>
                  </a:ext>
                </a:extLst>
              </a:tr>
            </a:tbl>
          </a:graphicData>
        </a:graphic>
      </p:graphicFrame>
      <p:sp>
        <p:nvSpPr>
          <p:cNvPr id="22" name="Freeform 477">
            <a:extLst>
              <a:ext uri="{FF2B5EF4-FFF2-40B4-BE49-F238E27FC236}">
                <a16:creationId xmlns:a16="http://schemas.microsoft.com/office/drawing/2014/main" id="{5615BD07-1090-4D93-BB21-5913EE0C9E74}"/>
              </a:ext>
            </a:extLst>
          </p:cNvPr>
          <p:cNvSpPr>
            <a:spLocks/>
          </p:cNvSpPr>
          <p:nvPr>
            <p:custDataLst>
              <p:tags r:id="rId2"/>
            </p:custDataLst>
          </p:nvPr>
        </p:nvSpPr>
        <p:spPr bwMode="auto">
          <a:xfrm rot="10958296">
            <a:off x="7026373" y="6301396"/>
            <a:ext cx="1192447" cy="370055"/>
          </a:xfrm>
          <a:custGeom>
            <a:avLst/>
            <a:gdLst/>
            <a:ahLst/>
            <a:cxnLst>
              <a:cxn ang="0">
                <a:pos x="545" y="20"/>
              </a:cxn>
              <a:cxn ang="0">
                <a:pos x="80" y="140"/>
              </a:cxn>
              <a:cxn ang="0">
                <a:pos x="175" y="365"/>
              </a:cxn>
              <a:cxn ang="0">
                <a:pos x="575" y="295"/>
              </a:cxn>
              <a:cxn ang="0">
                <a:pos x="455" y="70"/>
              </a:cxn>
            </a:cxnLst>
            <a:rect l="0" t="0" r="r" b="b"/>
            <a:pathLst>
              <a:path w="725" h="391">
                <a:moveTo>
                  <a:pt x="545" y="20"/>
                </a:moveTo>
                <a:cubicBezTo>
                  <a:pt x="468" y="40"/>
                  <a:pt x="160" y="0"/>
                  <a:pt x="80" y="140"/>
                </a:cubicBezTo>
                <a:cubicBezTo>
                  <a:pt x="0" y="280"/>
                  <a:pt x="93" y="339"/>
                  <a:pt x="175" y="365"/>
                </a:cubicBezTo>
                <a:cubicBezTo>
                  <a:pt x="257" y="391"/>
                  <a:pt x="528" y="344"/>
                  <a:pt x="575" y="295"/>
                </a:cubicBezTo>
                <a:cubicBezTo>
                  <a:pt x="725" y="170"/>
                  <a:pt x="555" y="45"/>
                  <a:pt x="455" y="70"/>
                </a:cubicBezTo>
              </a:path>
            </a:pathLst>
          </a:custGeom>
          <a:noFill/>
          <a:ln w="12700" cap="flat" cmpd="sng">
            <a:solidFill>
              <a:srgbClr val="C00000"/>
            </a:solidFill>
            <a:prstDash val="solid"/>
            <a:round/>
            <a:headEnd type="none" w="sm" len="sm"/>
            <a:tailEnd type="none" w="sm" len="sm"/>
          </a:ln>
          <a:effectLst/>
        </p:spPr>
        <p:txBody>
          <a:bodyPr wrap="none" anchor="ctr"/>
          <a:lstStyle/>
          <a:p>
            <a:endParaRPr lang="ko-KR" altLang="en-US" dirty="0">
              <a:latin typeface="+mj-ea"/>
              <a:ea typeface="+mj-ea"/>
            </a:endParaRPr>
          </a:p>
        </p:txBody>
      </p:sp>
    </p:spTree>
    <p:extLst>
      <p:ext uri="{BB962C8B-B14F-4D97-AF65-F5344CB8AC3E}">
        <p14:creationId xmlns:p14="http://schemas.microsoft.com/office/powerpoint/2010/main" val="207395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CC90053D-F82D-475B-B25E-5D59B4AB9B7D}"/>
              </a:ext>
            </a:extLst>
          </p:cNvPr>
          <p:cNvSpPr>
            <a:spLocks noGrp="1"/>
          </p:cNvSpPr>
          <p:nvPr>
            <p:ph type="body" sz="quarter" idx="10"/>
          </p:nvPr>
        </p:nvSpPr>
        <p:spPr/>
        <p:txBody>
          <a:bodyPr/>
          <a:lstStyle/>
          <a:p>
            <a:r>
              <a:rPr lang="en-US" altLang="ko-KR" dirty="0"/>
              <a:t>Industry Overview</a:t>
            </a:r>
            <a:endParaRPr lang="ko-KR" altLang="en-US" dirty="0"/>
          </a:p>
        </p:txBody>
      </p:sp>
      <p:sp>
        <p:nvSpPr>
          <p:cNvPr id="7" name="TextBox 6">
            <a:extLst>
              <a:ext uri="{FF2B5EF4-FFF2-40B4-BE49-F238E27FC236}">
                <a16:creationId xmlns:a16="http://schemas.microsoft.com/office/drawing/2014/main" id="{74B0E249-0397-4E3A-88F0-C976BB256440}"/>
              </a:ext>
            </a:extLst>
          </p:cNvPr>
          <p:cNvSpPr txBox="1"/>
          <p:nvPr/>
        </p:nvSpPr>
        <p:spPr>
          <a:xfrm>
            <a:off x="5246676" y="4298359"/>
            <a:ext cx="4548253" cy="206210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ko-KR" altLang="en-US" sz="1400" b="1" dirty="0">
                <a:latin typeface="Arial" panose="020B0604020202020204" pitchFamily="34" charset="0"/>
                <a:ea typeface="KoPubWorld돋움체 Medium" panose="00000600000000000000" pitchFamily="2" charset="-127"/>
              </a:rPr>
              <a:t>반도체 산업 개요</a:t>
            </a:r>
            <a:endParaRPr lang="en-US" altLang="ko-KR" sz="1400" b="1" dirty="0">
              <a:latin typeface="Arial" panose="020B0604020202020204" pitchFamily="34" charset="0"/>
              <a:ea typeface="KoPubWorld돋움체 Medium" panose="00000600000000000000" pitchFamily="2" charset="-127"/>
            </a:endParaRPr>
          </a:p>
          <a:p>
            <a:pPr marL="285750" indent="-285750">
              <a:spcAft>
                <a:spcPts val="600"/>
              </a:spcAft>
              <a:buFont typeface="Arial" panose="020B0604020202020204" pitchFamily="34" charset="0"/>
              <a:buChar char="•"/>
            </a:pPr>
            <a:r>
              <a:rPr lang="ko-KR" altLang="en-US" sz="1400" b="1" dirty="0">
                <a:latin typeface="Arial" panose="020B0604020202020204" pitchFamily="34" charset="0"/>
                <a:ea typeface="KoPubWorld돋움체 Medium" panose="00000600000000000000" pitchFamily="2" charset="-127"/>
              </a:rPr>
              <a:t>반도체 산업 </a:t>
            </a:r>
            <a:r>
              <a:rPr lang="en-US" altLang="ko-KR" sz="1400" b="1" dirty="0">
                <a:latin typeface="Arial" panose="020B0604020202020204" pitchFamily="34" charset="0"/>
                <a:ea typeface="KoPubWorld돋움체 Medium" panose="00000600000000000000" pitchFamily="2" charset="-127"/>
              </a:rPr>
              <a:t>Value chain</a:t>
            </a:r>
          </a:p>
          <a:p>
            <a:pPr marL="285750" indent="-285750">
              <a:spcAft>
                <a:spcPts val="600"/>
              </a:spcAft>
              <a:buFont typeface="Arial" panose="020B0604020202020204" pitchFamily="34" charset="0"/>
              <a:buChar char="•"/>
            </a:pPr>
            <a:r>
              <a:rPr lang="ko-KR" altLang="en-US" sz="1400" b="1" dirty="0">
                <a:latin typeface="Arial" panose="020B0604020202020204" pitchFamily="34" charset="0"/>
                <a:ea typeface="KoPubWorld돋움체 Medium" panose="00000600000000000000" pitchFamily="2" charset="-127"/>
              </a:rPr>
              <a:t>반도체 산업 현황과 전망</a:t>
            </a:r>
            <a:endParaRPr lang="en-US" altLang="ko-KR" sz="1400" b="1" dirty="0">
              <a:latin typeface="Arial" panose="020B0604020202020204" pitchFamily="34" charset="0"/>
              <a:ea typeface="KoPubWorld돋움체 Medium" panose="00000600000000000000" pitchFamily="2" charset="-127"/>
            </a:endParaRPr>
          </a:p>
          <a:p>
            <a:pPr marL="285750" indent="-285750">
              <a:spcAft>
                <a:spcPts val="600"/>
              </a:spcAft>
              <a:buFont typeface="Arial" panose="020B0604020202020204" pitchFamily="34" charset="0"/>
              <a:buChar char="•"/>
            </a:pPr>
            <a:r>
              <a:rPr lang="en-US" altLang="ko-KR" sz="1400" b="1" dirty="0">
                <a:latin typeface="Arial" panose="020B0604020202020204" pitchFamily="34" charset="0"/>
                <a:ea typeface="KoPubWorld돋움체 Medium" panose="00000600000000000000" pitchFamily="2" charset="-127"/>
              </a:rPr>
              <a:t>OSAT </a:t>
            </a:r>
            <a:r>
              <a:rPr lang="ko-KR" altLang="en-US" sz="1400" b="1" dirty="0">
                <a:latin typeface="Arial" panose="020B0604020202020204" pitchFamily="34" charset="0"/>
                <a:ea typeface="KoPubWorld돋움체 Medium" panose="00000600000000000000" pitchFamily="2" charset="-127"/>
              </a:rPr>
              <a:t>산업 개요</a:t>
            </a:r>
            <a:endParaRPr lang="en-US" altLang="ko-KR" sz="1400" b="1" dirty="0">
              <a:latin typeface="Arial" panose="020B0604020202020204" pitchFamily="34" charset="0"/>
              <a:ea typeface="KoPubWorld돋움체 Medium" panose="00000600000000000000" pitchFamily="2" charset="-127"/>
            </a:endParaRPr>
          </a:p>
          <a:p>
            <a:pPr marL="285750" indent="-285750">
              <a:spcAft>
                <a:spcPts val="600"/>
              </a:spcAft>
              <a:buFont typeface="Arial" panose="020B0604020202020204" pitchFamily="34" charset="0"/>
              <a:buChar char="•"/>
            </a:pPr>
            <a:r>
              <a:rPr lang="en-US" altLang="ko-KR" sz="1400" b="1" dirty="0">
                <a:latin typeface="Arial" panose="020B0604020202020204" pitchFamily="34" charset="0"/>
                <a:ea typeface="KoPubWorld돋움체 Medium" panose="00000600000000000000" pitchFamily="2" charset="-127"/>
              </a:rPr>
              <a:t>OSAT </a:t>
            </a:r>
            <a:r>
              <a:rPr lang="ko-KR" altLang="en-US" sz="1400" b="1" dirty="0">
                <a:latin typeface="Arial" panose="020B0604020202020204" pitchFamily="34" charset="0"/>
                <a:ea typeface="KoPubWorld돋움체 Medium" panose="00000600000000000000" pitchFamily="2" charset="-127"/>
              </a:rPr>
              <a:t>산업 시장 규모</a:t>
            </a:r>
            <a:endParaRPr lang="en-US" altLang="ko-KR" sz="1400" b="1" dirty="0">
              <a:latin typeface="Arial" panose="020B0604020202020204" pitchFamily="34" charset="0"/>
              <a:ea typeface="KoPubWorld돋움체 Medium" panose="00000600000000000000" pitchFamily="2" charset="-127"/>
            </a:endParaRPr>
          </a:p>
          <a:p>
            <a:pPr marL="285750" indent="-285750">
              <a:spcAft>
                <a:spcPts val="600"/>
              </a:spcAft>
              <a:buFont typeface="Arial" panose="020B0604020202020204" pitchFamily="34" charset="0"/>
              <a:buChar char="•"/>
            </a:pPr>
            <a:r>
              <a:rPr lang="en-US" altLang="ko-KR" sz="1400" b="1" dirty="0">
                <a:latin typeface="Arial" panose="020B0604020202020204" pitchFamily="34" charset="0"/>
                <a:ea typeface="KoPubWorld돋움체 Medium" panose="00000600000000000000" pitchFamily="2" charset="-127"/>
              </a:rPr>
              <a:t>OSAT </a:t>
            </a:r>
            <a:r>
              <a:rPr lang="ko-KR" altLang="en-US" sz="1400" b="1" dirty="0">
                <a:latin typeface="Arial" panose="020B0604020202020204" pitchFamily="34" charset="0"/>
                <a:ea typeface="KoPubWorld돋움체 Medium" panose="00000600000000000000" pitchFamily="2" charset="-127"/>
              </a:rPr>
              <a:t>산업 동향과 경쟁 구조</a:t>
            </a:r>
            <a:endParaRPr lang="en-US" altLang="ko-KR" sz="1400" b="1" dirty="0">
              <a:latin typeface="Arial" panose="020B0604020202020204" pitchFamily="34" charset="0"/>
              <a:ea typeface="KoPubWorld돋움체 Medium" panose="00000600000000000000" pitchFamily="2" charset="-127"/>
            </a:endParaRPr>
          </a:p>
          <a:p>
            <a:pPr marL="285750" indent="-285750">
              <a:spcAft>
                <a:spcPts val="600"/>
              </a:spcAft>
              <a:buFont typeface="Arial" panose="020B0604020202020204" pitchFamily="34" charset="0"/>
              <a:buChar char="•"/>
            </a:pPr>
            <a:r>
              <a:rPr lang="ko-KR" altLang="en-US" sz="1400" b="1" dirty="0">
                <a:latin typeface="Arial" panose="020B0604020202020204" pitchFamily="34" charset="0"/>
                <a:ea typeface="KoPubWorld돋움체 Medium" panose="00000600000000000000" pitchFamily="2" charset="-127"/>
              </a:rPr>
              <a:t>국내 주요 </a:t>
            </a:r>
            <a:r>
              <a:rPr lang="en-US" altLang="ko-KR" sz="1400" b="1" dirty="0">
                <a:latin typeface="Arial" panose="020B0604020202020204" pitchFamily="34" charset="0"/>
                <a:ea typeface="KoPubWorld돋움체 Medium" panose="00000600000000000000" pitchFamily="2" charset="-127"/>
              </a:rPr>
              <a:t>OSAT </a:t>
            </a:r>
            <a:r>
              <a:rPr lang="ko-KR" altLang="en-US" sz="1400" b="1" dirty="0">
                <a:latin typeface="Arial" panose="020B0604020202020204" pitchFamily="34" charset="0"/>
                <a:ea typeface="KoPubWorld돋움체 Medium" panose="00000600000000000000" pitchFamily="2" charset="-127"/>
              </a:rPr>
              <a:t>기업 재무 비교</a:t>
            </a:r>
          </a:p>
        </p:txBody>
      </p:sp>
    </p:spTree>
    <p:extLst>
      <p:ext uri="{BB962C8B-B14F-4D97-AF65-F5344CB8AC3E}">
        <p14:creationId xmlns:p14="http://schemas.microsoft.com/office/powerpoint/2010/main" val="791807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11">
            <a:extLst>
              <a:ext uri="{FF2B5EF4-FFF2-40B4-BE49-F238E27FC236}">
                <a16:creationId xmlns:a16="http://schemas.microsoft.com/office/drawing/2014/main" id="{07D297A5-DDD5-4297-BFCE-6EEAACE55FA9}"/>
              </a:ext>
            </a:extLst>
          </p:cNvPr>
          <p:cNvSpPr>
            <a:spLocks noGrp="1"/>
          </p:cNvSpPr>
          <p:nvPr>
            <p:ph type="body" sz="quarter" idx="13"/>
          </p:nvPr>
        </p:nvSpPr>
        <p:spPr/>
        <p:txBody>
          <a:bodyPr/>
          <a:lstStyle/>
          <a:p>
            <a:r>
              <a:rPr lang="ko-KR" altLang="en-US" dirty="0"/>
              <a:t>반도체 산업 개요</a:t>
            </a:r>
          </a:p>
        </p:txBody>
      </p:sp>
      <p:sp>
        <p:nvSpPr>
          <p:cNvPr id="14" name="세로 텍스트 개체 틀 13">
            <a:extLst>
              <a:ext uri="{FF2B5EF4-FFF2-40B4-BE49-F238E27FC236}">
                <a16:creationId xmlns:a16="http://schemas.microsoft.com/office/drawing/2014/main" id="{76C48CB6-0F15-41C6-84EA-6AF4FD53AD06}"/>
              </a:ext>
            </a:extLst>
          </p:cNvPr>
          <p:cNvSpPr>
            <a:spLocks noGrp="1"/>
          </p:cNvSpPr>
          <p:nvPr>
            <p:ph type="body" orient="vert" sz="quarter" idx="14"/>
          </p:nvPr>
        </p:nvSpPr>
        <p:spPr/>
        <p:txBody>
          <a:bodyPr/>
          <a:lstStyle/>
          <a:p>
            <a:r>
              <a:rPr lang="ko-KR" altLang="en-US" dirty="0"/>
              <a:t>반도체 산업은 크게 메모리 반도체와 시스템 반도체로 나누어 지며 기술 및 자본집약적 특성을 가지고 있습니다</a:t>
            </a:r>
            <a:r>
              <a:rPr lang="en-US" altLang="ko-KR" dirty="0"/>
              <a:t>. </a:t>
            </a:r>
            <a:r>
              <a:rPr lang="ko-KR" altLang="en-US" dirty="0"/>
              <a:t>반도체 제조공정은 크게 </a:t>
            </a:r>
            <a:r>
              <a:rPr lang="en-US" altLang="ko-KR" dirty="0"/>
              <a:t>9</a:t>
            </a:r>
            <a:r>
              <a:rPr lang="ko-KR" altLang="en-US" dirty="0"/>
              <a:t>단계로 구성되며</a:t>
            </a:r>
            <a:r>
              <a:rPr lang="en-US" altLang="ko-KR" dirty="0"/>
              <a:t>, </a:t>
            </a:r>
            <a:r>
              <a:rPr lang="ko-KR" altLang="en-US" dirty="0"/>
              <a:t>회사가 영위하는 패키징 및 테스트 공정은 후공정에 해당됩니다</a:t>
            </a:r>
            <a:r>
              <a:rPr lang="en-US" altLang="ko-KR" dirty="0"/>
              <a:t>.</a:t>
            </a:r>
            <a:endParaRPr lang="ko-KR" altLang="en-US" dirty="0"/>
          </a:p>
        </p:txBody>
      </p:sp>
      <p:sp>
        <p:nvSpPr>
          <p:cNvPr id="67" name="텍스트 개체 틀 66">
            <a:extLst>
              <a:ext uri="{FF2B5EF4-FFF2-40B4-BE49-F238E27FC236}">
                <a16:creationId xmlns:a16="http://schemas.microsoft.com/office/drawing/2014/main" id="{873B7A4D-E736-480E-8F5B-50FF989E91AC}"/>
              </a:ext>
            </a:extLst>
          </p:cNvPr>
          <p:cNvSpPr>
            <a:spLocks noGrp="1"/>
          </p:cNvSpPr>
          <p:nvPr>
            <p:ph type="body" sz="quarter" idx="15"/>
          </p:nvPr>
        </p:nvSpPr>
        <p:spPr/>
        <p:txBody>
          <a:bodyPr/>
          <a:lstStyle/>
          <a:p>
            <a:r>
              <a:rPr lang="en-US" altLang="ko-KR" dirty="0"/>
              <a:t>Source: KPMG research, NICE </a:t>
            </a:r>
            <a:r>
              <a:rPr lang="ko-KR" altLang="en-US" dirty="0"/>
              <a:t>평가정보</a:t>
            </a:r>
          </a:p>
        </p:txBody>
      </p:sp>
      <p:grpSp>
        <p:nvGrpSpPr>
          <p:cNvPr id="32" name="그룹 31">
            <a:extLst>
              <a:ext uri="{FF2B5EF4-FFF2-40B4-BE49-F238E27FC236}">
                <a16:creationId xmlns:a16="http://schemas.microsoft.com/office/drawing/2014/main" id="{4E683624-82C0-40C8-A056-9C3050508588}"/>
              </a:ext>
            </a:extLst>
          </p:cNvPr>
          <p:cNvGrpSpPr/>
          <p:nvPr/>
        </p:nvGrpSpPr>
        <p:grpSpPr>
          <a:xfrm>
            <a:off x="453024" y="1956462"/>
            <a:ext cx="5013437" cy="285238"/>
            <a:chOff x="453025" y="1956462"/>
            <a:chExt cx="4320000" cy="285238"/>
          </a:xfrm>
        </p:grpSpPr>
        <p:sp>
          <p:nvSpPr>
            <p:cNvPr id="33" name="TextBox 32">
              <a:extLst>
                <a:ext uri="{FF2B5EF4-FFF2-40B4-BE49-F238E27FC236}">
                  <a16:creationId xmlns:a16="http://schemas.microsoft.com/office/drawing/2014/main" id="{162BB226-BBAA-49D9-8669-236E3AE7530E}"/>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반도체 산업 개요</a:t>
              </a:r>
            </a:p>
          </p:txBody>
        </p:sp>
        <p:cxnSp>
          <p:nvCxnSpPr>
            <p:cNvPr id="34" name="Straight Connector 32">
              <a:extLst>
                <a:ext uri="{FF2B5EF4-FFF2-40B4-BE49-F238E27FC236}">
                  <a16:creationId xmlns:a16="http://schemas.microsoft.com/office/drawing/2014/main" id="{CCEE7FFA-B3F4-4C70-BB45-6E7B74747A70}"/>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35" name="그룹 34">
            <a:extLst>
              <a:ext uri="{FF2B5EF4-FFF2-40B4-BE49-F238E27FC236}">
                <a16:creationId xmlns:a16="http://schemas.microsoft.com/office/drawing/2014/main" id="{D65ADFF8-ED20-43B3-BAE6-BEE08BB553EA}"/>
              </a:ext>
            </a:extLst>
          </p:cNvPr>
          <p:cNvGrpSpPr/>
          <p:nvPr/>
        </p:nvGrpSpPr>
        <p:grpSpPr>
          <a:xfrm>
            <a:off x="453025" y="3716473"/>
            <a:ext cx="5013436" cy="285238"/>
            <a:chOff x="453025" y="1956462"/>
            <a:chExt cx="4320000" cy="285238"/>
          </a:xfrm>
        </p:grpSpPr>
        <p:sp>
          <p:nvSpPr>
            <p:cNvPr id="36" name="TextBox 35">
              <a:extLst>
                <a:ext uri="{FF2B5EF4-FFF2-40B4-BE49-F238E27FC236}">
                  <a16:creationId xmlns:a16="http://schemas.microsoft.com/office/drawing/2014/main" id="{BC05CD56-603C-4284-80B4-ABDD909CF541}"/>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반도체 종류</a:t>
              </a:r>
            </a:p>
          </p:txBody>
        </p:sp>
        <p:cxnSp>
          <p:nvCxnSpPr>
            <p:cNvPr id="37" name="Straight Connector 32">
              <a:extLst>
                <a:ext uri="{FF2B5EF4-FFF2-40B4-BE49-F238E27FC236}">
                  <a16:creationId xmlns:a16="http://schemas.microsoft.com/office/drawing/2014/main" id="{7BDBDAAD-0134-469B-918D-F4FB7634B92E}"/>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38" name="표 2">
            <a:extLst>
              <a:ext uri="{FF2B5EF4-FFF2-40B4-BE49-F238E27FC236}">
                <a16:creationId xmlns:a16="http://schemas.microsoft.com/office/drawing/2014/main" id="{FB63F7FB-7084-4FA2-8935-7D022EDB3E56}"/>
              </a:ext>
            </a:extLst>
          </p:cNvPr>
          <p:cNvGraphicFramePr>
            <a:graphicFrameLocks noGrp="1"/>
          </p:cNvGraphicFramePr>
          <p:nvPr>
            <p:extLst>
              <p:ext uri="{D42A27DB-BD31-4B8C-83A1-F6EECF244321}">
                <p14:modId xmlns:p14="http://schemas.microsoft.com/office/powerpoint/2010/main" val="812376750"/>
              </p:ext>
            </p:extLst>
          </p:nvPr>
        </p:nvGraphicFramePr>
        <p:xfrm>
          <a:off x="453025" y="4130298"/>
          <a:ext cx="5013436" cy="2115520"/>
        </p:xfrm>
        <a:graphic>
          <a:graphicData uri="http://schemas.openxmlformats.org/drawingml/2006/table">
            <a:tbl>
              <a:tblPr firstRow="1" bandRow="1">
                <a:tableStyleId>{8799B23B-EC83-4686-B30A-512413B5E67A}</a:tableStyleId>
              </a:tblPr>
              <a:tblGrid>
                <a:gridCol w="685106">
                  <a:extLst>
                    <a:ext uri="{9D8B030D-6E8A-4147-A177-3AD203B41FA5}">
                      <a16:colId xmlns:a16="http://schemas.microsoft.com/office/drawing/2014/main" val="1558185707"/>
                    </a:ext>
                  </a:extLst>
                </a:gridCol>
                <a:gridCol w="2164165">
                  <a:extLst>
                    <a:ext uri="{9D8B030D-6E8A-4147-A177-3AD203B41FA5}">
                      <a16:colId xmlns:a16="http://schemas.microsoft.com/office/drawing/2014/main" val="3419028631"/>
                    </a:ext>
                  </a:extLst>
                </a:gridCol>
                <a:gridCol w="2164165">
                  <a:extLst>
                    <a:ext uri="{9D8B030D-6E8A-4147-A177-3AD203B41FA5}">
                      <a16:colId xmlns:a16="http://schemas.microsoft.com/office/drawing/2014/main" val="4105410676"/>
                    </a:ext>
                  </a:extLst>
                </a:gridCol>
              </a:tblGrid>
              <a:tr h="182359">
                <a:tc>
                  <a:txBody>
                    <a:bodyPr/>
                    <a:lstStyle/>
                    <a:p>
                      <a:pPr algn="ctr" latinLnBrk="1">
                        <a:lnSpc>
                          <a:spcPct val="100000"/>
                        </a:lnSpc>
                      </a:pPr>
                      <a:endParaRPr lang="en-US" altLang="ko-KR" sz="1000"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solidFill>
                      <a:srgbClr val="483159"/>
                    </a:solidFill>
                  </a:tcPr>
                </a:tc>
                <a:tc>
                  <a:txBody>
                    <a:bodyPr/>
                    <a:lstStyle/>
                    <a:p>
                      <a:pPr algn="ctr" latinLnBrk="1">
                        <a:lnSpc>
                          <a:spcPct val="100000"/>
                        </a:lnSpc>
                      </a:pPr>
                      <a:r>
                        <a:rPr lang="ko-KR" altLang="en-US" sz="1000"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rPr>
                        <a:t>메모리 반도체</a:t>
                      </a:r>
                      <a:endParaRPr lang="en-US" altLang="ko-KR" sz="1000"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solidFill>
                      <a:srgbClr val="483159"/>
                    </a:solidFill>
                  </a:tcPr>
                </a:tc>
                <a:tc>
                  <a:txBody>
                    <a:bodyPr/>
                    <a:lstStyle/>
                    <a:p>
                      <a:pPr algn="ctr" latinLnBrk="1">
                        <a:lnSpc>
                          <a:spcPct val="100000"/>
                        </a:lnSpc>
                      </a:pPr>
                      <a:r>
                        <a:rPr lang="ko-KR" altLang="en-US" sz="1000"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rPr>
                        <a:t>시스템 반도체</a:t>
                      </a:r>
                    </a:p>
                  </a:txBody>
                  <a:tcPr marL="72000" marR="0" marT="0" marB="0" anchor="ctr">
                    <a:solidFill>
                      <a:srgbClr val="483159"/>
                    </a:solidFill>
                  </a:tcPr>
                </a:tc>
                <a:extLst>
                  <a:ext uri="{0D108BD9-81ED-4DB2-BD59-A6C34878D82A}">
                    <a16:rowId xmlns:a16="http://schemas.microsoft.com/office/drawing/2014/main" val="834063274"/>
                  </a:ext>
                </a:extLst>
              </a:tr>
              <a:tr h="386632">
                <a:tc>
                  <a:txBody>
                    <a:bodyPr/>
                    <a:lstStyle/>
                    <a:p>
                      <a:pPr marL="0" indent="0" algn="l"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용도</a:t>
                      </a:r>
                    </a:p>
                  </a:txBody>
                  <a:tcPr marL="72000" marR="0" marT="0" marB="0" anchor="ctr">
                    <a:noFill/>
                  </a:tcPr>
                </a:tc>
                <a:tc>
                  <a:txBody>
                    <a:bodyPr/>
                    <a:lstStyle/>
                    <a:p>
                      <a:pPr marL="0" indent="0" algn="l"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정보를 저장하는 용도로 사용</a:t>
                      </a:r>
                    </a:p>
                  </a:txBody>
                  <a:tcPr marL="72000" marR="0" marT="0" marB="0" anchor="ctr">
                    <a:noFill/>
                  </a:tcPr>
                </a:tc>
                <a:tc>
                  <a:txBody>
                    <a:bodyPr/>
                    <a:lstStyle/>
                    <a:p>
                      <a:pPr marL="0" indent="0" algn="l"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중앙처리장치</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(CPU)</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처럼 데이터를 해석</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계산</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처리</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추론 등의 기능</a:t>
                      </a:r>
                      <a:endPar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noFill/>
                  </a:tcPr>
                </a:tc>
                <a:extLst>
                  <a:ext uri="{0D108BD9-81ED-4DB2-BD59-A6C34878D82A}">
                    <a16:rowId xmlns:a16="http://schemas.microsoft.com/office/drawing/2014/main" val="483407145"/>
                  </a:ext>
                </a:extLst>
              </a:tr>
              <a:tr h="257755">
                <a:tc>
                  <a:txBody>
                    <a:bodyPr/>
                    <a:lstStyle/>
                    <a:p>
                      <a:pPr marL="0" indent="0" algn="l"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생산방식</a:t>
                      </a:r>
                    </a:p>
                  </a:txBody>
                  <a:tcPr marL="72000" marR="0" marT="0" marB="0" anchor="ctr">
                    <a:noFill/>
                  </a:tcPr>
                </a:tc>
                <a:tc>
                  <a:txBody>
                    <a:bodyPr/>
                    <a:lstStyle/>
                    <a:p>
                      <a:pPr marL="0" indent="0" algn="l" latinLnBrk="1">
                        <a:lnSpc>
                          <a:spcPct val="100000"/>
                        </a:lnSpc>
                        <a:buFont typeface="Arial" panose="020B0604020202020204" pitchFamily="34" charset="0"/>
                        <a:buNone/>
                      </a:pPr>
                      <a:r>
                        <a:rPr lang="ko-KR" altLang="en-US" sz="1000" baseline="0" dirty="0" err="1">
                          <a:latin typeface="Arial" panose="020B0604020202020204" pitchFamily="34" charset="0"/>
                          <a:ea typeface="KoPubWorld돋움체 Medium" panose="00000600000000000000" pitchFamily="2" charset="-127"/>
                          <a:cs typeface="KoPubWorld돋움체 Medium" panose="00000600000000000000" pitchFamily="2" charset="-127"/>
                        </a:rPr>
                        <a:t>소품종</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대량생산 시스템 </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(DRAM, S</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램 등</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noFill/>
                  </a:tcPr>
                </a:tc>
                <a:tc>
                  <a:txBody>
                    <a:bodyPr/>
                    <a:lstStyle/>
                    <a:p>
                      <a:pPr marL="0" indent="0" algn="l"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다품종 소량생산 </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응용분야별 특화</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noFill/>
                  </a:tcPr>
                </a:tc>
                <a:extLst>
                  <a:ext uri="{0D108BD9-81ED-4DB2-BD59-A6C34878D82A}">
                    <a16:rowId xmlns:a16="http://schemas.microsoft.com/office/drawing/2014/main" val="3909202767"/>
                  </a:ext>
                </a:extLst>
              </a:tr>
              <a:tr h="257755">
                <a:tc>
                  <a:txBody>
                    <a:bodyPr/>
                    <a:lstStyle/>
                    <a:p>
                      <a:pPr marL="0" indent="0" algn="l"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주요업체</a:t>
                      </a:r>
                      <a:endPar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noFill/>
                  </a:tcPr>
                </a:tc>
                <a:tc>
                  <a:txBody>
                    <a:bodyPr/>
                    <a:lstStyle/>
                    <a:p>
                      <a:pPr marL="0" indent="0" algn="l"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삼성전자</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하이닉스</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마이크론 </a:t>
                      </a:r>
                      <a:endPar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noFill/>
                  </a:tcPr>
                </a:tc>
                <a:tc>
                  <a:txBody>
                    <a:bodyPr/>
                    <a:lstStyle/>
                    <a:p>
                      <a:pPr marL="0" indent="0" algn="l"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인텔</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Qualcomm, TSMC, </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삼성전자 등</a:t>
                      </a:r>
                    </a:p>
                  </a:txBody>
                  <a:tcPr marL="72000" marR="0" marT="0" marB="0" anchor="ctr">
                    <a:noFill/>
                  </a:tcPr>
                </a:tc>
                <a:extLst>
                  <a:ext uri="{0D108BD9-81ED-4DB2-BD59-A6C34878D82A}">
                    <a16:rowId xmlns:a16="http://schemas.microsoft.com/office/drawing/2014/main" val="901348942"/>
                  </a:ext>
                </a:extLst>
              </a:tr>
              <a:tr h="1031019">
                <a:tc>
                  <a:txBody>
                    <a:bodyPr/>
                    <a:lstStyle/>
                    <a:p>
                      <a:pPr marL="171450" indent="-171450" algn="l" latinLnBrk="1">
                        <a:lnSpc>
                          <a:spcPct val="100000"/>
                        </a:lnSpc>
                        <a:buFont typeface="Arial" panose="020B0604020202020204" pitchFamily="34" charset="0"/>
                        <a:buChar char="•"/>
                      </a:pPr>
                      <a:endPar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noFill/>
                  </a:tcPr>
                </a:tc>
                <a:tc>
                  <a:txBody>
                    <a:bodyPr/>
                    <a:lstStyle/>
                    <a:p>
                      <a:pPr marL="171450" indent="-171450" algn="l" latinLnBrk="1">
                        <a:lnSpc>
                          <a:spcPct val="100000"/>
                        </a:lnSpc>
                        <a:buFont typeface="Arial" panose="020B0604020202020204" pitchFamily="34" charset="0"/>
                        <a:buChar char="•"/>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핵심경쟁력은</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설비투자 및 자본력</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미세공정 등 하드웨어 양산기술을 통한 가격경쟁력</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선행기술 및 시장 선점</a:t>
                      </a:r>
                      <a:endPar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p>
                      <a:pPr marL="171450" indent="-171450" algn="l" latinLnBrk="1">
                        <a:lnSpc>
                          <a:spcPct val="100000"/>
                        </a:lnSpc>
                        <a:buFont typeface="Arial" panose="020B0604020202020204" pitchFamily="34" charset="0"/>
                        <a:buChar char="•"/>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높은 투자위험으로 소수 업체만 참여</a:t>
                      </a:r>
                    </a:p>
                  </a:txBody>
                  <a:tcPr marL="72000" marR="0" marT="0" marB="0" anchor="ctr">
                    <a:noFill/>
                  </a:tcPr>
                </a:tc>
                <a:tc>
                  <a:txBody>
                    <a:bodyPr/>
                    <a:lstStyle/>
                    <a:p>
                      <a:pPr marL="171450" indent="-171450" algn="l" latinLnBrk="1">
                        <a:lnSpc>
                          <a:spcPct val="100000"/>
                        </a:lnSpc>
                        <a:buFont typeface="Arial" panose="020B0604020202020204" pitchFamily="34" charset="0"/>
                        <a:buChar char="•"/>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세계 반도체 시장의 </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59%</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를 차지하며 수요가 있는 경우에만 제작</a:t>
                      </a:r>
                      <a:endPar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p>
                      <a:pPr marL="171450" indent="-171450" algn="l" latinLnBrk="1">
                        <a:lnSpc>
                          <a:spcPct val="100000"/>
                        </a:lnSpc>
                        <a:buFont typeface="Arial" panose="020B0604020202020204" pitchFamily="34" charset="0"/>
                        <a:buChar char="•"/>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핵심경쟁력은</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설계기술 및 우수인력</a:t>
                      </a:r>
                      <a:r>
                        <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타 업체와 성능 및 기능 위주 경쟁</a:t>
                      </a:r>
                      <a:endParaRPr lang="en-US" altLang="ko-KR" sz="1000" baseline="0" dirty="0">
                        <a:latin typeface="Arial" panose="020B0604020202020204" pitchFamily="34" charset="0"/>
                        <a:ea typeface="KoPubWorld돋움체 Medium" panose="00000600000000000000" pitchFamily="2" charset="-127"/>
                        <a:cs typeface="KoPubWorld돋움체 Medium" panose="00000600000000000000" pitchFamily="2" charset="-127"/>
                      </a:endParaRPr>
                    </a:p>
                    <a:p>
                      <a:pPr marL="171450" indent="-171450" algn="l" latinLnBrk="1">
                        <a:lnSpc>
                          <a:spcPct val="100000"/>
                        </a:lnSpc>
                        <a:buFont typeface="Arial" panose="020B0604020202020204" pitchFamily="34" charset="0"/>
                        <a:buChar char="•"/>
                      </a:pPr>
                      <a:r>
                        <a:rPr lang="ko-KR" altLang="en-US" sz="1000" baseline="0" dirty="0">
                          <a:latin typeface="Arial" panose="020B0604020202020204" pitchFamily="34" charset="0"/>
                          <a:ea typeface="KoPubWorld돋움체 Medium" panose="00000600000000000000" pitchFamily="2" charset="-127"/>
                          <a:cs typeface="KoPubWorld돋움체 Medium" panose="00000600000000000000" pitchFamily="2" charset="-127"/>
                        </a:rPr>
                        <a:t>비교적 위험부담이 낮아 다수의 업체 참여</a:t>
                      </a:r>
                    </a:p>
                  </a:txBody>
                  <a:tcPr marL="72000" marR="0" marT="0" marB="0" anchor="ctr">
                    <a:noFill/>
                  </a:tcPr>
                </a:tc>
                <a:extLst>
                  <a:ext uri="{0D108BD9-81ED-4DB2-BD59-A6C34878D82A}">
                    <a16:rowId xmlns:a16="http://schemas.microsoft.com/office/drawing/2014/main" val="1700225586"/>
                  </a:ext>
                </a:extLst>
              </a:tr>
            </a:tbl>
          </a:graphicData>
        </a:graphic>
      </p:graphicFrame>
      <p:sp>
        <p:nvSpPr>
          <p:cNvPr id="39" name="직사각형 38">
            <a:extLst>
              <a:ext uri="{FF2B5EF4-FFF2-40B4-BE49-F238E27FC236}">
                <a16:creationId xmlns:a16="http://schemas.microsoft.com/office/drawing/2014/main" id="{8FEAC8D1-792E-47E9-9D0F-46BC782E6794}"/>
              </a:ext>
            </a:extLst>
          </p:cNvPr>
          <p:cNvSpPr/>
          <p:nvPr/>
        </p:nvSpPr>
        <p:spPr>
          <a:xfrm>
            <a:off x="453025" y="2368815"/>
            <a:ext cx="5013438" cy="1015973"/>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반도체 산업분야는 반도체 재료 및 반도체 전자회로소자의 제조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제작과 이들의 응용제품을 생산하는 산업이며 넓게는 반도체 소자 응용기기의 제작 및 이와 관련된 산업을 포함</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종합 반도체 제조사들은 대규모의 자금력을 바탕으로 반도체 소자생산의 제작과 설계</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생산과 후공정까지 자체적으로 진행하는 자본집약적 특성 보유</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반도체 기술 경쟁 격화</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판매단가 하락 지속</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대규모 설비투자 및 연구개발 리스크</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원가절감 부담 증가 등으로 인해 공정별 전문화</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세분화 경향이 나타남</a:t>
            </a:r>
            <a:endParaRPr lang="en-US" altLang="ko-KR" sz="1000" dirty="0">
              <a:latin typeface="Arial" panose="020B0604020202020204" pitchFamily="34" charset="0"/>
              <a:ea typeface="KoPubWorld돋움체 Medium" panose="00000600000000000000" pitchFamily="2" charset="-127"/>
            </a:endParaRPr>
          </a:p>
        </p:txBody>
      </p:sp>
      <p:grpSp>
        <p:nvGrpSpPr>
          <p:cNvPr id="42" name="그룹 41">
            <a:extLst>
              <a:ext uri="{FF2B5EF4-FFF2-40B4-BE49-F238E27FC236}">
                <a16:creationId xmlns:a16="http://schemas.microsoft.com/office/drawing/2014/main" id="{4B58550B-C750-4A60-914A-92AAB5439A28}"/>
              </a:ext>
            </a:extLst>
          </p:cNvPr>
          <p:cNvGrpSpPr/>
          <p:nvPr/>
        </p:nvGrpSpPr>
        <p:grpSpPr>
          <a:xfrm>
            <a:off x="5610386" y="1956462"/>
            <a:ext cx="3842589" cy="285238"/>
            <a:chOff x="453025" y="1956462"/>
            <a:chExt cx="4320000" cy="285238"/>
          </a:xfrm>
        </p:grpSpPr>
        <p:sp>
          <p:nvSpPr>
            <p:cNvPr id="43" name="TextBox 42">
              <a:extLst>
                <a:ext uri="{FF2B5EF4-FFF2-40B4-BE49-F238E27FC236}">
                  <a16:creationId xmlns:a16="http://schemas.microsoft.com/office/drawing/2014/main" id="{82BF29EB-4614-4064-905B-2690E678481B}"/>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반도체 제조공정</a:t>
              </a:r>
            </a:p>
          </p:txBody>
        </p:sp>
        <p:cxnSp>
          <p:nvCxnSpPr>
            <p:cNvPr id="44" name="Straight Connector 32">
              <a:extLst>
                <a:ext uri="{FF2B5EF4-FFF2-40B4-BE49-F238E27FC236}">
                  <a16:creationId xmlns:a16="http://schemas.microsoft.com/office/drawing/2014/main" id="{417CFC7A-4D74-4DAC-99F5-F7A57BB3DD00}"/>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63" name="표 8">
            <a:extLst>
              <a:ext uri="{FF2B5EF4-FFF2-40B4-BE49-F238E27FC236}">
                <a16:creationId xmlns:a16="http://schemas.microsoft.com/office/drawing/2014/main" id="{4315C257-B463-4228-8A74-2DBB668E77ED}"/>
              </a:ext>
            </a:extLst>
          </p:cNvPr>
          <p:cNvGraphicFramePr>
            <a:graphicFrameLocks noGrp="1"/>
          </p:cNvGraphicFramePr>
          <p:nvPr>
            <p:extLst>
              <p:ext uri="{D42A27DB-BD31-4B8C-83A1-F6EECF244321}">
                <p14:modId xmlns:p14="http://schemas.microsoft.com/office/powerpoint/2010/main" val="1211438830"/>
              </p:ext>
            </p:extLst>
          </p:nvPr>
        </p:nvGraphicFramePr>
        <p:xfrm>
          <a:off x="5610386" y="2347436"/>
          <a:ext cx="3842589" cy="3910808"/>
        </p:xfrm>
        <a:graphic>
          <a:graphicData uri="http://schemas.openxmlformats.org/drawingml/2006/table">
            <a:tbl>
              <a:tblPr firstRow="1" bandRow="1">
                <a:tableStyleId>{8799B23B-EC83-4686-B30A-512413B5E67A}</a:tableStyleId>
              </a:tblPr>
              <a:tblGrid>
                <a:gridCol w="723063">
                  <a:extLst>
                    <a:ext uri="{9D8B030D-6E8A-4147-A177-3AD203B41FA5}">
                      <a16:colId xmlns:a16="http://schemas.microsoft.com/office/drawing/2014/main" val="3527687003"/>
                    </a:ext>
                  </a:extLst>
                </a:gridCol>
                <a:gridCol w="3119526">
                  <a:extLst>
                    <a:ext uri="{9D8B030D-6E8A-4147-A177-3AD203B41FA5}">
                      <a16:colId xmlns:a16="http://schemas.microsoft.com/office/drawing/2014/main" val="3143377964"/>
                    </a:ext>
                  </a:extLst>
                </a:gridCol>
              </a:tblGrid>
              <a:tr h="371631">
                <a:tc>
                  <a:txBody>
                    <a:bodyPr/>
                    <a:lstStyle/>
                    <a:p>
                      <a:pPr marL="0" indent="0" algn="ctr" latinLnBrk="1">
                        <a:buFontTx/>
                        <a:buNone/>
                      </a:pPr>
                      <a:r>
                        <a:rPr lang="ko-KR" altLang="en-US" sz="1000" baseline="0" dirty="0">
                          <a:solidFill>
                            <a:schemeClr val="tx1"/>
                          </a:solidFill>
                          <a:latin typeface="Arial" panose="020B0604020202020204" pitchFamily="34" charset="0"/>
                          <a:ea typeface="KoPubWorld돋움체 Medium" panose="00000600000000000000" pitchFamily="2" charset="-127"/>
                        </a:rPr>
                        <a:t>웨이퍼</a:t>
                      </a:r>
                      <a:endParaRPr lang="en-US" altLang="ko-KR" sz="1000" baseline="0" dirty="0">
                        <a:solidFill>
                          <a:schemeClr val="tx1"/>
                        </a:solidFill>
                        <a:latin typeface="Arial" panose="020B0604020202020204" pitchFamily="34" charset="0"/>
                        <a:ea typeface="KoPubWorld돋움체 Medium" panose="00000600000000000000" pitchFamily="2" charset="-127"/>
                      </a:endParaRPr>
                    </a:p>
                    <a:p>
                      <a:pPr marL="0" indent="0" algn="ctr" latinLnBrk="1">
                        <a:buFontTx/>
                        <a:buNone/>
                      </a:pPr>
                      <a:r>
                        <a:rPr lang="ko-KR" altLang="en-US" sz="1000" baseline="0" dirty="0">
                          <a:solidFill>
                            <a:schemeClr val="tx1"/>
                          </a:solidFill>
                          <a:latin typeface="Arial" panose="020B0604020202020204" pitchFamily="34" charset="0"/>
                          <a:ea typeface="KoPubWorld돋움체 Medium" panose="00000600000000000000" pitchFamily="2" charset="-127"/>
                        </a:rPr>
                        <a:t>제조</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1" lang="ko-KR" altLang="en-US" sz="1000" b="0" baseline="0" dirty="0">
                          <a:latin typeface="Arial" panose="020B0604020202020204" pitchFamily="34" charset="0"/>
                          <a:ea typeface="KoPubWorld돋움체 Medium" panose="00000600000000000000" pitchFamily="2" charset="-127"/>
                        </a:rPr>
                        <a:t>반도체 집적회로를 만드는데 사용하는 주재료를 만드는 공정</a:t>
                      </a:r>
                      <a:endParaRPr kumimoji="1" lang="en-US" altLang="ko-KR" sz="1000" b="0" baseline="0" dirty="0">
                        <a:solidFill>
                          <a:srgbClr val="000000"/>
                        </a:solidFill>
                        <a:latin typeface="Arial" panose="020B0604020202020204" pitchFamily="34" charset="0"/>
                        <a:ea typeface="KoPubWorld돋움체 Medium" panose="00000600000000000000" pitchFamily="2" charset="-127"/>
                      </a:endParaRP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8798511"/>
                  </a:ext>
                </a:extLst>
              </a:tr>
              <a:tr h="384889">
                <a:tc>
                  <a:txBody>
                    <a:bodyPr/>
                    <a:lstStyle/>
                    <a:p>
                      <a:pPr algn="ctr" latinLnBrk="1">
                        <a:buFontTx/>
                        <a:buNone/>
                      </a:pPr>
                      <a:r>
                        <a:rPr lang="ko-KR" altLang="en-US" sz="1000" b="1" baseline="0" dirty="0">
                          <a:solidFill>
                            <a:schemeClr val="tx1"/>
                          </a:solidFill>
                          <a:latin typeface="Arial" panose="020B0604020202020204" pitchFamily="34" charset="0"/>
                          <a:ea typeface="KoPubWorld돋움체 Medium" panose="00000600000000000000" pitchFamily="2" charset="-127"/>
                        </a:rPr>
                        <a:t>산화</a:t>
                      </a:r>
                      <a:endParaRPr lang="en-US" altLang="ko-KR" sz="1000" b="1" baseline="0" dirty="0">
                        <a:solidFill>
                          <a:schemeClr val="tx1"/>
                        </a:solidFill>
                        <a:latin typeface="Arial" panose="020B0604020202020204" pitchFamily="34" charset="0"/>
                        <a:ea typeface="KoPubWorld돋움체 Medium" panose="00000600000000000000" pitchFamily="2" charset="-127"/>
                      </a:endParaRP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60A8">
                        <a:alpha val="20000"/>
                      </a:srgbClr>
                    </a:solidFill>
                  </a:tcPr>
                </a:tc>
                <a:tc>
                  <a:txBody>
                    <a:bodyPr/>
                    <a:lstStyle/>
                    <a:p>
                      <a:pPr marL="0" indent="0"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rPr>
                        <a:t>웨이퍼 표면에 실리콘 산화막을 형성해 트랜지스터의 기초를 만드는 공정</a:t>
                      </a: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60A8">
                        <a:alpha val="20000"/>
                      </a:srgbClr>
                    </a:solidFill>
                  </a:tcPr>
                </a:tc>
                <a:extLst>
                  <a:ext uri="{0D108BD9-81ED-4DB2-BD59-A6C34878D82A}">
                    <a16:rowId xmlns:a16="http://schemas.microsoft.com/office/drawing/2014/main" val="1589817244"/>
                  </a:ext>
                </a:extLst>
              </a:tr>
              <a:tr h="247424">
                <a:tc>
                  <a:txBody>
                    <a:bodyPr/>
                    <a:lstStyle/>
                    <a:p>
                      <a:pPr algn="ctr" latinLnBrk="1">
                        <a:buFontTx/>
                        <a:buNone/>
                      </a:pPr>
                      <a:r>
                        <a:rPr lang="ko-KR" altLang="en-US" sz="1000" b="1" baseline="0" dirty="0">
                          <a:solidFill>
                            <a:schemeClr val="tx1"/>
                          </a:solidFill>
                          <a:latin typeface="Arial" panose="020B0604020202020204" pitchFamily="34" charset="0"/>
                          <a:ea typeface="KoPubWorld돋움체 Medium" panose="00000600000000000000" pitchFamily="2" charset="-127"/>
                        </a:rPr>
                        <a:t>포토</a:t>
                      </a: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rPr>
                        <a:t>웨이퍼 위에 반도체 회로를 그려 넣는 과정</a:t>
                      </a: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63185"/>
                  </a:ext>
                </a:extLst>
              </a:tr>
              <a:tr h="427871">
                <a:tc>
                  <a:txBody>
                    <a:bodyPr/>
                    <a:lstStyle/>
                    <a:p>
                      <a:pPr algn="ctr" latinLnBrk="1">
                        <a:buFontTx/>
                        <a:buNone/>
                      </a:pPr>
                      <a:r>
                        <a:rPr lang="ko-KR" altLang="en-US" sz="1000" b="1" baseline="0" dirty="0" err="1">
                          <a:solidFill>
                            <a:schemeClr val="tx1"/>
                          </a:solidFill>
                          <a:latin typeface="Arial" panose="020B0604020202020204" pitchFamily="34" charset="0"/>
                          <a:ea typeface="KoPubWorld돋움체 Medium" panose="00000600000000000000" pitchFamily="2" charset="-127"/>
                        </a:rPr>
                        <a:t>식각</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60A8">
                        <a:alpha val="20000"/>
                      </a:srgbClr>
                    </a:solidFill>
                  </a:tcPr>
                </a:tc>
                <a:tc>
                  <a:txBody>
                    <a:bodyPr/>
                    <a:lstStyle/>
                    <a:p>
                      <a:pPr marL="0" indent="0"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rPr>
                        <a:t>반도체의 구조를 형성하는 패턴을 만드는 과정 </a:t>
                      </a:r>
                      <a:r>
                        <a:rPr lang="en-US" altLang="ko-KR" sz="1000" baseline="0" dirty="0">
                          <a:latin typeface="Arial" panose="020B0604020202020204" pitchFamily="34" charset="0"/>
                          <a:ea typeface="KoPubWorld돋움체 Medium" panose="00000600000000000000" pitchFamily="2" charset="-127"/>
                        </a:rPr>
                        <a:t>(</a:t>
                      </a:r>
                      <a:r>
                        <a:rPr lang="ko-KR" altLang="en-US" sz="1000" baseline="0" dirty="0">
                          <a:latin typeface="Arial" panose="020B0604020202020204" pitchFamily="34" charset="0"/>
                          <a:ea typeface="KoPubWorld돋움체 Medium" panose="00000600000000000000" pitchFamily="2" charset="-127"/>
                        </a:rPr>
                        <a:t>필요한 회로 패턴을 제외한 나머지 부분을 제거</a:t>
                      </a:r>
                      <a:r>
                        <a:rPr lang="en-US" altLang="ko-KR" sz="1000" baseline="0" dirty="0">
                          <a:latin typeface="Arial" panose="020B0604020202020204" pitchFamily="34" charset="0"/>
                          <a:ea typeface="KoPubWorld돋움체 Medium" panose="00000600000000000000" pitchFamily="2" charset="-127"/>
                        </a:rPr>
                        <a:t>)</a:t>
                      </a:r>
                      <a:endParaRPr lang="ko-KR" altLang="en-US" sz="1000" baseline="0" dirty="0">
                        <a:latin typeface="Arial" panose="020B0604020202020204" pitchFamily="34" charset="0"/>
                        <a:ea typeface="KoPubWorld돋움체 Medium" panose="00000600000000000000" pitchFamily="2" charset="-127"/>
                      </a:endParaRP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60A8">
                        <a:alpha val="20000"/>
                      </a:srgbClr>
                    </a:solidFill>
                  </a:tcPr>
                </a:tc>
                <a:extLst>
                  <a:ext uri="{0D108BD9-81ED-4DB2-BD59-A6C34878D82A}">
                    <a16:rowId xmlns:a16="http://schemas.microsoft.com/office/drawing/2014/main" val="744630784"/>
                  </a:ext>
                </a:extLst>
              </a:tr>
              <a:tr h="1174846">
                <a:tc>
                  <a:txBody>
                    <a:bodyPr/>
                    <a:lstStyle/>
                    <a:p>
                      <a:pPr algn="ctr" latinLnBrk="1">
                        <a:buFontTx/>
                        <a:buNone/>
                      </a:pPr>
                      <a:r>
                        <a:rPr lang="ko-KR" altLang="en-US" sz="1000" b="1" baseline="0" dirty="0">
                          <a:solidFill>
                            <a:schemeClr val="tx1"/>
                          </a:solidFill>
                          <a:latin typeface="Arial" panose="020B0604020202020204" pitchFamily="34" charset="0"/>
                          <a:ea typeface="KoPubWorld돋움체 Medium" panose="00000600000000000000" pitchFamily="2" charset="-127"/>
                        </a:rPr>
                        <a:t>증착 </a:t>
                      </a:r>
                      <a:r>
                        <a:rPr lang="en-US" altLang="ko-KR" sz="1000" b="1" baseline="0" dirty="0">
                          <a:solidFill>
                            <a:schemeClr val="tx1"/>
                          </a:solidFill>
                          <a:latin typeface="Arial" panose="020B0604020202020204" pitchFamily="34" charset="0"/>
                          <a:ea typeface="KoPubWorld돋움체 Medium" panose="00000600000000000000" pitchFamily="2" charset="-127"/>
                        </a:rPr>
                        <a:t>&amp; </a:t>
                      </a:r>
                      <a:r>
                        <a:rPr lang="ko-KR" altLang="en-US" sz="1000" b="1" baseline="0" dirty="0">
                          <a:solidFill>
                            <a:schemeClr val="tx1"/>
                          </a:solidFill>
                          <a:latin typeface="Arial" panose="020B0604020202020204" pitchFamily="34" charset="0"/>
                          <a:ea typeface="KoPubWorld돋움체 Medium" panose="00000600000000000000" pitchFamily="2" charset="-127"/>
                        </a:rPr>
                        <a:t>이온</a:t>
                      </a:r>
                      <a:endParaRPr lang="en-US" altLang="ko-KR" sz="1000" b="1" baseline="0" dirty="0">
                        <a:solidFill>
                          <a:schemeClr val="tx1"/>
                        </a:solidFill>
                        <a:latin typeface="Arial" panose="020B0604020202020204" pitchFamily="34" charset="0"/>
                        <a:ea typeface="KoPubWorld돋움체 Medium" panose="00000600000000000000" pitchFamily="2" charset="-127"/>
                      </a:endParaRPr>
                    </a:p>
                    <a:p>
                      <a:pPr algn="ctr" latinLnBrk="1">
                        <a:buFontTx/>
                        <a:buNone/>
                      </a:pPr>
                      <a:r>
                        <a:rPr lang="ko-KR" altLang="en-US" sz="1000" b="1" baseline="0" dirty="0">
                          <a:solidFill>
                            <a:schemeClr val="tx1"/>
                          </a:solidFill>
                          <a:latin typeface="Arial" panose="020B0604020202020204" pitchFamily="34" charset="0"/>
                          <a:ea typeface="KoPubWorld돋움체 Medium" panose="00000600000000000000" pitchFamily="2" charset="-127"/>
                        </a:rPr>
                        <a:t>주입</a:t>
                      </a: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latinLnBrk="1">
                        <a:lnSpc>
                          <a:spcPct val="15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rPr>
                        <a:t>증착</a:t>
                      </a:r>
                      <a:r>
                        <a:rPr lang="en-US" altLang="ko-KR" sz="1000" baseline="0" dirty="0">
                          <a:latin typeface="Arial" panose="020B0604020202020204" pitchFamily="34" charset="0"/>
                          <a:ea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rPr>
                        <a:t>회로간 구분과 연결</a:t>
                      </a:r>
                      <a:r>
                        <a:rPr lang="en-US" altLang="ko-KR" sz="1000" baseline="0" dirty="0">
                          <a:latin typeface="Arial" panose="020B0604020202020204" pitchFamily="34" charset="0"/>
                          <a:ea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rPr>
                        <a:t>보호하는 박막 형성 과정</a:t>
                      </a:r>
                      <a:endParaRPr lang="en-US" altLang="ko-KR" sz="1000" baseline="0" dirty="0">
                        <a:latin typeface="Arial" panose="020B0604020202020204" pitchFamily="34" charset="0"/>
                        <a:ea typeface="KoPubWorld돋움체 Medium" panose="00000600000000000000" pitchFamily="2" charset="-127"/>
                      </a:endParaRPr>
                    </a:p>
                    <a:p>
                      <a:pPr marL="0" indent="0" latinLnBrk="1">
                        <a:lnSpc>
                          <a:spcPct val="15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rPr>
                        <a:t>이온 주입</a:t>
                      </a:r>
                      <a:r>
                        <a:rPr lang="en-US" altLang="ko-KR" sz="1000" baseline="0" dirty="0">
                          <a:latin typeface="Arial" panose="020B0604020202020204" pitchFamily="34" charset="0"/>
                          <a:ea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rPr>
                        <a:t>반도체가 전기적인 특성을 갖도록 만드는 과정</a:t>
                      </a:r>
                      <a:r>
                        <a:rPr lang="en-US" altLang="ko-KR" sz="1000" baseline="0" dirty="0">
                          <a:latin typeface="Arial" panose="020B0604020202020204" pitchFamily="34" charset="0"/>
                          <a:ea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rPr>
                        <a:t>이를 통해 전도성을 갖게 된 반도체는 필요에 따라 전기가 흐르게</a:t>
                      </a:r>
                      <a:r>
                        <a:rPr lang="en-US" altLang="ko-KR" sz="1000" baseline="0" dirty="0">
                          <a:latin typeface="Arial" panose="020B0604020202020204" pitchFamily="34" charset="0"/>
                          <a:ea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rPr>
                        <a:t>또는 흐르지 않게 조절</a:t>
                      </a: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223934"/>
                  </a:ext>
                </a:extLst>
              </a:tr>
              <a:tr h="384889">
                <a:tc>
                  <a:txBody>
                    <a:bodyPr/>
                    <a:lstStyle/>
                    <a:p>
                      <a:pPr algn="ctr" latinLnBrk="1">
                        <a:buFontTx/>
                        <a:buNone/>
                      </a:pPr>
                      <a:r>
                        <a:rPr lang="ko-KR" altLang="en-US" sz="1000" b="1" baseline="0" dirty="0">
                          <a:solidFill>
                            <a:schemeClr val="tx1"/>
                          </a:solidFill>
                          <a:latin typeface="Arial" panose="020B0604020202020204" pitchFamily="34" charset="0"/>
                          <a:ea typeface="KoPubWorld돋움체 Medium" panose="00000600000000000000" pitchFamily="2" charset="-127"/>
                        </a:rPr>
                        <a:t>금속배선</a:t>
                      </a:r>
                      <a:endParaRPr lang="en-US" altLang="ko-KR" sz="1000" b="1" baseline="0" dirty="0">
                        <a:solidFill>
                          <a:schemeClr val="tx1"/>
                        </a:solidFill>
                        <a:latin typeface="Arial" panose="020B0604020202020204" pitchFamily="34" charset="0"/>
                        <a:ea typeface="KoPubWorld돋움체 Medium" panose="00000600000000000000" pitchFamily="2" charset="-127"/>
                      </a:endParaRP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60A8">
                        <a:alpha val="20000"/>
                      </a:srgbClr>
                    </a:solidFill>
                  </a:tcPr>
                </a:tc>
                <a:tc>
                  <a:txBody>
                    <a:bodyPr/>
                    <a:lstStyle/>
                    <a:p>
                      <a:pPr marL="0" indent="0"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rPr>
                        <a:t>반도체 회로에 전기적 신호가 잘 전달되도록 </a:t>
                      </a:r>
                      <a:r>
                        <a:rPr lang="ko-KR" altLang="en-US" sz="1000" baseline="0" dirty="0" err="1">
                          <a:latin typeface="Arial" panose="020B0604020202020204" pitchFamily="34" charset="0"/>
                          <a:ea typeface="KoPubWorld돋움체 Medium" panose="00000600000000000000" pitchFamily="2" charset="-127"/>
                        </a:rPr>
                        <a:t>전기길</a:t>
                      </a:r>
                      <a:r>
                        <a:rPr lang="ko-KR" altLang="en-US" sz="1000" baseline="0" dirty="0">
                          <a:latin typeface="Arial" panose="020B0604020202020204" pitchFamily="34" charset="0"/>
                          <a:ea typeface="KoPubWorld돋움체 Medium" panose="00000600000000000000" pitchFamily="2" charset="-127"/>
                        </a:rPr>
                        <a:t> </a:t>
                      </a:r>
                      <a:r>
                        <a:rPr lang="en-US" altLang="ko-KR" sz="1000" baseline="0" dirty="0">
                          <a:latin typeface="Arial" panose="020B0604020202020204" pitchFamily="34" charset="0"/>
                          <a:ea typeface="KoPubWorld돋움체 Medium" panose="00000600000000000000" pitchFamily="2" charset="-127"/>
                        </a:rPr>
                        <a:t>(</a:t>
                      </a:r>
                      <a:r>
                        <a:rPr lang="ko-KR" altLang="en-US" sz="1000" baseline="0" dirty="0">
                          <a:latin typeface="Arial" panose="020B0604020202020204" pitchFamily="34" charset="0"/>
                          <a:ea typeface="KoPubWorld돋움체 Medium" panose="00000600000000000000" pitchFamily="2" charset="-127"/>
                        </a:rPr>
                        <a:t>금속선</a:t>
                      </a:r>
                      <a:r>
                        <a:rPr lang="en-US" altLang="ko-KR" sz="1000" baseline="0" dirty="0">
                          <a:latin typeface="Arial" panose="020B0604020202020204" pitchFamily="34" charset="0"/>
                          <a:ea typeface="KoPubWorld돋움체 Medium" panose="00000600000000000000" pitchFamily="2" charset="-127"/>
                        </a:rPr>
                        <a:t>)</a:t>
                      </a:r>
                      <a:r>
                        <a:rPr lang="ko-KR" altLang="en-US" sz="1000" baseline="0" dirty="0">
                          <a:latin typeface="Arial" panose="020B0604020202020204" pitchFamily="34" charset="0"/>
                          <a:ea typeface="KoPubWorld돋움체 Medium" panose="00000600000000000000" pitchFamily="2" charset="-127"/>
                        </a:rPr>
                        <a:t>을 연결하는 과정</a:t>
                      </a: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60A8">
                        <a:alpha val="20000"/>
                      </a:srgbClr>
                    </a:solidFill>
                  </a:tcPr>
                </a:tc>
                <a:extLst>
                  <a:ext uri="{0D108BD9-81ED-4DB2-BD59-A6C34878D82A}">
                    <a16:rowId xmlns:a16="http://schemas.microsoft.com/office/drawing/2014/main" val="2532989519"/>
                  </a:ext>
                </a:extLst>
              </a:tr>
              <a:tr h="384889">
                <a:tc>
                  <a:txBody>
                    <a:bodyPr/>
                    <a:lstStyle/>
                    <a:p>
                      <a:pPr algn="ctr" latinLnBrk="1">
                        <a:buFontTx/>
                        <a:buNone/>
                      </a:pPr>
                      <a:r>
                        <a:rPr lang="en-US" altLang="ko-KR" sz="1000" b="1" baseline="0" dirty="0">
                          <a:solidFill>
                            <a:schemeClr val="tx1"/>
                          </a:solidFill>
                          <a:latin typeface="Arial" panose="020B0604020202020204" pitchFamily="34" charset="0"/>
                          <a:ea typeface="KoPubWorld돋움체 Medium" panose="00000600000000000000" pitchFamily="2" charset="-127"/>
                        </a:rPr>
                        <a:t>EDS</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rPr>
                        <a:t>전기적 특성검사를 통해 개별 칩들이 원하는 품질 수준에 도달했는지를 확인하는 공정</a:t>
                      </a: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8801485"/>
                  </a:ext>
                </a:extLst>
              </a:tr>
              <a:tr h="521940">
                <a:tc>
                  <a:txBody>
                    <a:bodyPr/>
                    <a:lstStyle/>
                    <a:p>
                      <a:pPr algn="ctr" latinLnBrk="1">
                        <a:buFontTx/>
                        <a:buNone/>
                      </a:pPr>
                      <a:r>
                        <a:rPr lang="ko-KR" altLang="en-US" sz="1000" b="1" baseline="0" dirty="0">
                          <a:solidFill>
                            <a:schemeClr val="tx1"/>
                          </a:solidFill>
                          <a:latin typeface="Arial" panose="020B0604020202020204" pitchFamily="34" charset="0"/>
                          <a:ea typeface="KoPubWorld돋움체 Medium" panose="00000600000000000000" pitchFamily="2" charset="-127"/>
                        </a:rPr>
                        <a:t>패키징</a:t>
                      </a: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960A8">
                        <a:alpha val="20000"/>
                      </a:srgbClr>
                    </a:solidFill>
                  </a:tcPr>
                </a:tc>
                <a:tc>
                  <a:txBody>
                    <a:bodyPr/>
                    <a:lstStyle/>
                    <a:p>
                      <a:pPr marL="0" indent="0" latinLnBrk="1">
                        <a:lnSpc>
                          <a:spcPct val="100000"/>
                        </a:lnSpc>
                        <a:buFont typeface="Arial" panose="020B0604020202020204" pitchFamily="34" charset="0"/>
                        <a:buNone/>
                      </a:pPr>
                      <a:r>
                        <a:rPr lang="ko-KR" altLang="en-US" sz="1000" baseline="0" dirty="0">
                          <a:latin typeface="Arial" panose="020B0604020202020204" pitchFamily="34" charset="0"/>
                          <a:ea typeface="KoPubWorld돋움체 Medium" panose="00000600000000000000" pitchFamily="2" charset="-127"/>
                        </a:rPr>
                        <a:t>반도체 칩이 외부와 신호를 주고받을 수 있도록 길을 만들고</a:t>
                      </a:r>
                      <a:r>
                        <a:rPr lang="en-US" altLang="ko-KR" sz="1000" baseline="0" dirty="0">
                          <a:latin typeface="Arial" panose="020B0604020202020204" pitchFamily="34" charset="0"/>
                          <a:ea typeface="KoPubWorld돋움체 Medium" panose="00000600000000000000" pitchFamily="2" charset="-127"/>
                        </a:rPr>
                        <a:t>, </a:t>
                      </a:r>
                      <a:r>
                        <a:rPr lang="ko-KR" altLang="en-US" sz="1000" baseline="0" dirty="0">
                          <a:latin typeface="Arial" panose="020B0604020202020204" pitchFamily="34" charset="0"/>
                          <a:ea typeface="KoPubWorld돋움체 Medium" panose="00000600000000000000" pitchFamily="2" charset="-127"/>
                        </a:rPr>
                        <a:t>다양한 외부환경으로부터 안전하게 보호받는 형태로 만드는 과정</a:t>
                      </a:r>
                    </a:p>
                  </a:txBody>
                  <a:tcPr marL="720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960A8">
                        <a:alpha val="20000"/>
                      </a:srgbClr>
                    </a:solidFill>
                  </a:tcPr>
                </a:tc>
                <a:extLst>
                  <a:ext uri="{0D108BD9-81ED-4DB2-BD59-A6C34878D82A}">
                    <a16:rowId xmlns:a16="http://schemas.microsoft.com/office/drawing/2014/main" val="515396642"/>
                  </a:ext>
                </a:extLst>
              </a:tr>
            </a:tbl>
          </a:graphicData>
        </a:graphic>
      </p:graphicFrame>
      <p:pic>
        <p:nvPicPr>
          <p:cNvPr id="17" name="그림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116436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직선 화살표 연결선 28">
            <a:extLst>
              <a:ext uri="{FF2B5EF4-FFF2-40B4-BE49-F238E27FC236}">
                <a16:creationId xmlns:a16="http://schemas.microsoft.com/office/drawing/2014/main" id="{2033C3D6-84FF-42BD-BFDA-4D6EC20B45A6}"/>
              </a:ext>
            </a:extLst>
          </p:cNvPr>
          <p:cNvCxnSpPr>
            <a:cxnSpLocks/>
          </p:cNvCxnSpPr>
          <p:nvPr/>
        </p:nvCxnSpPr>
        <p:spPr>
          <a:xfrm>
            <a:off x="453024" y="4974212"/>
            <a:ext cx="8999951" cy="0"/>
          </a:xfrm>
          <a:prstGeom prst="straightConnector1">
            <a:avLst/>
          </a:prstGeom>
          <a:ln w="38100">
            <a:solidFill>
              <a:schemeClr val="bg1">
                <a:lumMod val="9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409DE40-FEE3-40CC-AB6D-78A4EF634ECF}"/>
              </a:ext>
            </a:extLst>
          </p:cNvPr>
          <p:cNvCxnSpPr>
            <a:cxnSpLocks/>
          </p:cNvCxnSpPr>
          <p:nvPr/>
        </p:nvCxnSpPr>
        <p:spPr>
          <a:xfrm>
            <a:off x="453024" y="4357856"/>
            <a:ext cx="8999951" cy="0"/>
          </a:xfrm>
          <a:prstGeom prst="straightConnector1">
            <a:avLst/>
          </a:prstGeom>
          <a:ln w="38100">
            <a:solidFill>
              <a:schemeClr val="bg1">
                <a:lumMod val="9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F7C6A55-779A-4CA7-AF3C-E07669CE222B}"/>
              </a:ext>
            </a:extLst>
          </p:cNvPr>
          <p:cNvCxnSpPr>
            <a:cxnSpLocks/>
          </p:cNvCxnSpPr>
          <p:nvPr/>
        </p:nvCxnSpPr>
        <p:spPr>
          <a:xfrm>
            <a:off x="453024" y="3741500"/>
            <a:ext cx="8999951" cy="0"/>
          </a:xfrm>
          <a:prstGeom prst="straightConnector1">
            <a:avLst/>
          </a:prstGeom>
          <a:ln w="38100">
            <a:solidFill>
              <a:schemeClr val="bg1">
                <a:lumMod val="9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B5C4110F-82AB-44D1-B594-6A26B3DD2156}"/>
              </a:ext>
            </a:extLst>
          </p:cNvPr>
          <p:cNvCxnSpPr>
            <a:cxnSpLocks/>
          </p:cNvCxnSpPr>
          <p:nvPr/>
        </p:nvCxnSpPr>
        <p:spPr>
          <a:xfrm>
            <a:off x="453024" y="3125144"/>
            <a:ext cx="8999951" cy="0"/>
          </a:xfrm>
          <a:prstGeom prst="straightConnector1">
            <a:avLst/>
          </a:prstGeom>
          <a:ln w="38100">
            <a:solidFill>
              <a:schemeClr val="bg1">
                <a:lumMod val="9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02C9E0B-BD14-410E-946A-6AA44E28BCEA}"/>
              </a:ext>
            </a:extLst>
          </p:cNvPr>
          <p:cNvCxnSpPr>
            <a:cxnSpLocks/>
          </p:cNvCxnSpPr>
          <p:nvPr/>
        </p:nvCxnSpPr>
        <p:spPr>
          <a:xfrm>
            <a:off x="453024" y="5590570"/>
            <a:ext cx="8999951" cy="0"/>
          </a:xfrm>
          <a:prstGeom prst="straightConnector1">
            <a:avLst/>
          </a:prstGeom>
          <a:ln w="38100">
            <a:solidFill>
              <a:schemeClr val="bg1">
                <a:lumMod val="9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92D6D643-AB83-4774-928B-4437E7111ED6}"/>
              </a:ext>
            </a:extLst>
          </p:cNvPr>
          <p:cNvCxnSpPr>
            <a:cxnSpLocks/>
          </p:cNvCxnSpPr>
          <p:nvPr/>
        </p:nvCxnSpPr>
        <p:spPr>
          <a:xfrm>
            <a:off x="4936165" y="5590570"/>
            <a:ext cx="2154310" cy="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304AFABD-6B61-4589-BFF4-75359EC74C83}"/>
              </a:ext>
            </a:extLst>
          </p:cNvPr>
          <p:cNvSpPr>
            <a:spLocks noGrp="1"/>
          </p:cNvSpPr>
          <p:nvPr>
            <p:ph type="body" sz="quarter" idx="13"/>
          </p:nvPr>
        </p:nvSpPr>
        <p:spPr/>
        <p:txBody>
          <a:bodyPr/>
          <a:lstStyle/>
          <a:p>
            <a:r>
              <a:rPr lang="ko-KR" altLang="en-US" dirty="0"/>
              <a:t>반도체 산업 가치사슬</a:t>
            </a:r>
          </a:p>
        </p:txBody>
      </p:sp>
      <p:sp>
        <p:nvSpPr>
          <p:cNvPr id="11" name="세로 텍스트 개체 틀 10">
            <a:extLst>
              <a:ext uri="{FF2B5EF4-FFF2-40B4-BE49-F238E27FC236}">
                <a16:creationId xmlns:a16="http://schemas.microsoft.com/office/drawing/2014/main" id="{2DCA86E5-1F42-4AF2-A5F7-6DAE36C37972}"/>
              </a:ext>
            </a:extLst>
          </p:cNvPr>
          <p:cNvSpPr>
            <a:spLocks noGrp="1"/>
          </p:cNvSpPr>
          <p:nvPr>
            <p:ph type="body" orient="vert" sz="quarter" idx="14"/>
          </p:nvPr>
        </p:nvSpPr>
        <p:spPr/>
        <p:txBody>
          <a:bodyPr/>
          <a:lstStyle/>
          <a:p>
            <a:r>
              <a:rPr lang="ko-KR" altLang="en-US" dirty="0"/>
              <a:t>반도체 산업 가치사슬</a:t>
            </a:r>
            <a:r>
              <a:rPr lang="en-US" altLang="ko-KR" dirty="0"/>
              <a:t>(Value Chain)</a:t>
            </a:r>
            <a:r>
              <a:rPr lang="ko-KR" altLang="en-US" dirty="0"/>
              <a:t>은 산업 내 제조과정에 따라 구성되어 있으며</a:t>
            </a:r>
            <a:r>
              <a:rPr lang="en-US" altLang="ko-KR" dirty="0"/>
              <a:t>, </a:t>
            </a:r>
            <a:r>
              <a:rPr lang="ko-KR" altLang="en-US" dirty="0"/>
              <a:t>주요 기업들은 다음과 같이 분류됩니다</a:t>
            </a:r>
            <a:r>
              <a:rPr lang="en-US" altLang="ko-KR" dirty="0"/>
              <a:t>.</a:t>
            </a:r>
          </a:p>
        </p:txBody>
      </p:sp>
      <p:grpSp>
        <p:nvGrpSpPr>
          <p:cNvPr id="13" name="그룹 12">
            <a:extLst>
              <a:ext uri="{FF2B5EF4-FFF2-40B4-BE49-F238E27FC236}">
                <a16:creationId xmlns:a16="http://schemas.microsoft.com/office/drawing/2014/main" id="{D1CE6C28-1BB8-4A41-8425-4F59457D4DB0}"/>
              </a:ext>
            </a:extLst>
          </p:cNvPr>
          <p:cNvGrpSpPr/>
          <p:nvPr/>
        </p:nvGrpSpPr>
        <p:grpSpPr>
          <a:xfrm>
            <a:off x="453024" y="1956462"/>
            <a:ext cx="8999951" cy="409036"/>
            <a:chOff x="1742553" y="1846974"/>
            <a:chExt cx="7281722" cy="223727"/>
          </a:xfrm>
        </p:grpSpPr>
        <p:sp>
          <p:nvSpPr>
            <p:cNvPr id="34" name="자유형: 도형 33">
              <a:extLst>
                <a:ext uri="{FF2B5EF4-FFF2-40B4-BE49-F238E27FC236}">
                  <a16:creationId xmlns:a16="http://schemas.microsoft.com/office/drawing/2014/main" id="{F42113C6-A965-482B-B8AD-CA183D53D54B}"/>
                </a:ext>
              </a:extLst>
            </p:cNvPr>
            <p:cNvSpPr/>
            <p:nvPr/>
          </p:nvSpPr>
          <p:spPr>
            <a:xfrm>
              <a:off x="1742553" y="1846974"/>
              <a:ext cx="1800000" cy="223727"/>
            </a:xfrm>
            <a:custGeom>
              <a:avLst/>
              <a:gdLst>
                <a:gd name="connsiteX0" fmla="*/ 0 w 2051434"/>
                <a:gd name="connsiteY0" fmla="*/ 0 h 178637"/>
                <a:gd name="connsiteX1" fmla="*/ 1962116 w 2051434"/>
                <a:gd name="connsiteY1" fmla="*/ 0 h 178637"/>
                <a:gd name="connsiteX2" fmla="*/ 2051434 w 2051434"/>
                <a:gd name="connsiteY2" fmla="*/ 89319 h 178637"/>
                <a:gd name="connsiteX3" fmla="*/ 1962116 w 2051434"/>
                <a:gd name="connsiteY3" fmla="*/ 178637 h 178637"/>
                <a:gd name="connsiteX4" fmla="*/ 0 w 2051434"/>
                <a:gd name="connsiteY4" fmla="*/ 178637 h 178637"/>
                <a:gd name="connsiteX5" fmla="*/ 89319 w 2051434"/>
                <a:gd name="connsiteY5" fmla="*/ 89319 h 178637"/>
                <a:gd name="connsiteX6" fmla="*/ 0 w 2051434"/>
                <a:gd name="connsiteY6" fmla="*/ 0 h 17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1434" h="178637">
                  <a:moveTo>
                    <a:pt x="0" y="0"/>
                  </a:moveTo>
                  <a:lnTo>
                    <a:pt x="1962116" y="0"/>
                  </a:lnTo>
                  <a:lnTo>
                    <a:pt x="2051434" y="89319"/>
                  </a:lnTo>
                  <a:lnTo>
                    <a:pt x="1962116" y="178637"/>
                  </a:lnTo>
                  <a:lnTo>
                    <a:pt x="0" y="178637"/>
                  </a:lnTo>
                  <a:lnTo>
                    <a:pt x="89319" y="89319"/>
                  </a:lnTo>
                  <a:lnTo>
                    <a:pt x="0" y="0"/>
                  </a:lnTo>
                  <a:close/>
                </a:path>
              </a:pathLst>
            </a:custGeom>
            <a:solidFill>
              <a:srgbClr val="483159"/>
            </a:solidFill>
            <a:ln w="12700" algn="ctr">
              <a:noFill/>
              <a:miter lim="800000"/>
              <a:headEnd/>
              <a:tailEnd/>
            </a:ln>
            <a:effectLst/>
          </p:spPr>
          <p:txBody>
            <a:bodyPr wrap="none" rIns="46800" anchor="ctr"/>
            <a:lstStyle/>
            <a:p>
              <a:pPr marL="285750" indent="-285750" algn="ctr" defTabSz="762000" eaLnBrk="0" hangingPunct="0"/>
              <a:r>
                <a:rPr lang="ko-KR" altLang="en-US" sz="1200" b="1" dirty="0">
                  <a:solidFill>
                    <a:schemeClr val="bg1"/>
                  </a:solidFill>
                  <a:latin typeface="Arial" panose="020B0604020202020204" pitchFamily="34" charset="0"/>
                  <a:ea typeface="KoPubWorld돋움체 Medium" panose="00000600000000000000" pitchFamily="2" charset="-127"/>
                </a:rPr>
                <a:t>설계</a:t>
              </a:r>
            </a:p>
          </p:txBody>
        </p:sp>
        <p:sp>
          <p:nvSpPr>
            <p:cNvPr id="35" name="자유형: 도형 34">
              <a:extLst>
                <a:ext uri="{FF2B5EF4-FFF2-40B4-BE49-F238E27FC236}">
                  <a16:creationId xmlns:a16="http://schemas.microsoft.com/office/drawing/2014/main" id="{66E4B419-B235-45CD-ADE2-C8262091F60C}"/>
                </a:ext>
              </a:extLst>
            </p:cNvPr>
            <p:cNvSpPr/>
            <p:nvPr/>
          </p:nvSpPr>
          <p:spPr>
            <a:xfrm>
              <a:off x="3569794" y="1846974"/>
              <a:ext cx="1800000" cy="223727"/>
            </a:xfrm>
            <a:custGeom>
              <a:avLst/>
              <a:gdLst>
                <a:gd name="connsiteX0" fmla="*/ 0 w 2051434"/>
                <a:gd name="connsiteY0" fmla="*/ 0 h 178637"/>
                <a:gd name="connsiteX1" fmla="*/ 1962116 w 2051434"/>
                <a:gd name="connsiteY1" fmla="*/ 0 h 178637"/>
                <a:gd name="connsiteX2" fmla="*/ 2051434 w 2051434"/>
                <a:gd name="connsiteY2" fmla="*/ 89319 h 178637"/>
                <a:gd name="connsiteX3" fmla="*/ 1962116 w 2051434"/>
                <a:gd name="connsiteY3" fmla="*/ 178637 h 178637"/>
                <a:gd name="connsiteX4" fmla="*/ 0 w 2051434"/>
                <a:gd name="connsiteY4" fmla="*/ 178637 h 178637"/>
                <a:gd name="connsiteX5" fmla="*/ 89319 w 2051434"/>
                <a:gd name="connsiteY5" fmla="*/ 89319 h 178637"/>
                <a:gd name="connsiteX6" fmla="*/ 0 w 2051434"/>
                <a:gd name="connsiteY6" fmla="*/ 0 h 17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1434" h="178637">
                  <a:moveTo>
                    <a:pt x="0" y="0"/>
                  </a:moveTo>
                  <a:lnTo>
                    <a:pt x="1962116" y="0"/>
                  </a:lnTo>
                  <a:lnTo>
                    <a:pt x="2051434" y="89319"/>
                  </a:lnTo>
                  <a:lnTo>
                    <a:pt x="1962116" y="178637"/>
                  </a:lnTo>
                  <a:lnTo>
                    <a:pt x="0" y="178637"/>
                  </a:lnTo>
                  <a:lnTo>
                    <a:pt x="89319" y="89319"/>
                  </a:lnTo>
                  <a:lnTo>
                    <a:pt x="0" y="0"/>
                  </a:lnTo>
                  <a:close/>
                </a:path>
              </a:pathLst>
            </a:custGeom>
            <a:solidFill>
              <a:srgbClr val="483159"/>
            </a:solidFill>
            <a:ln w="12700" algn="ctr">
              <a:noFill/>
              <a:miter lim="800000"/>
              <a:headEnd/>
              <a:tailEnd/>
            </a:ln>
            <a:effectLst/>
          </p:spPr>
          <p:txBody>
            <a:bodyPr wrap="none" rIns="46800" anchor="ctr"/>
            <a:lstStyle/>
            <a:p>
              <a:pPr marL="285750" indent="-285750" algn="ctr" defTabSz="762000" eaLnBrk="0" hangingPunct="0"/>
              <a:r>
                <a:rPr lang="ko-KR" altLang="en-US" sz="1200" b="1" dirty="0">
                  <a:solidFill>
                    <a:schemeClr val="bg1"/>
                  </a:solidFill>
                  <a:latin typeface="Arial" panose="020B0604020202020204" pitchFamily="34" charset="0"/>
                  <a:ea typeface="KoPubWorld돋움체 Medium" panose="00000600000000000000" pitchFamily="2" charset="-127"/>
                </a:rPr>
                <a:t>웨이퍼 생산</a:t>
              </a:r>
            </a:p>
          </p:txBody>
        </p:sp>
        <p:sp>
          <p:nvSpPr>
            <p:cNvPr id="36" name="자유형: 도형 35">
              <a:extLst>
                <a:ext uri="{FF2B5EF4-FFF2-40B4-BE49-F238E27FC236}">
                  <a16:creationId xmlns:a16="http://schemas.microsoft.com/office/drawing/2014/main" id="{32560C46-F08E-44CB-B4AE-FD6CC8758A82}"/>
                </a:ext>
              </a:extLst>
            </p:cNvPr>
            <p:cNvSpPr/>
            <p:nvPr/>
          </p:nvSpPr>
          <p:spPr>
            <a:xfrm>
              <a:off x="5397035" y="1846974"/>
              <a:ext cx="1800000" cy="223727"/>
            </a:xfrm>
            <a:custGeom>
              <a:avLst/>
              <a:gdLst>
                <a:gd name="connsiteX0" fmla="*/ 0 w 2051434"/>
                <a:gd name="connsiteY0" fmla="*/ 0 h 178637"/>
                <a:gd name="connsiteX1" fmla="*/ 1962116 w 2051434"/>
                <a:gd name="connsiteY1" fmla="*/ 0 h 178637"/>
                <a:gd name="connsiteX2" fmla="*/ 2051434 w 2051434"/>
                <a:gd name="connsiteY2" fmla="*/ 89319 h 178637"/>
                <a:gd name="connsiteX3" fmla="*/ 1962116 w 2051434"/>
                <a:gd name="connsiteY3" fmla="*/ 178637 h 178637"/>
                <a:gd name="connsiteX4" fmla="*/ 0 w 2051434"/>
                <a:gd name="connsiteY4" fmla="*/ 178637 h 178637"/>
                <a:gd name="connsiteX5" fmla="*/ 89319 w 2051434"/>
                <a:gd name="connsiteY5" fmla="*/ 89319 h 178637"/>
                <a:gd name="connsiteX6" fmla="*/ 0 w 2051434"/>
                <a:gd name="connsiteY6" fmla="*/ 0 h 17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1434" h="178637">
                  <a:moveTo>
                    <a:pt x="0" y="0"/>
                  </a:moveTo>
                  <a:lnTo>
                    <a:pt x="1962116" y="0"/>
                  </a:lnTo>
                  <a:lnTo>
                    <a:pt x="2051434" y="89319"/>
                  </a:lnTo>
                  <a:lnTo>
                    <a:pt x="1962116" y="178637"/>
                  </a:lnTo>
                  <a:lnTo>
                    <a:pt x="0" y="178637"/>
                  </a:lnTo>
                  <a:lnTo>
                    <a:pt x="89319" y="89319"/>
                  </a:lnTo>
                  <a:lnTo>
                    <a:pt x="0" y="0"/>
                  </a:lnTo>
                  <a:close/>
                </a:path>
              </a:pathLst>
            </a:custGeom>
            <a:solidFill>
              <a:srgbClr val="483159"/>
            </a:solidFill>
            <a:ln w="12700" algn="ctr">
              <a:noFill/>
              <a:miter lim="800000"/>
              <a:headEnd/>
              <a:tailEnd/>
            </a:ln>
            <a:effectLst/>
          </p:spPr>
          <p:txBody>
            <a:bodyPr wrap="none" rIns="46800" anchor="ctr"/>
            <a:lstStyle/>
            <a:p>
              <a:pPr marL="285750" indent="-285750" algn="ctr" defTabSz="762000" eaLnBrk="0" hangingPunct="0"/>
              <a:r>
                <a:rPr lang="ko-KR" altLang="en-US" sz="1200" b="1" dirty="0">
                  <a:solidFill>
                    <a:schemeClr val="bg1"/>
                  </a:solidFill>
                  <a:latin typeface="Arial" panose="020B0604020202020204" pitchFamily="34" charset="0"/>
                  <a:ea typeface="KoPubWorld돋움체 Medium" panose="00000600000000000000" pitchFamily="2" charset="-127"/>
                </a:rPr>
                <a:t>패키징</a:t>
              </a:r>
              <a:r>
                <a:rPr lang="en-US" altLang="ko-KR" sz="1200" b="1" dirty="0">
                  <a:solidFill>
                    <a:schemeClr val="bg1"/>
                  </a:solidFill>
                  <a:latin typeface="Arial" panose="020B0604020202020204" pitchFamily="34" charset="0"/>
                  <a:ea typeface="KoPubWorld돋움체 Medium" panose="00000600000000000000" pitchFamily="2" charset="-127"/>
                </a:rPr>
                <a:t>, </a:t>
              </a:r>
              <a:r>
                <a:rPr lang="ko-KR" altLang="en-US" sz="1200" b="1" dirty="0">
                  <a:solidFill>
                    <a:schemeClr val="bg1"/>
                  </a:solidFill>
                  <a:latin typeface="Arial" panose="020B0604020202020204" pitchFamily="34" charset="0"/>
                  <a:ea typeface="KoPubWorld돋움체 Medium" panose="00000600000000000000" pitchFamily="2" charset="-127"/>
                </a:rPr>
                <a:t>테스트</a:t>
              </a:r>
            </a:p>
          </p:txBody>
        </p:sp>
        <p:sp>
          <p:nvSpPr>
            <p:cNvPr id="37" name="자유형: 도형 36">
              <a:extLst>
                <a:ext uri="{FF2B5EF4-FFF2-40B4-BE49-F238E27FC236}">
                  <a16:creationId xmlns:a16="http://schemas.microsoft.com/office/drawing/2014/main" id="{D327A0AE-2A21-4AD7-8C13-D8C34D18877F}"/>
                </a:ext>
              </a:extLst>
            </p:cNvPr>
            <p:cNvSpPr/>
            <p:nvPr/>
          </p:nvSpPr>
          <p:spPr>
            <a:xfrm>
              <a:off x="7224275" y="1846974"/>
              <a:ext cx="1800000" cy="223727"/>
            </a:xfrm>
            <a:custGeom>
              <a:avLst/>
              <a:gdLst>
                <a:gd name="connsiteX0" fmla="*/ 0 w 2051434"/>
                <a:gd name="connsiteY0" fmla="*/ 0 h 178637"/>
                <a:gd name="connsiteX1" fmla="*/ 1962116 w 2051434"/>
                <a:gd name="connsiteY1" fmla="*/ 0 h 178637"/>
                <a:gd name="connsiteX2" fmla="*/ 2051434 w 2051434"/>
                <a:gd name="connsiteY2" fmla="*/ 89319 h 178637"/>
                <a:gd name="connsiteX3" fmla="*/ 1962116 w 2051434"/>
                <a:gd name="connsiteY3" fmla="*/ 178637 h 178637"/>
                <a:gd name="connsiteX4" fmla="*/ 0 w 2051434"/>
                <a:gd name="connsiteY4" fmla="*/ 178637 h 178637"/>
                <a:gd name="connsiteX5" fmla="*/ 89319 w 2051434"/>
                <a:gd name="connsiteY5" fmla="*/ 89319 h 178637"/>
                <a:gd name="connsiteX6" fmla="*/ 0 w 2051434"/>
                <a:gd name="connsiteY6" fmla="*/ 0 h 17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1434" h="178637">
                  <a:moveTo>
                    <a:pt x="0" y="0"/>
                  </a:moveTo>
                  <a:lnTo>
                    <a:pt x="1962116" y="0"/>
                  </a:lnTo>
                  <a:lnTo>
                    <a:pt x="2051434" y="89319"/>
                  </a:lnTo>
                  <a:lnTo>
                    <a:pt x="1962116" y="178637"/>
                  </a:lnTo>
                  <a:lnTo>
                    <a:pt x="0" y="178637"/>
                  </a:lnTo>
                  <a:lnTo>
                    <a:pt x="89319" y="89319"/>
                  </a:lnTo>
                  <a:lnTo>
                    <a:pt x="0" y="0"/>
                  </a:lnTo>
                  <a:close/>
                </a:path>
              </a:pathLst>
            </a:custGeom>
            <a:solidFill>
              <a:srgbClr val="483159"/>
            </a:solidFill>
            <a:ln w="12700" algn="ctr">
              <a:noFill/>
              <a:miter lim="800000"/>
              <a:headEnd/>
              <a:tailEnd/>
            </a:ln>
            <a:effectLst/>
          </p:spPr>
          <p:txBody>
            <a:bodyPr wrap="none" rIns="46800" anchor="ctr"/>
            <a:lstStyle/>
            <a:p>
              <a:pPr marL="285750" indent="-285750" algn="ctr" defTabSz="762000" eaLnBrk="0" hangingPunct="0"/>
              <a:r>
                <a:rPr lang="ko-KR" altLang="en-US" sz="1200" b="1" dirty="0">
                  <a:solidFill>
                    <a:schemeClr val="bg1"/>
                  </a:solidFill>
                  <a:latin typeface="Arial" panose="020B0604020202020204" pitchFamily="34" charset="0"/>
                  <a:ea typeface="KoPubWorld돋움체 Medium" panose="00000600000000000000" pitchFamily="2" charset="-127"/>
                </a:rPr>
                <a:t>판매</a:t>
              </a:r>
              <a:r>
                <a:rPr lang="en-US" altLang="ko-KR" sz="1200" b="1" dirty="0">
                  <a:solidFill>
                    <a:schemeClr val="bg1"/>
                  </a:solidFill>
                  <a:latin typeface="Arial" panose="020B0604020202020204" pitchFamily="34" charset="0"/>
                  <a:ea typeface="KoPubWorld돋움체 Medium" panose="00000600000000000000" pitchFamily="2" charset="-127"/>
                </a:rPr>
                <a:t>, </a:t>
              </a:r>
              <a:r>
                <a:rPr lang="ko-KR" altLang="en-US" sz="1200" b="1" dirty="0">
                  <a:solidFill>
                    <a:schemeClr val="bg1"/>
                  </a:solidFill>
                  <a:latin typeface="Arial" panose="020B0604020202020204" pitchFamily="34" charset="0"/>
                  <a:ea typeface="KoPubWorld돋움체 Medium" panose="00000600000000000000" pitchFamily="2" charset="-127"/>
                </a:rPr>
                <a:t>유통</a:t>
              </a:r>
            </a:p>
          </p:txBody>
        </p:sp>
      </p:grpSp>
      <p:cxnSp>
        <p:nvCxnSpPr>
          <p:cNvPr id="18" name="직선 화살표 연결선 17">
            <a:extLst>
              <a:ext uri="{FF2B5EF4-FFF2-40B4-BE49-F238E27FC236}">
                <a16:creationId xmlns:a16="http://schemas.microsoft.com/office/drawing/2014/main" id="{5B6E5BED-ACB5-428F-8DCD-2DB955A42730}"/>
              </a:ext>
            </a:extLst>
          </p:cNvPr>
          <p:cNvCxnSpPr>
            <a:cxnSpLocks/>
          </p:cNvCxnSpPr>
          <p:nvPr/>
        </p:nvCxnSpPr>
        <p:spPr>
          <a:xfrm>
            <a:off x="453024" y="2508788"/>
            <a:ext cx="8999951" cy="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FD323B3D-EF72-4F50-ACBA-6C9694444A75}"/>
              </a:ext>
            </a:extLst>
          </p:cNvPr>
          <p:cNvCxnSpPr>
            <a:cxnSpLocks/>
          </p:cNvCxnSpPr>
          <p:nvPr/>
        </p:nvCxnSpPr>
        <p:spPr>
          <a:xfrm>
            <a:off x="453024" y="3125144"/>
            <a:ext cx="2224736" cy="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말풍선: 모서리가 둥근 사각형 53">
            <a:extLst>
              <a:ext uri="{FF2B5EF4-FFF2-40B4-BE49-F238E27FC236}">
                <a16:creationId xmlns:a16="http://schemas.microsoft.com/office/drawing/2014/main" id="{F2285473-1C6C-4A45-AB10-494EA3C961ED}"/>
              </a:ext>
            </a:extLst>
          </p:cNvPr>
          <p:cNvSpPr/>
          <p:nvPr/>
        </p:nvSpPr>
        <p:spPr>
          <a:xfrm>
            <a:off x="453024" y="3227820"/>
            <a:ext cx="7660339" cy="389840"/>
          </a:xfrm>
          <a:prstGeom prst="wedgeRoundRectCallout">
            <a:avLst>
              <a:gd name="adj1" fmla="val -32523"/>
              <a:gd name="adj2" fmla="val -72242"/>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b="1" dirty="0">
                <a:solidFill>
                  <a:schemeClr val="tx1"/>
                </a:solidFill>
                <a:latin typeface="Arial" panose="020B0604020202020204" pitchFamily="34" charset="0"/>
                <a:ea typeface="KoPubWorld돋움체 Medium" panose="00000600000000000000" pitchFamily="2" charset="-127"/>
              </a:rPr>
              <a:t>IP </a:t>
            </a:r>
            <a:r>
              <a:rPr lang="ko-KR" altLang="en-US" sz="1000" b="1" dirty="0">
                <a:solidFill>
                  <a:schemeClr val="tx1"/>
                </a:solidFill>
                <a:latin typeface="Arial" panose="020B0604020202020204" pitchFamily="34" charset="0"/>
                <a:ea typeface="KoPubWorld돋움체 Medium" panose="00000600000000000000" pitchFamily="2" charset="-127"/>
              </a:rPr>
              <a:t>기업</a:t>
            </a:r>
            <a:r>
              <a:rPr lang="en-US" altLang="ko-KR" sz="1000" b="1" dirty="0">
                <a:solidFill>
                  <a:schemeClr val="tx1"/>
                </a:solidFill>
                <a:latin typeface="Arial" panose="020B0604020202020204" pitchFamily="34" charset="0"/>
                <a:ea typeface="KoPubWorld돋움체 Medium" panose="00000600000000000000" pitchFamily="2" charset="-127"/>
              </a:rPr>
              <a:t>(</a:t>
            </a:r>
            <a:r>
              <a:rPr lang="ko-KR" altLang="en-US" sz="1000" b="1" dirty="0" err="1">
                <a:solidFill>
                  <a:schemeClr val="tx1"/>
                </a:solidFill>
                <a:latin typeface="Arial" panose="020B0604020202020204" pitchFamily="34" charset="0"/>
                <a:ea typeface="KoPubWorld돋움체 Medium" panose="00000600000000000000" pitchFamily="2" charset="-127"/>
              </a:rPr>
              <a:t>칩리스</a:t>
            </a:r>
            <a:r>
              <a:rPr lang="en-US" altLang="ko-KR" sz="1000" b="1" dirty="0">
                <a:solidFill>
                  <a:schemeClr val="tx1"/>
                </a:solidFill>
                <a:latin typeface="Arial" panose="020B0604020202020204" pitchFamily="34" charset="0"/>
                <a:ea typeface="KoPubWorld돋움체 Medium" panose="00000600000000000000" pitchFamily="2" charset="-127"/>
              </a:rPr>
              <a:t>)</a:t>
            </a: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반도체 설계만을 전문으로 하는 회사로</a:t>
            </a:r>
            <a:r>
              <a:rPr lang="en-US" altLang="ko-KR" sz="1000" dirty="0">
                <a:solidFill>
                  <a:schemeClr val="tx1"/>
                </a:solidFill>
                <a:latin typeface="Arial" panose="020B0604020202020204" pitchFamily="34" charset="0"/>
                <a:ea typeface="KoPubWorld돋움체 Medium" panose="00000600000000000000" pitchFamily="2" charset="-127"/>
              </a:rPr>
              <a:t> IP </a:t>
            </a:r>
            <a:r>
              <a:rPr lang="ko-KR" altLang="en-US" sz="1000" dirty="0">
                <a:solidFill>
                  <a:schemeClr val="tx1"/>
                </a:solidFill>
                <a:latin typeface="Arial" panose="020B0604020202020204" pitchFamily="34" charset="0"/>
                <a:ea typeface="KoPubWorld돋움체 Medium" panose="00000600000000000000" pitchFamily="2" charset="-127"/>
              </a:rPr>
              <a:t>기업은 </a:t>
            </a:r>
            <a:r>
              <a:rPr lang="ko-KR" altLang="en-US" sz="1000" dirty="0" err="1">
                <a:solidFill>
                  <a:schemeClr val="tx1"/>
                </a:solidFill>
                <a:latin typeface="Arial" panose="020B0604020202020204" pitchFamily="34" charset="0"/>
                <a:ea typeface="KoPubWorld돋움체 Medium" panose="00000600000000000000" pitchFamily="2" charset="-127"/>
              </a:rPr>
              <a:t>팹리스와</a:t>
            </a:r>
            <a:r>
              <a:rPr lang="ko-KR" altLang="en-US" sz="1000" dirty="0">
                <a:solidFill>
                  <a:schemeClr val="tx1"/>
                </a:solidFill>
                <a:latin typeface="Arial" panose="020B0604020202020204" pitchFamily="34" charset="0"/>
                <a:ea typeface="KoPubWorld돋움체 Medium" panose="00000600000000000000" pitchFamily="2" charset="-127"/>
              </a:rPr>
              <a:t> 달리 설계 라이선스를 판매할 뿐 자신의 브랜드로 제품을 생산하지 않는 특성이 있고 시장 내 주요 기업 중 </a:t>
            </a:r>
            <a:r>
              <a:rPr lang="ko-KR" altLang="en-US" sz="1000" dirty="0" err="1">
                <a:solidFill>
                  <a:schemeClr val="tx1"/>
                </a:solidFill>
                <a:latin typeface="Arial" panose="020B0604020202020204" pitchFamily="34" charset="0"/>
                <a:ea typeface="KoPubWorld돋움체 Medium" panose="00000600000000000000" pitchFamily="2" charset="-127"/>
              </a:rPr>
              <a:t>칩리스</a:t>
            </a:r>
            <a:r>
              <a:rPr lang="ko-KR" altLang="en-US" sz="1000" dirty="0">
                <a:solidFill>
                  <a:schemeClr val="tx1"/>
                </a:solidFill>
                <a:latin typeface="Arial" panose="020B0604020202020204" pitchFamily="34" charset="0"/>
                <a:ea typeface="KoPubWorld돋움체 Medium" panose="00000600000000000000" pitchFamily="2" charset="-127"/>
              </a:rPr>
              <a:t> 기업은 없음</a:t>
            </a:r>
          </a:p>
        </p:txBody>
      </p:sp>
      <p:cxnSp>
        <p:nvCxnSpPr>
          <p:cNvPr id="56" name="직선 화살표 연결선 55">
            <a:extLst>
              <a:ext uri="{FF2B5EF4-FFF2-40B4-BE49-F238E27FC236}">
                <a16:creationId xmlns:a16="http://schemas.microsoft.com/office/drawing/2014/main" id="{56C2333F-ECAB-42A3-8D7E-82AE9E3C478D}"/>
              </a:ext>
            </a:extLst>
          </p:cNvPr>
          <p:cNvCxnSpPr>
            <a:cxnSpLocks/>
          </p:cNvCxnSpPr>
          <p:nvPr/>
        </p:nvCxnSpPr>
        <p:spPr>
          <a:xfrm>
            <a:off x="7284203" y="3741500"/>
            <a:ext cx="2168772" cy="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F9ABDF20-4ED9-44FF-BFC2-DADC89F25DCE}"/>
              </a:ext>
            </a:extLst>
          </p:cNvPr>
          <p:cNvCxnSpPr>
            <a:cxnSpLocks/>
          </p:cNvCxnSpPr>
          <p:nvPr/>
        </p:nvCxnSpPr>
        <p:spPr>
          <a:xfrm>
            <a:off x="1542081" y="4357856"/>
            <a:ext cx="2309248" cy="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말풍선: 모서리가 둥근 사각형 59">
            <a:extLst>
              <a:ext uri="{FF2B5EF4-FFF2-40B4-BE49-F238E27FC236}">
                <a16:creationId xmlns:a16="http://schemas.microsoft.com/office/drawing/2014/main" id="{C458A3DE-0216-4BCC-B9A8-781BAEB9668B}"/>
              </a:ext>
            </a:extLst>
          </p:cNvPr>
          <p:cNvSpPr/>
          <p:nvPr/>
        </p:nvSpPr>
        <p:spPr>
          <a:xfrm>
            <a:off x="1449153" y="4460532"/>
            <a:ext cx="7888575" cy="389840"/>
          </a:xfrm>
          <a:prstGeom prst="wedgeRoundRectCallout">
            <a:avLst>
              <a:gd name="adj1" fmla="val -31246"/>
              <a:gd name="adj2" fmla="val -72241"/>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000" b="1" dirty="0">
                <a:solidFill>
                  <a:schemeClr val="tx1"/>
                </a:solidFill>
                <a:latin typeface="Arial" panose="020B0604020202020204" pitchFamily="34" charset="0"/>
                <a:ea typeface="KoPubWorld돋움체 Medium" panose="00000600000000000000" pitchFamily="2" charset="-127"/>
              </a:rPr>
              <a:t>디자인 하우스 </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err="1">
                <a:solidFill>
                  <a:schemeClr val="tx1"/>
                </a:solidFill>
                <a:latin typeface="Arial" panose="020B0604020202020204" pitchFamily="34" charset="0"/>
                <a:ea typeface="KoPubWorld돋움체 Medium" panose="00000600000000000000" pitchFamily="2" charset="-127"/>
              </a:rPr>
              <a:t>팹리스</a:t>
            </a:r>
            <a:r>
              <a:rPr lang="en-US" altLang="ko-KR" sz="1000" dirty="0">
                <a:solidFill>
                  <a:schemeClr val="tx1"/>
                </a:solidFill>
                <a:latin typeface="Arial" panose="020B0604020202020204" pitchFamily="34" charset="0"/>
                <a:ea typeface="KoPubWorld돋움체 Medium" panose="00000600000000000000" pitchFamily="2" charset="-127"/>
              </a:rPr>
              <a:t>(</a:t>
            </a:r>
            <a:r>
              <a:rPr lang="ko-KR" altLang="en-US" sz="1000" dirty="0">
                <a:solidFill>
                  <a:schemeClr val="tx1"/>
                </a:solidFill>
                <a:latin typeface="Arial" panose="020B0604020202020204" pitchFamily="34" charset="0"/>
                <a:ea typeface="KoPubWorld돋움체 Medium" panose="00000600000000000000" pitchFamily="2" charset="-127"/>
              </a:rPr>
              <a:t>설계</a:t>
            </a:r>
            <a:r>
              <a:rPr lang="en-US" altLang="ko-KR" sz="1000" dirty="0">
                <a:solidFill>
                  <a:schemeClr val="tx1"/>
                </a:solidFill>
                <a:latin typeface="Arial" panose="020B0604020202020204" pitchFamily="34" charset="0"/>
                <a:ea typeface="KoPubWorld돋움체 Medium" panose="00000600000000000000" pitchFamily="2" charset="-127"/>
              </a:rPr>
              <a:t>)</a:t>
            </a:r>
            <a:r>
              <a:rPr lang="ko-KR" altLang="en-US" sz="1000" dirty="0">
                <a:solidFill>
                  <a:schemeClr val="tx1"/>
                </a:solidFill>
                <a:latin typeface="Arial" panose="020B0604020202020204" pitchFamily="34" charset="0"/>
                <a:ea typeface="KoPubWorld돋움체 Medium" panose="00000600000000000000" pitchFamily="2" charset="-127"/>
              </a:rPr>
              <a:t>와 파운드리</a:t>
            </a:r>
            <a:r>
              <a:rPr lang="en-US" altLang="ko-KR" sz="1000" dirty="0">
                <a:solidFill>
                  <a:schemeClr val="tx1"/>
                </a:solidFill>
                <a:latin typeface="Arial" panose="020B0604020202020204" pitchFamily="34" charset="0"/>
                <a:ea typeface="KoPubWorld돋움체 Medium" panose="00000600000000000000" pitchFamily="2" charset="-127"/>
              </a:rPr>
              <a:t>(</a:t>
            </a:r>
            <a:r>
              <a:rPr lang="ko-KR" altLang="en-US" sz="1000" dirty="0">
                <a:solidFill>
                  <a:schemeClr val="tx1"/>
                </a:solidFill>
                <a:latin typeface="Arial" panose="020B0604020202020204" pitchFamily="34" charset="0"/>
                <a:ea typeface="KoPubWorld돋움체 Medium" panose="00000600000000000000" pitchFamily="2" charset="-127"/>
              </a:rPr>
              <a:t>생산</a:t>
            </a:r>
            <a:r>
              <a:rPr lang="en-US" altLang="ko-KR" sz="1000" dirty="0">
                <a:solidFill>
                  <a:schemeClr val="tx1"/>
                </a:solidFill>
                <a:latin typeface="Arial" panose="020B0604020202020204" pitchFamily="34" charset="0"/>
                <a:ea typeface="KoPubWorld돋움체 Medium" panose="00000600000000000000" pitchFamily="2" charset="-127"/>
              </a:rPr>
              <a:t>)</a:t>
            </a:r>
            <a:r>
              <a:rPr lang="ko-KR" altLang="en-US" sz="1000" dirty="0">
                <a:solidFill>
                  <a:schemeClr val="tx1"/>
                </a:solidFill>
                <a:latin typeface="Arial" panose="020B0604020202020204" pitchFamily="34" charset="0"/>
                <a:ea typeface="KoPubWorld돋움체 Medium" panose="00000600000000000000" pitchFamily="2" charset="-127"/>
              </a:rPr>
              <a:t>의 연결다리 역할을 하는 기업</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err="1">
                <a:solidFill>
                  <a:schemeClr val="tx1"/>
                </a:solidFill>
                <a:latin typeface="Arial" panose="020B0604020202020204" pitchFamily="34" charset="0"/>
                <a:ea typeface="KoPubWorld돋움체 Medium" panose="00000600000000000000" pitchFamily="2" charset="-127"/>
              </a:rPr>
              <a:t>팹리스</a:t>
            </a:r>
            <a:r>
              <a:rPr lang="ko-KR" altLang="en-US" sz="1000" dirty="0">
                <a:solidFill>
                  <a:schemeClr val="tx1"/>
                </a:solidFill>
                <a:latin typeface="Arial" panose="020B0604020202020204" pitchFamily="34" charset="0"/>
                <a:ea typeface="KoPubWorld돋움체 Medium" panose="00000600000000000000" pitchFamily="2" charset="-127"/>
              </a:rPr>
              <a:t> 기업이 설계한 제품을 각 파운드리 생산공정에 적합하도록 최적화된 디자인을 제공하고</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err="1">
                <a:solidFill>
                  <a:schemeClr val="tx1"/>
                </a:solidFill>
                <a:latin typeface="Arial" panose="020B0604020202020204" pitchFamily="34" charset="0"/>
                <a:ea typeface="KoPubWorld돋움체 Medium" panose="00000600000000000000" pitchFamily="2" charset="-127"/>
              </a:rPr>
              <a:t>팹리스</a:t>
            </a:r>
            <a:r>
              <a:rPr lang="ko-KR" altLang="en-US" sz="1000" dirty="0">
                <a:solidFill>
                  <a:schemeClr val="tx1"/>
                </a:solidFill>
                <a:latin typeface="Arial" panose="020B0604020202020204" pitchFamily="34" charset="0"/>
                <a:ea typeface="KoPubWorld돋움체 Medium" panose="00000600000000000000" pitchFamily="2" charset="-127"/>
              </a:rPr>
              <a:t> 업체가 설계한 반도체 설계도면을 제조용 설계도면으로 다시 디자인하는 작업을 수행하는 기업으로 주요 플레이어 없음</a:t>
            </a:r>
          </a:p>
        </p:txBody>
      </p:sp>
      <p:cxnSp>
        <p:nvCxnSpPr>
          <p:cNvPr id="62" name="직선 화살표 연결선 61">
            <a:extLst>
              <a:ext uri="{FF2B5EF4-FFF2-40B4-BE49-F238E27FC236}">
                <a16:creationId xmlns:a16="http://schemas.microsoft.com/office/drawing/2014/main" id="{0F8C6CDE-62CB-4281-8CD3-38DC8892B67A}"/>
              </a:ext>
            </a:extLst>
          </p:cNvPr>
          <p:cNvCxnSpPr>
            <a:cxnSpLocks/>
          </p:cNvCxnSpPr>
          <p:nvPr/>
        </p:nvCxnSpPr>
        <p:spPr>
          <a:xfrm>
            <a:off x="2711429" y="4974212"/>
            <a:ext cx="4379046" cy="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말풍선: 모서리가 둥근 사각형 62">
            <a:extLst>
              <a:ext uri="{FF2B5EF4-FFF2-40B4-BE49-F238E27FC236}">
                <a16:creationId xmlns:a16="http://schemas.microsoft.com/office/drawing/2014/main" id="{1BA8B821-9CAE-492B-82B7-4409ABBC3835}"/>
              </a:ext>
            </a:extLst>
          </p:cNvPr>
          <p:cNvSpPr/>
          <p:nvPr/>
        </p:nvSpPr>
        <p:spPr>
          <a:xfrm>
            <a:off x="1449153" y="5076888"/>
            <a:ext cx="7888575" cy="389840"/>
          </a:xfrm>
          <a:prstGeom prst="wedgeRoundRectCallout">
            <a:avLst>
              <a:gd name="adj1" fmla="val -8259"/>
              <a:gd name="adj2" fmla="val -75700"/>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000" b="1" dirty="0">
                <a:solidFill>
                  <a:schemeClr val="tx1"/>
                </a:solidFill>
                <a:latin typeface="Arial" panose="020B0604020202020204" pitchFamily="34" charset="0"/>
                <a:ea typeface="KoPubWorld돋움체 Medium" panose="00000600000000000000" pitchFamily="2" charset="-127"/>
              </a:rPr>
              <a:t>파운드리</a:t>
            </a:r>
            <a:r>
              <a:rPr lang="ko-KR" altLang="en-US" sz="1000" dirty="0">
                <a:solidFill>
                  <a:schemeClr val="tx1"/>
                </a:solidFill>
                <a:latin typeface="Arial" panose="020B0604020202020204" pitchFamily="34" charset="0"/>
                <a:ea typeface="KoPubWorld돋움체 Medium" panose="00000600000000000000" pitchFamily="2" charset="-127"/>
              </a:rPr>
              <a:t> </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파운드리는 반도체 생산설비를 갖추고 직접 생산하는 기업</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다만 직접 설계하여 제품을 생산하는 것이 아니라 고객으로부터 주문에 따라 위탁생산 진행하는 기업으로 </a:t>
            </a:r>
            <a:r>
              <a:rPr lang="en-US" altLang="ko-KR" sz="1000" dirty="0">
                <a:solidFill>
                  <a:schemeClr val="tx1"/>
                </a:solidFill>
                <a:latin typeface="Arial" panose="020B0604020202020204" pitchFamily="34" charset="0"/>
                <a:ea typeface="KoPubWorld돋움체 Medium" panose="00000600000000000000" pitchFamily="2" charset="-127"/>
              </a:rPr>
              <a:t>TSMC, Global Foundries, UMC, SMIC </a:t>
            </a:r>
            <a:r>
              <a:rPr lang="ko-KR" altLang="en-US" sz="1000" dirty="0">
                <a:solidFill>
                  <a:schemeClr val="tx1"/>
                </a:solidFill>
                <a:latin typeface="Arial" panose="020B0604020202020204" pitchFamily="34" charset="0"/>
                <a:ea typeface="KoPubWorld돋움체 Medium" panose="00000600000000000000" pitchFamily="2" charset="-127"/>
              </a:rPr>
              <a:t>등이 있음</a:t>
            </a:r>
          </a:p>
        </p:txBody>
      </p:sp>
      <p:sp>
        <p:nvSpPr>
          <p:cNvPr id="66" name="말풍선: 모서리가 둥근 사각형 65">
            <a:extLst>
              <a:ext uri="{FF2B5EF4-FFF2-40B4-BE49-F238E27FC236}">
                <a16:creationId xmlns:a16="http://schemas.microsoft.com/office/drawing/2014/main" id="{024CFD23-0720-4C7A-80EC-91CE9D47B128}"/>
              </a:ext>
            </a:extLst>
          </p:cNvPr>
          <p:cNvSpPr/>
          <p:nvPr/>
        </p:nvSpPr>
        <p:spPr>
          <a:xfrm>
            <a:off x="452032" y="5693246"/>
            <a:ext cx="7888575" cy="389840"/>
          </a:xfrm>
          <a:prstGeom prst="wedgeRoundRectCallout">
            <a:avLst>
              <a:gd name="adj1" fmla="val 31427"/>
              <a:gd name="adj2" fmla="val -75700"/>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b="1" dirty="0">
                <a:solidFill>
                  <a:schemeClr val="tx1"/>
                </a:solidFill>
                <a:latin typeface="Arial" panose="020B0604020202020204" pitchFamily="34" charset="0"/>
                <a:ea typeface="KoPubWorld돋움체 Medium" panose="00000600000000000000" pitchFamily="2" charset="-127"/>
              </a:rPr>
              <a:t>OSAT</a:t>
            </a: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반도체 </a:t>
            </a:r>
            <a:r>
              <a:rPr lang="ko-KR" altLang="en-US" sz="1000" dirty="0" err="1">
                <a:solidFill>
                  <a:schemeClr val="tx1"/>
                </a:solidFill>
                <a:latin typeface="Arial" panose="020B0604020202020204" pitchFamily="34" charset="0"/>
                <a:ea typeface="KoPubWorld돋움체 Medium" panose="00000600000000000000" pitchFamily="2" charset="-127"/>
              </a:rPr>
              <a:t>후공정</a:t>
            </a:r>
            <a:r>
              <a:rPr lang="ko-KR" altLang="en-US" sz="1000" dirty="0">
                <a:solidFill>
                  <a:schemeClr val="tx1"/>
                </a:solidFill>
                <a:latin typeface="Arial" panose="020B0604020202020204" pitchFamily="34" charset="0"/>
                <a:ea typeface="KoPubWorld돋움체 Medium" panose="00000600000000000000" pitchFamily="2" charset="-127"/>
              </a:rPr>
              <a:t> 업체로 패키징 및 테스트를 수행함</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패키징 작업은 반도체 </a:t>
            </a:r>
            <a:r>
              <a:rPr lang="ko-KR" altLang="en-US" sz="1000" dirty="0" err="1">
                <a:solidFill>
                  <a:schemeClr val="tx1"/>
                </a:solidFill>
                <a:latin typeface="Arial" panose="020B0604020202020204" pitchFamily="34" charset="0"/>
                <a:ea typeface="KoPubWorld돋움체 Medium" panose="00000600000000000000" pitchFamily="2" charset="-127"/>
              </a:rPr>
              <a:t>팹</a:t>
            </a:r>
            <a:r>
              <a:rPr lang="ko-KR" altLang="en-US" sz="1000" dirty="0">
                <a:solidFill>
                  <a:schemeClr val="tx1"/>
                </a:solidFill>
                <a:latin typeface="Arial" panose="020B0604020202020204" pitchFamily="34" charset="0"/>
                <a:ea typeface="KoPubWorld돋움체 Medium" panose="00000600000000000000" pitchFamily="2" charset="-127"/>
              </a:rPr>
              <a:t> 공정을 통해 만들어진 웨이퍼에 있는 수백 개의 칩을 낱개로 하나하나 잘라내어 기판이나 전자기기에 장착되기 위해 포장하는 작업임</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패키징 작업 후 테스트 작업 수행하는</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기업으로 </a:t>
            </a:r>
            <a:r>
              <a:rPr lang="en-US" altLang="ko-KR" sz="1000" dirty="0">
                <a:solidFill>
                  <a:schemeClr val="tx1"/>
                </a:solidFill>
                <a:latin typeface="Arial" panose="020B0604020202020204" pitchFamily="34" charset="0"/>
                <a:ea typeface="KoPubWorld돋움체 Medium" panose="00000600000000000000" pitchFamily="2" charset="-127"/>
              </a:rPr>
              <a:t>Amkor, SFA</a:t>
            </a:r>
            <a:r>
              <a:rPr lang="ko-KR" altLang="en-US" sz="1000" dirty="0">
                <a:solidFill>
                  <a:schemeClr val="tx1"/>
                </a:solidFill>
                <a:latin typeface="Arial" panose="020B0604020202020204" pitchFamily="34" charset="0"/>
                <a:ea typeface="KoPubWorld돋움체 Medium" panose="00000600000000000000" pitchFamily="2" charset="-127"/>
              </a:rPr>
              <a:t>반도체</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err="1">
                <a:solidFill>
                  <a:schemeClr val="tx1"/>
                </a:solidFill>
                <a:latin typeface="Arial" panose="020B0604020202020204" pitchFamily="34" charset="0"/>
                <a:ea typeface="KoPubWorld돋움체 Medium" panose="00000600000000000000" pitchFamily="2" charset="-127"/>
              </a:rPr>
              <a:t>윈팩</a:t>
            </a:r>
            <a:r>
              <a:rPr lang="ko-KR" altLang="en-US" sz="1000" dirty="0">
                <a:solidFill>
                  <a:schemeClr val="tx1"/>
                </a:solidFill>
                <a:latin typeface="Arial" panose="020B0604020202020204" pitchFamily="34" charset="0"/>
                <a:ea typeface="KoPubWorld돋움체 Medium" panose="00000600000000000000" pitchFamily="2" charset="-127"/>
              </a:rPr>
              <a:t> 등이 있음</a:t>
            </a:r>
          </a:p>
        </p:txBody>
      </p:sp>
      <p:sp>
        <p:nvSpPr>
          <p:cNvPr id="50" name="말풍선: 모서리가 둥근 사각형 49">
            <a:extLst>
              <a:ext uri="{FF2B5EF4-FFF2-40B4-BE49-F238E27FC236}">
                <a16:creationId xmlns:a16="http://schemas.microsoft.com/office/drawing/2014/main" id="{9946C84F-C56F-48BD-ADD9-1A5D34B94681}"/>
              </a:ext>
            </a:extLst>
          </p:cNvPr>
          <p:cNvSpPr/>
          <p:nvPr/>
        </p:nvSpPr>
        <p:spPr>
          <a:xfrm>
            <a:off x="2998922" y="2611464"/>
            <a:ext cx="6338806" cy="389840"/>
          </a:xfrm>
          <a:prstGeom prst="wedgeRoundRectCallout">
            <a:avLst>
              <a:gd name="adj1" fmla="val -32719"/>
              <a:gd name="adj2" fmla="val -72241"/>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000" b="1" dirty="0">
                <a:solidFill>
                  <a:schemeClr val="tx1"/>
                </a:solidFill>
                <a:latin typeface="Arial" panose="020B0604020202020204" pitchFamily="34" charset="0"/>
                <a:ea typeface="KoPubWorld돋움체 Medium" panose="00000600000000000000" pitchFamily="2" charset="-127"/>
              </a:rPr>
              <a:t>종합 반도체 기업 </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모든 반도체 생산 공정을 종합적으로 갖춘 기업</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웨이퍼 생산 설비인 </a:t>
            </a:r>
            <a:r>
              <a:rPr lang="ko-KR" altLang="en-US" sz="1000" dirty="0" err="1">
                <a:solidFill>
                  <a:schemeClr val="tx1"/>
                </a:solidFill>
                <a:latin typeface="Arial" panose="020B0604020202020204" pitchFamily="34" charset="0"/>
                <a:ea typeface="KoPubWorld돋움체 Medium" panose="00000600000000000000" pitchFamily="2" charset="-127"/>
              </a:rPr>
              <a:t>팹</a:t>
            </a:r>
            <a:r>
              <a:rPr lang="en-US" altLang="ko-KR" sz="1000" dirty="0">
                <a:solidFill>
                  <a:schemeClr val="tx1"/>
                </a:solidFill>
                <a:latin typeface="Arial" panose="020B0604020202020204" pitchFamily="34" charset="0"/>
                <a:ea typeface="KoPubWorld돋움체 Medium" panose="00000600000000000000" pitchFamily="2" charset="-127"/>
              </a:rPr>
              <a:t>(fab)</a:t>
            </a:r>
            <a:r>
              <a:rPr lang="ko-KR" altLang="en-US" sz="1000" dirty="0">
                <a:solidFill>
                  <a:schemeClr val="tx1"/>
                </a:solidFill>
                <a:latin typeface="Arial" panose="020B0604020202020204" pitchFamily="34" charset="0"/>
                <a:ea typeface="KoPubWorld돋움체 Medium" panose="00000600000000000000" pitchFamily="2" charset="-127"/>
              </a:rPr>
              <a:t>을 갖추고 있으며</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반도체를 만들기 위한 일련의 과정을 모두 수행하는 기업으로 인텔</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삼성전자</a:t>
            </a:r>
            <a:r>
              <a:rPr lang="en-US" altLang="ko-KR" sz="1000" dirty="0">
                <a:solidFill>
                  <a:schemeClr val="tx1"/>
                </a:solidFill>
                <a:latin typeface="Arial" panose="020B0604020202020204" pitchFamily="34" charset="0"/>
                <a:ea typeface="KoPubWorld돋움체 Medium" panose="00000600000000000000" pitchFamily="2" charset="-127"/>
              </a:rPr>
              <a:t>, SK</a:t>
            </a:r>
            <a:r>
              <a:rPr lang="ko-KR" altLang="en-US" sz="1000" dirty="0">
                <a:solidFill>
                  <a:schemeClr val="tx1"/>
                </a:solidFill>
                <a:latin typeface="Arial" panose="020B0604020202020204" pitchFamily="34" charset="0"/>
                <a:ea typeface="KoPubWorld돋움체 Medium" panose="00000600000000000000" pitchFamily="2" charset="-127"/>
              </a:rPr>
              <a:t>하이닉스</a:t>
            </a:r>
            <a:r>
              <a:rPr lang="en-US" altLang="ko-KR" sz="1000" dirty="0">
                <a:solidFill>
                  <a:schemeClr val="tx1"/>
                </a:solidFill>
                <a:latin typeface="Arial" panose="020B0604020202020204" pitchFamily="34" charset="0"/>
                <a:ea typeface="KoPubWorld돋움체 Medium" panose="00000600000000000000" pitchFamily="2" charset="-127"/>
              </a:rPr>
              <a:t>, Micron, Toshiba, TI </a:t>
            </a:r>
            <a:r>
              <a:rPr lang="ko-KR" altLang="en-US" sz="1000" dirty="0">
                <a:solidFill>
                  <a:schemeClr val="tx1"/>
                </a:solidFill>
                <a:latin typeface="Arial" panose="020B0604020202020204" pitchFamily="34" charset="0"/>
                <a:ea typeface="KoPubWorld돋움체 Medium" panose="00000600000000000000" pitchFamily="2" charset="-127"/>
              </a:rPr>
              <a:t>등이 있음</a:t>
            </a:r>
          </a:p>
        </p:txBody>
      </p:sp>
      <p:cxnSp>
        <p:nvCxnSpPr>
          <p:cNvPr id="69" name="직선 화살표 연결선 68">
            <a:extLst>
              <a:ext uri="{FF2B5EF4-FFF2-40B4-BE49-F238E27FC236}">
                <a16:creationId xmlns:a16="http://schemas.microsoft.com/office/drawing/2014/main" id="{B2C16A57-BD38-40BF-BCB9-95C2553C120A}"/>
              </a:ext>
            </a:extLst>
          </p:cNvPr>
          <p:cNvCxnSpPr>
            <a:cxnSpLocks/>
          </p:cNvCxnSpPr>
          <p:nvPr/>
        </p:nvCxnSpPr>
        <p:spPr>
          <a:xfrm>
            <a:off x="453024" y="3741500"/>
            <a:ext cx="2224736" cy="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자유형: 도형 70">
            <a:extLst>
              <a:ext uri="{FF2B5EF4-FFF2-40B4-BE49-F238E27FC236}">
                <a16:creationId xmlns:a16="http://schemas.microsoft.com/office/drawing/2014/main" id="{EA582ADA-D8A7-4862-AB4D-AEB3342D80B9}"/>
              </a:ext>
            </a:extLst>
          </p:cNvPr>
          <p:cNvSpPr/>
          <p:nvPr/>
        </p:nvSpPr>
        <p:spPr>
          <a:xfrm>
            <a:off x="813723" y="3760016"/>
            <a:ext cx="7888575" cy="463060"/>
          </a:xfrm>
          <a:custGeom>
            <a:avLst/>
            <a:gdLst>
              <a:gd name="connsiteX0" fmla="*/ 1417419 w 7888575"/>
              <a:gd name="connsiteY0" fmla="*/ 0 h 532249"/>
              <a:gd name="connsiteX1" fmla="*/ 3286906 w 7888575"/>
              <a:gd name="connsiteY1" fmla="*/ 84160 h 532249"/>
              <a:gd name="connsiteX2" fmla="*/ 4601669 w 7888575"/>
              <a:gd name="connsiteY2" fmla="*/ 84160 h 532249"/>
              <a:gd name="connsiteX3" fmla="*/ 6648097 w 7888575"/>
              <a:gd name="connsiteY3" fmla="*/ 0 h 532249"/>
              <a:gd name="connsiteX4" fmla="*/ 6573813 w 7888575"/>
              <a:gd name="connsiteY4" fmla="*/ 84160 h 532249"/>
              <a:gd name="connsiteX5" fmla="*/ 7813892 w 7888575"/>
              <a:gd name="connsiteY5" fmla="*/ 84160 h 532249"/>
              <a:gd name="connsiteX6" fmla="*/ 7888575 w 7888575"/>
              <a:gd name="connsiteY6" fmla="*/ 158843 h 532249"/>
              <a:gd name="connsiteX7" fmla="*/ 7888575 w 7888575"/>
              <a:gd name="connsiteY7" fmla="*/ 270864 h 532249"/>
              <a:gd name="connsiteX8" fmla="*/ 7888575 w 7888575"/>
              <a:gd name="connsiteY8" fmla="*/ 457566 h 532249"/>
              <a:gd name="connsiteX9" fmla="*/ 7813892 w 7888575"/>
              <a:gd name="connsiteY9" fmla="*/ 532249 h 532249"/>
              <a:gd name="connsiteX10" fmla="*/ 6573813 w 7888575"/>
              <a:gd name="connsiteY10" fmla="*/ 532249 h 532249"/>
              <a:gd name="connsiteX11" fmla="*/ 4601669 w 7888575"/>
              <a:gd name="connsiteY11" fmla="*/ 532249 h 532249"/>
              <a:gd name="connsiteX12" fmla="*/ 3286906 w 7888575"/>
              <a:gd name="connsiteY12" fmla="*/ 532249 h 532249"/>
              <a:gd name="connsiteX13" fmla="*/ 1314763 w 7888575"/>
              <a:gd name="connsiteY13" fmla="*/ 532249 h 532249"/>
              <a:gd name="connsiteX14" fmla="*/ 74683 w 7888575"/>
              <a:gd name="connsiteY14" fmla="*/ 532249 h 532249"/>
              <a:gd name="connsiteX15" fmla="*/ 0 w 7888575"/>
              <a:gd name="connsiteY15" fmla="*/ 457566 h 532249"/>
              <a:gd name="connsiteX16" fmla="*/ 0 w 7888575"/>
              <a:gd name="connsiteY16" fmla="*/ 270864 h 532249"/>
              <a:gd name="connsiteX17" fmla="*/ 0 w 7888575"/>
              <a:gd name="connsiteY17" fmla="*/ 158843 h 532249"/>
              <a:gd name="connsiteX18" fmla="*/ 74683 w 7888575"/>
              <a:gd name="connsiteY18" fmla="*/ 84160 h 532249"/>
              <a:gd name="connsiteX19" fmla="*/ 1314763 w 7888575"/>
              <a:gd name="connsiteY19" fmla="*/ 84160 h 5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88575" h="532249">
                <a:moveTo>
                  <a:pt x="1417419" y="0"/>
                </a:moveTo>
                <a:lnTo>
                  <a:pt x="3286906" y="84160"/>
                </a:lnTo>
                <a:lnTo>
                  <a:pt x="4601669" y="84160"/>
                </a:lnTo>
                <a:lnTo>
                  <a:pt x="6648097" y="0"/>
                </a:lnTo>
                <a:lnTo>
                  <a:pt x="6573813" y="84160"/>
                </a:lnTo>
                <a:lnTo>
                  <a:pt x="7813892" y="84160"/>
                </a:lnTo>
                <a:cubicBezTo>
                  <a:pt x="7855138" y="84160"/>
                  <a:pt x="7888575" y="117597"/>
                  <a:pt x="7888575" y="158843"/>
                </a:cubicBezTo>
                <a:lnTo>
                  <a:pt x="7888575" y="270864"/>
                </a:lnTo>
                <a:lnTo>
                  <a:pt x="7888575" y="457566"/>
                </a:lnTo>
                <a:cubicBezTo>
                  <a:pt x="7888575" y="498812"/>
                  <a:pt x="7855138" y="532249"/>
                  <a:pt x="7813892" y="532249"/>
                </a:cubicBezTo>
                <a:lnTo>
                  <a:pt x="6573813" y="532249"/>
                </a:lnTo>
                <a:lnTo>
                  <a:pt x="4601669" y="532249"/>
                </a:lnTo>
                <a:lnTo>
                  <a:pt x="3286906" y="532249"/>
                </a:lnTo>
                <a:lnTo>
                  <a:pt x="1314763" y="532249"/>
                </a:lnTo>
                <a:lnTo>
                  <a:pt x="74683" y="532249"/>
                </a:lnTo>
                <a:cubicBezTo>
                  <a:pt x="33437" y="532249"/>
                  <a:pt x="0" y="498812"/>
                  <a:pt x="0" y="457566"/>
                </a:cubicBezTo>
                <a:lnTo>
                  <a:pt x="0" y="270864"/>
                </a:lnTo>
                <a:lnTo>
                  <a:pt x="0" y="158843"/>
                </a:lnTo>
                <a:cubicBezTo>
                  <a:pt x="0" y="117597"/>
                  <a:pt x="33437" y="84160"/>
                  <a:pt x="74683" y="84160"/>
                </a:cubicBezTo>
                <a:lnTo>
                  <a:pt x="1314763" y="841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2000" rIns="72000" bIns="0" rtlCol="0" anchor="ctr">
            <a:noAutofit/>
          </a:bodyPr>
          <a:lstStyle/>
          <a:p>
            <a:r>
              <a:rPr lang="ko-KR" altLang="en-US" sz="1000" b="1" dirty="0" err="1">
                <a:solidFill>
                  <a:schemeClr val="tx1"/>
                </a:solidFill>
                <a:latin typeface="Arial" panose="020B0604020202020204" pitchFamily="34" charset="0"/>
                <a:ea typeface="KoPubWorld돋움체 Medium" panose="00000600000000000000" pitchFamily="2" charset="-127"/>
              </a:rPr>
              <a:t>팹리스</a:t>
            </a:r>
            <a:r>
              <a:rPr lang="ko-KR" altLang="en-US" sz="1000" b="1" dirty="0">
                <a:solidFill>
                  <a:schemeClr val="tx1"/>
                </a:solidFill>
                <a:latin typeface="Arial" panose="020B0604020202020204" pitchFamily="34" charset="0"/>
                <a:ea typeface="KoPubWorld돋움체 Medium" panose="00000600000000000000" pitchFamily="2" charset="-127"/>
              </a:rPr>
              <a:t> 기업</a:t>
            </a:r>
            <a:r>
              <a:rPr lang="ko-KR" altLang="en-US" sz="1000" dirty="0">
                <a:solidFill>
                  <a:schemeClr val="tx1"/>
                </a:solidFill>
                <a:latin typeface="Arial" panose="020B0604020202020204" pitchFamily="34" charset="0"/>
                <a:ea typeface="KoPubWorld돋움체 Medium" panose="00000600000000000000" pitchFamily="2" charset="-127"/>
              </a:rPr>
              <a:t> </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반도체 설계를 전문으로 하는 기업</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나머지 공정은 모두 외주로 생산하여</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완성된 칩의 소유권이나 영업권은 </a:t>
            </a:r>
            <a:r>
              <a:rPr lang="ko-KR" altLang="en-US" sz="1000" dirty="0" err="1">
                <a:solidFill>
                  <a:schemeClr val="tx1"/>
                </a:solidFill>
                <a:latin typeface="Arial" panose="020B0604020202020204" pitchFamily="34" charset="0"/>
                <a:ea typeface="KoPubWorld돋움체 Medium" panose="00000600000000000000" pitchFamily="2" charset="-127"/>
              </a:rPr>
              <a:t>팹리스에</a:t>
            </a:r>
            <a:r>
              <a:rPr lang="ko-KR" altLang="en-US" sz="1000" dirty="0">
                <a:solidFill>
                  <a:schemeClr val="tx1"/>
                </a:solidFill>
                <a:latin typeface="Arial" panose="020B0604020202020204" pitchFamily="34" charset="0"/>
                <a:ea typeface="KoPubWorld돋움체 Medium" panose="00000600000000000000" pitchFamily="2" charset="-127"/>
              </a:rPr>
              <a:t> 있어 자사 브랜드로 판매할 수 있는 형태여서</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대규모 자본이 드는 공장을 갖추지 않고 설계에 주력하는 기업으로 </a:t>
            </a:r>
            <a:r>
              <a:rPr lang="ko-KR" altLang="en-US" sz="1000" dirty="0" err="1">
                <a:solidFill>
                  <a:schemeClr val="tx1"/>
                </a:solidFill>
                <a:latin typeface="Arial" panose="020B0604020202020204" pitchFamily="34" charset="0"/>
                <a:ea typeface="KoPubWorld돋움체 Medium" panose="00000600000000000000" pitchFamily="2" charset="-127"/>
              </a:rPr>
              <a:t>퀄컴</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err="1">
                <a:solidFill>
                  <a:schemeClr val="tx1"/>
                </a:solidFill>
                <a:latin typeface="Arial" panose="020B0604020202020204" pitchFamily="34" charset="0"/>
                <a:ea typeface="KoPubWorld돋움체 Medium" panose="00000600000000000000" pitchFamily="2" charset="-127"/>
              </a:rPr>
              <a:t>브로드컴</a:t>
            </a:r>
            <a:r>
              <a:rPr lang="en-US" altLang="ko-KR" sz="1000" dirty="0">
                <a:solidFill>
                  <a:schemeClr val="tx1"/>
                </a:solidFill>
                <a:latin typeface="Arial" panose="020B0604020202020204" pitchFamily="34" charset="0"/>
                <a:ea typeface="KoPubWorld돋움체 Medium" panose="00000600000000000000" pitchFamily="2" charset="-127"/>
              </a:rPr>
              <a:t>, NVIDIA, Xilinx </a:t>
            </a:r>
            <a:r>
              <a:rPr lang="ko-KR" altLang="en-US" sz="1000" dirty="0">
                <a:solidFill>
                  <a:schemeClr val="tx1"/>
                </a:solidFill>
                <a:latin typeface="Arial" panose="020B0604020202020204" pitchFamily="34" charset="0"/>
                <a:ea typeface="KoPubWorld돋움체 Medium" panose="00000600000000000000" pitchFamily="2" charset="-127"/>
              </a:rPr>
              <a:t>등이 해당함</a:t>
            </a:r>
          </a:p>
        </p:txBody>
      </p:sp>
      <p:cxnSp>
        <p:nvCxnSpPr>
          <p:cNvPr id="78" name="직선 연결선 77">
            <a:extLst>
              <a:ext uri="{FF2B5EF4-FFF2-40B4-BE49-F238E27FC236}">
                <a16:creationId xmlns:a16="http://schemas.microsoft.com/office/drawing/2014/main" id="{D7ABAC15-5293-412F-8A55-696925A5D92B}"/>
              </a:ext>
            </a:extLst>
          </p:cNvPr>
          <p:cNvCxnSpPr/>
          <p:nvPr/>
        </p:nvCxnSpPr>
        <p:spPr>
          <a:xfrm>
            <a:off x="452437" y="3063224"/>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52EBB1AB-0506-4458-8E07-1B52B1114A37}"/>
              </a:ext>
            </a:extLst>
          </p:cNvPr>
          <p:cNvCxnSpPr/>
          <p:nvPr/>
        </p:nvCxnSpPr>
        <p:spPr>
          <a:xfrm>
            <a:off x="452437" y="3679580"/>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49F4B37A-C0B3-415A-85AD-A2AE95121AE4}"/>
              </a:ext>
            </a:extLst>
          </p:cNvPr>
          <p:cNvCxnSpPr/>
          <p:nvPr/>
        </p:nvCxnSpPr>
        <p:spPr>
          <a:xfrm>
            <a:off x="452437" y="4290466"/>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B30A2BDD-D67A-4DDE-92DF-68B8FF446381}"/>
              </a:ext>
            </a:extLst>
          </p:cNvPr>
          <p:cNvCxnSpPr/>
          <p:nvPr/>
        </p:nvCxnSpPr>
        <p:spPr>
          <a:xfrm>
            <a:off x="452437" y="4912292"/>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95B7293F-FA73-4451-A4BB-8BF8D1A83F32}"/>
              </a:ext>
            </a:extLst>
          </p:cNvPr>
          <p:cNvCxnSpPr/>
          <p:nvPr/>
        </p:nvCxnSpPr>
        <p:spPr>
          <a:xfrm>
            <a:off x="452437" y="5528649"/>
            <a:ext cx="88852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808749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E68A6EE1-1AE0-4E5D-B037-A8DFC09AEF5E}"/>
              </a:ext>
            </a:extLst>
          </p:cNvPr>
          <p:cNvSpPr/>
          <p:nvPr/>
        </p:nvSpPr>
        <p:spPr>
          <a:xfrm>
            <a:off x="2046511" y="2694918"/>
            <a:ext cx="2070268" cy="324595"/>
          </a:xfrm>
          <a:prstGeom prst="roundRect">
            <a:avLst/>
          </a:prstGeom>
          <a:solidFill>
            <a:srgbClr val="FFFFCC">
              <a:alpha val="15000"/>
            </a:srgbClr>
          </a:solid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graphicFrame>
        <p:nvGraphicFramePr>
          <p:cNvPr id="28" name="차트 27">
            <a:extLst>
              <a:ext uri="{FF2B5EF4-FFF2-40B4-BE49-F238E27FC236}">
                <a16:creationId xmlns:a16="http://schemas.microsoft.com/office/drawing/2014/main" id="{E0B91914-D13F-43D8-80C8-C06F73678D65}"/>
              </a:ext>
            </a:extLst>
          </p:cNvPr>
          <p:cNvGraphicFramePr>
            <a:graphicFrameLocks/>
          </p:cNvGraphicFramePr>
          <p:nvPr>
            <p:extLst>
              <p:ext uri="{D42A27DB-BD31-4B8C-83A1-F6EECF244321}">
                <p14:modId xmlns:p14="http://schemas.microsoft.com/office/powerpoint/2010/main" val="2459493930"/>
              </p:ext>
            </p:extLst>
          </p:nvPr>
        </p:nvGraphicFramePr>
        <p:xfrm>
          <a:off x="424864" y="4386019"/>
          <a:ext cx="3060915" cy="1964181"/>
        </p:xfrm>
        <a:graphic>
          <a:graphicData uri="http://schemas.openxmlformats.org/drawingml/2006/chart">
            <c:chart xmlns:c="http://schemas.openxmlformats.org/drawingml/2006/chart" xmlns:r="http://schemas.openxmlformats.org/officeDocument/2006/relationships" r:id="rId3"/>
          </a:graphicData>
        </a:graphic>
      </p:graphicFrame>
      <p:sp>
        <p:nvSpPr>
          <p:cNvPr id="2" name="텍스트 개체 틀 1">
            <a:extLst>
              <a:ext uri="{FF2B5EF4-FFF2-40B4-BE49-F238E27FC236}">
                <a16:creationId xmlns:a16="http://schemas.microsoft.com/office/drawing/2014/main" id="{E148B846-4925-41FD-93AD-DB01B5DA4F55}"/>
              </a:ext>
            </a:extLst>
          </p:cNvPr>
          <p:cNvSpPr>
            <a:spLocks noGrp="1"/>
          </p:cNvSpPr>
          <p:nvPr>
            <p:ph type="body" sz="quarter" idx="13"/>
          </p:nvPr>
        </p:nvSpPr>
        <p:spPr/>
        <p:txBody>
          <a:bodyPr/>
          <a:lstStyle/>
          <a:p>
            <a:r>
              <a:rPr lang="ko-KR" altLang="en-US" dirty="0"/>
              <a:t>산업 현황과 전망</a:t>
            </a:r>
            <a:r>
              <a:rPr lang="en-US" altLang="ko-KR" dirty="0"/>
              <a:t>:</a:t>
            </a:r>
            <a:r>
              <a:rPr lang="ko-KR" altLang="en-US" dirty="0"/>
              <a:t> 글로벌 시장</a:t>
            </a:r>
          </a:p>
        </p:txBody>
      </p:sp>
      <p:sp>
        <p:nvSpPr>
          <p:cNvPr id="3" name="세로 텍스트 개체 틀 2">
            <a:extLst>
              <a:ext uri="{FF2B5EF4-FFF2-40B4-BE49-F238E27FC236}">
                <a16:creationId xmlns:a16="http://schemas.microsoft.com/office/drawing/2014/main" id="{03DB106F-BDEA-4C12-A48A-B04B8CAE02D5}"/>
              </a:ext>
            </a:extLst>
          </p:cNvPr>
          <p:cNvSpPr>
            <a:spLocks noGrp="1"/>
          </p:cNvSpPr>
          <p:nvPr>
            <p:ph type="body" orient="vert" sz="quarter" idx="14"/>
          </p:nvPr>
        </p:nvSpPr>
        <p:spPr/>
        <p:txBody>
          <a:bodyPr/>
          <a:lstStyle/>
          <a:p>
            <a:r>
              <a:rPr lang="ko-KR" altLang="en-US" dirty="0"/>
              <a:t>글로벌 반도체 시장규모는 </a:t>
            </a:r>
            <a:r>
              <a:rPr lang="en-US" altLang="ko-KR" dirty="0"/>
              <a:t>2020</a:t>
            </a:r>
            <a:r>
              <a:rPr lang="ko-KR" altLang="en-US" dirty="0"/>
              <a:t>년 </a:t>
            </a:r>
            <a:r>
              <a:rPr lang="en-US" altLang="ko-KR" dirty="0"/>
              <a:t>4,498</a:t>
            </a:r>
            <a:r>
              <a:rPr lang="ko-KR" altLang="en-US" dirty="0"/>
              <a:t>억 달러 수준이며</a:t>
            </a:r>
            <a:r>
              <a:rPr lang="en-US" altLang="ko-KR" dirty="0"/>
              <a:t>, 2023</a:t>
            </a:r>
            <a:r>
              <a:rPr lang="ko-KR" altLang="en-US" dirty="0"/>
              <a:t>년까지 </a:t>
            </a:r>
            <a:r>
              <a:rPr lang="en-US" altLang="ko-KR" dirty="0"/>
              <a:t>5,714</a:t>
            </a:r>
            <a:r>
              <a:rPr lang="ko-KR" altLang="en-US" dirty="0"/>
              <a:t>억 달러로 성장할 것으로 예상됩니다</a:t>
            </a:r>
            <a:r>
              <a:rPr lang="en-US" altLang="ko-KR" dirty="0"/>
              <a:t>.</a:t>
            </a:r>
            <a:endParaRPr lang="ko-KR" altLang="en-US" dirty="0"/>
          </a:p>
        </p:txBody>
      </p:sp>
      <p:sp>
        <p:nvSpPr>
          <p:cNvPr id="7" name="텍스트 개체 틀 6">
            <a:extLst>
              <a:ext uri="{FF2B5EF4-FFF2-40B4-BE49-F238E27FC236}">
                <a16:creationId xmlns:a16="http://schemas.microsoft.com/office/drawing/2014/main" id="{991E1465-BAE4-459D-AC62-582FC843A81E}"/>
              </a:ext>
            </a:extLst>
          </p:cNvPr>
          <p:cNvSpPr>
            <a:spLocks noGrp="1"/>
          </p:cNvSpPr>
          <p:nvPr>
            <p:ph type="body" sz="quarter" idx="15"/>
          </p:nvPr>
        </p:nvSpPr>
        <p:spPr/>
        <p:txBody>
          <a:bodyPr/>
          <a:lstStyle/>
          <a:p>
            <a:r>
              <a:rPr lang="en-US" altLang="ko-KR" dirty="0"/>
              <a:t>Source:</a:t>
            </a:r>
            <a:r>
              <a:rPr lang="ko-KR" altLang="en-US" dirty="0"/>
              <a:t> </a:t>
            </a:r>
            <a:r>
              <a:rPr lang="en-US" altLang="ko-KR" dirty="0"/>
              <a:t>KPMG research, </a:t>
            </a:r>
            <a:r>
              <a:rPr lang="en-US" altLang="ko-KR" dirty="0" err="1"/>
              <a:t>Kosme</a:t>
            </a:r>
            <a:r>
              <a:rPr lang="en-US" altLang="ko-KR" dirty="0"/>
              <a:t> </a:t>
            </a:r>
            <a:r>
              <a:rPr lang="ko-KR" altLang="en-US" dirty="0"/>
              <a:t>산업분석 </a:t>
            </a:r>
            <a:r>
              <a:rPr lang="en-US" altLang="ko-KR" dirty="0"/>
              <a:t>Report, IHS market,</a:t>
            </a:r>
            <a:r>
              <a:rPr lang="ko-KR" altLang="en-US" dirty="0"/>
              <a:t> </a:t>
            </a:r>
            <a:r>
              <a:rPr lang="en-US" altLang="ko-KR" dirty="0"/>
              <a:t>Gartner, KISLINE</a:t>
            </a:r>
            <a:endParaRPr lang="ko-KR" altLang="en-US" dirty="0"/>
          </a:p>
        </p:txBody>
      </p:sp>
      <p:grpSp>
        <p:nvGrpSpPr>
          <p:cNvPr id="24" name="그룹 23">
            <a:extLst>
              <a:ext uri="{FF2B5EF4-FFF2-40B4-BE49-F238E27FC236}">
                <a16:creationId xmlns:a16="http://schemas.microsoft.com/office/drawing/2014/main" id="{E0953DD4-2ACE-4FCD-9C29-7DF90AD25696}"/>
              </a:ext>
            </a:extLst>
          </p:cNvPr>
          <p:cNvGrpSpPr/>
          <p:nvPr/>
        </p:nvGrpSpPr>
        <p:grpSpPr>
          <a:xfrm>
            <a:off x="424864" y="1956462"/>
            <a:ext cx="3842589" cy="285238"/>
            <a:chOff x="453025" y="1956462"/>
            <a:chExt cx="4320000" cy="285238"/>
          </a:xfrm>
        </p:grpSpPr>
        <p:sp>
          <p:nvSpPr>
            <p:cNvPr id="25" name="TextBox 24">
              <a:extLst>
                <a:ext uri="{FF2B5EF4-FFF2-40B4-BE49-F238E27FC236}">
                  <a16:creationId xmlns:a16="http://schemas.microsoft.com/office/drawing/2014/main" id="{40A71614-FEB2-4D45-B2B0-9295E33EB19F}"/>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글로벌 반도체 시장 규모 및 전망</a:t>
              </a:r>
            </a:p>
          </p:txBody>
        </p:sp>
        <p:cxnSp>
          <p:nvCxnSpPr>
            <p:cNvPr id="26" name="Straight Connector 32">
              <a:extLst>
                <a:ext uri="{FF2B5EF4-FFF2-40B4-BE49-F238E27FC236}">
                  <a16:creationId xmlns:a16="http://schemas.microsoft.com/office/drawing/2014/main" id="{504950CB-7034-4849-B411-DE4E1206CE80}"/>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9" name="자유형: 도형 8">
            <a:extLst>
              <a:ext uri="{FF2B5EF4-FFF2-40B4-BE49-F238E27FC236}">
                <a16:creationId xmlns:a16="http://schemas.microsoft.com/office/drawing/2014/main" id="{EA6333B3-32F5-4556-BB9C-5571AD2A333F}"/>
              </a:ext>
            </a:extLst>
          </p:cNvPr>
          <p:cNvSpPr/>
          <p:nvPr/>
        </p:nvSpPr>
        <p:spPr>
          <a:xfrm>
            <a:off x="1222422" y="5541535"/>
            <a:ext cx="1774031" cy="492389"/>
          </a:xfrm>
          <a:custGeom>
            <a:avLst/>
            <a:gdLst>
              <a:gd name="connsiteX0" fmla="*/ 0 w 1785937"/>
              <a:gd name="connsiteY0" fmla="*/ 0 h 409575"/>
              <a:gd name="connsiteX1" fmla="*/ 0 w 1785937"/>
              <a:gd name="connsiteY1" fmla="*/ 409575 h 409575"/>
              <a:gd name="connsiteX2" fmla="*/ 1785937 w 1785937"/>
              <a:gd name="connsiteY2" fmla="*/ 409575 h 409575"/>
              <a:gd name="connsiteX3" fmla="*/ 1785937 w 1785937"/>
              <a:gd name="connsiteY3" fmla="*/ 128587 h 409575"/>
              <a:gd name="connsiteX4" fmla="*/ 1231106 w 1785937"/>
              <a:gd name="connsiteY4" fmla="*/ 128587 h 409575"/>
              <a:gd name="connsiteX5" fmla="*/ 535781 w 1785937"/>
              <a:gd name="connsiteY5" fmla="*/ 2381 h 409575"/>
              <a:gd name="connsiteX6" fmla="*/ 0 w 1785937"/>
              <a:gd name="connsiteY6" fmla="*/ 0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5937" h="409575">
                <a:moveTo>
                  <a:pt x="0" y="0"/>
                </a:moveTo>
                <a:lnTo>
                  <a:pt x="0" y="409575"/>
                </a:lnTo>
                <a:lnTo>
                  <a:pt x="1785937" y="409575"/>
                </a:lnTo>
                <a:lnTo>
                  <a:pt x="1785937" y="128587"/>
                </a:lnTo>
                <a:lnTo>
                  <a:pt x="1231106" y="128587"/>
                </a:lnTo>
                <a:lnTo>
                  <a:pt x="535781" y="2381"/>
                </a:lnTo>
                <a:lnTo>
                  <a:pt x="0" y="0"/>
                </a:lnTo>
                <a:close/>
              </a:path>
            </a:pathLst>
          </a:custGeom>
          <a:solidFill>
            <a:srgbClr val="48315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29" name="자유형: 도형 28">
            <a:extLst>
              <a:ext uri="{FF2B5EF4-FFF2-40B4-BE49-F238E27FC236}">
                <a16:creationId xmlns:a16="http://schemas.microsoft.com/office/drawing/2014/main" id="{9E87E2E2-8272-40E4-82DB-FDC06CCA2055}"/>
              </a:ext>
            </a:extLst>
          </p:cNvPr>
          <p:cNvSpPr/>
          <p:nvPr/>
        </p:nvSpPr>
        <p:spPr>
          <a:xfrm>
            <a:off x="1224803" y="4997470"/>
            <a:ext cx="1774031" cy="710573"/>
          </a:xfrm>
          <a:custGeom>
            <a:avLst/>
            <a:gdLst>
              <a:gd name="connsiteX0" fmla="*/ 0 w 1774031"/>
              <a:gd name="connsiteY0" fmla="*/ 111918 h 561975"/>
              <a:gd name="connsiteX1" fmla="*/ 0 w 1774031"/>
              <a:gd name="connsiteY1" fmla="*/ 433387 h 561975"/>
              <a:gd name="connsiteX2" fmla="*/ 533400 w 1774031"/>
              <a:gd name="connsiteY2" fmla="*/ 433387 h 561975"/>
              <a:gd name="connsiteX3" fmla="*/ 1240631 w 1774031"/>
              <a:gd name="connsiteY3" fmla="*/ 561975 h 561975"/>
              <a:gd name="connsiteX4" fmla="*/ 1774031 w 1774031"/>
              <a:gd name="connsiteY4" fmla="*/ 561975 h 561975"/>
              <a:gd name="connsiteX5" fmla="*/ 1774031 w 1774031"/>
              <a:gd name="connsiteY5" fmla="*/ 0 h 561975"/>
              <a:gd name="connsiteX6" fmla="*/ 1240631 w 1774031"/>
              <a:gd name="connsiteY6" fmla="*/ 0 h 561975"/>
              <a:gd name="connsiteX7" fmla="*/ 531019 w 1774031"/>
              <a:gd name="connsiteY7" fmla="*/ 119062 h 561975"/>
              <a:gd name="connsiteX8" fmla="*/ 0 w 1774031"/>
              <a:gd name="connsiteY8" fmla="*/ 11191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4031" h="561975">
                <a:moveTo>
                  <a:pt x="0" y="111918"/>
                </a:moveTo>
                <a:lnTo>
                  <a:pt x="0" y="433387"/>
                </a:lnTo>
                <a:lnTo>
                  <a:pt x="533400" y="433387"/>
                </a:lnTo>
                <a:lnTo>
                  <a:pt x="1240631" y="561975"/>
                </a:lnTo>
                <a:lnTo>
                  <a:pt x="1774031" y="561975"/>
                </a:lnTo>
                <a:lnTo>
                  <a:pt x="1774031" y="0"/>
                </a:lnTo>
                <a:lnTo>
                  <a:pt x="1240631" y="0"/>
                </a:lnTo>
                <a:lnTo>
                  <a:pt x="531019" y="119062"/>
                </a:lnTo>
                <a:lnTo>
                  <a:pt x="0" y="111918"/>
                </a:lnTo>
                <a:close/>
              </a:path>
            </a:pathLst>
          </a:custGeom>
          <a:solidFill>
            <a:srgbClr val="D0AD6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30" name="자유형: 도형 29">
            <a:extLst>
              <a:ext uri="{FF2B5EF4-FFF2-40B4-BE49-F238E27FC236}">
                <a16:creationId xmlns:a16="http://schemas.microsoft.com/office/drawing/2014/main" id="{2E9DB27C-5973-4090-AA60-1EC8C9361638}"/>
              </a:ext>
            </a:extLst>
          </p:cNvPr>
          <p:cNvSpPr/>
          <p:nvPr/>
        </p:nvSpPr>
        <p:spPr>
          <a:xfrm>
            <a:off x="1231947" y="4521994"/>
            <a:ext cx="1752600" cy="321379"/>
          </a:xfrm>
          <a:custGeom>
            <a:avLst/>
            <a:gdLst>
              <a:gd name="connsiteX0" fmla="*/ 0 w 1752600"/>
              <a:gd name="connsiteY0" fmla="*/ 57150 h 259556"/>
              <a:gd name="connsiteX1" fmla="*/ 0 w 1752600"/>
              <a:gd name="connsiteY1" fmla="*/ 259556 h 259556"/>
              <a:gd name="connsiteX2" fmla="*/ 507206 w 1752600"/>
              <a:gd name="connsiteY2" fmla="*/ 259556 h 259556"/>
              <a:gd name="connsiteX3" fmla="*/ 1247775 w 1752600"/>
              <a:gd name="connsiteY3" fmla="*/ 73819 h 259556"/>
              <a:gd name="connsiteX4" fmla="*/ 1752600 w 1752600"/>
              <a:gd name="connsiteY4" fmla="*/ 73819 h 259556"/>
              <a:gd name="connsiteX5" fmla="*/ 1752600 w 1752600"/>
              <a:gd name="connsiteY5" fmla="*/ 0 h 259556"/>
              <a:gd name="connsiteX6" fmla="*/ 1240631 w 1752600"/>
              <a:gd name="connsiteY6" fmla="*/ 0 h 259556"/>
              <a:gd name="connsiteX7" fmla="*/ 507206 w 1752600"/>
              <a:gd name="connsiteY7" fmla="*/ 59531 h 259556"/>
              <a:gd name="connsiteX8" fmla="*/ 0 w 1752600"/>
              <a:gd name="connsiteY8" fmla="*/ 57150 h 2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259556">
                <a:moveTo>
                  <a:pt x="0" y="57150"/>
                </a:moveTo>
                <a:lnTo>
                  <a:pt x="0" y="259556"/>
                </a:lnTo>
                <a:lnTo>
                  <a:pt x="507206" y="259556"/>
                </a:lnTo>
                <a:lnTo>
                  <a:pt x="1247775" y="73819"/>
                </a:lnTo>
                <a:lnTo>
                  <a:pt x="1752600" y="73819"/>
                </a:lnTo>
                <a:lnTo>
                  <a:pt x="1752600" y="0"/>
                </a:lnTo>
                <a:lnTo>
                  <a:pt x="1240631" y="0"/>
                </a:lnTo>
                <a:lnTo>
                  <a:pt x="507206" y="59531"/>
                </a:lnTo>
                <a:lnTo>
                  <a:pt x="0" y="57150"/>
                </a:lnTo>
                <a:close/>
              </a:path>
            </a:pathLst>
          </a:custGeom>
          <a:solidFill>
            <a:srgbClr val="F5EDD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31" name="TextBox 30">
            <a:extLst>
              <a:ext uri="{FF2B5EF4-FFF2-40B4-BE49-F238E27FC236}">
                <a16:creationId xmlns:a16="http://schemas.microsoft.com/office/drawing/2014/main" id="{BE0AB78F-D9C5-46E2-A9A5-3F1F0B48E302}"/>
              </a:ext>
            </a:extLst>
          </p:cNvPr>
          <p:cNvSpPr txBox="1"/>
          <p:nvPr/>
        </p:nvSpPr>
        <p:spPr>
          <a:xfrm>
            <a:off x="2983039" y="5773605"/>
            <a:ext cx="516155" cy="153888"/>
          </a:xfrm>
          <a:prstGeom prst="rect">
            <a:avLst/>
          </a:prstGeom>
          <a:noFill/>
        </p:spPr>
        <p:txBody>
          <a:bodyPr wrap="square" lIns="0" tIns="0" rIns="0" bIns="0" rtlCol="0">
            <a:spAutoFit/>
          </a:bodyPr>
          <a:lstStyle/>
          <a:p>
            <a:pPr algn="ctr"/>
            <a:r>
              <a:rPr lang="ko-KR" altLang="en-US" sz="1000" dirty="0">
                <a:latin typeface="Arial" panose="020B0604020202020204" pitchFamily="34" charset="0"/>
                <a:ea typeface="KoPubWorld돋움체 Medium" panose="00000600000000000000" pitchFamily="2" charset="-127"/>
              </a:rPr>
              <a:t>대한민국</a:t>
            </a:r>
          </a:p>
        </p:txBody>
      </p:sp>
      <p:sp>
        <p:nvSpPr>
          <p:cNvPr id="32" name="TextBox 31">
            <a:extLst>
              <a:ext uri="{FF2B5EF4-FFF2-40B4-BE49-F238E27FC236}">
                <a16:creationId xmlns:a16="http://schemas.microsoft.com/office/drawing/2014/main" id="{16159A8F-F9FE-4C35-BE64-5D4C5AF112BD}"/>
              </a:ext>
            </a:extLst>
          </p:cNvPr>
          <p:cNvSpPr txBox="1"/>
          <p:nvPr/>
        </p:nvSpPr>
        <p:spPr>
          <a:xfrm>
            <a:off x="2903874" y="5258630"/>
            <a:ext cx="516155" cy="153888"/>
          </a:xfrm>
          <a:prstGeom prst="rect">
            <a:avLst/>
          </a:prstGeom>
          <a:noFill/>
        </p:spPr>
        <p:txBody>
          <a:bodyPr wrap="square" lIns="0" tIns="0" rIns="0" bIns="0" rtlCol="0">
            <a:spAutoFit/>
          </a:bodyPr>
          <a:lstStyle/>
          <a:p>
            <a:pPr algn="ctr"/>
            <a:r>
              <a:rPr lang="ko-KR" altLang="en-US" sz="1000" dirty="0">
                <a:latin typeface="Arial" panose="020B0604020202020204" pitchFamily="34" charset="0"/>
                <a:ea typeface="KoPubWorld돋움체 Medium" panose="00000600000000000000" pitchFamily="2" charset="-127"/>
              </a:rPr>
              <a:t>미국</a:t>
            </a:r>
          </a:p>
        </p:txBody>
      </p:sp>
      <p:sp>
        <p:nvSpPr>
          <p:cNvPr id="33" name="TextBox 32">
            <a:extLst>
              <a:ext uri="{FF2B5EF4-FFF2-40B4-BE49-F238E27FC236}">
                <a16:creationId xmlns:a16="http://schemas.microsoft.com/office/drawing/2014/main" id="{4494F801-C71A-4E04-AE77-01E1202DF5AB}"/>
              </a:ext>
            </a:extLst>
          </p:cNvPr>
          <p:cNvSpPr txBox="1"/>
          <p:nvPr/>
        </p:nvSpPr>
        <p:spPr>
          <a:xfrm>
            <a:off x="2884682" y="4846524"/>
            <a:ext cx="516155" cy="123111"/>
          </a:xfrm>
          <a:prstGeom prst="rect">
            <a:avLst/>
          </a:prstGeom>
          <a:noFill/>
        </p:spPr>
        <p:txBody>
          <a:bodyPr wrap="square" lIns="0" tIns="0" rIns="0" bIns="0" rtlCol="0">
            <a:spAutoFit/>
          </a:bodyPr>
          <a:lstStyle/>
          <a:p>
            <a:pPr algn="ctr"/>
            <a:r>
              <a:rPr lang="ko-KR" altLang="en-US" sz="800" dirty="0">
                <a:latin typeface="Arial" panose="020B0604020202020204" pitchFamily="34" charset="0"/>
                <a:ea typeface="KoPubWorld돋움체 Medium" panose="00000600000000000000" pitchFamily="2" charset="-127"/>
              </a:rPr>
              <a:t>일본</a:t>
            </a:r>
          </a:p>
        </p:txBody>
      </p:sp>
      <p:sp>
        <p:nvSpPr>
          <p:cNvPr id="34" name="TextBox 33">
            <a:extLst>
              <a:ext uri="{FF2B5EF4-FFF2-40B4-BE49-F238E27FC236}">
                <a16:creationId xmlns:a16="http://schemas.microsoft.com/office/drawing/2014/main" id="{2C99DF63-5965-4CA8-BF31-73E6B8FED4F3}"/>
              </a:ext>
            </a:extLst>
          </p:cNvPr>
          <p:cNvSpPr txBox="1"/>
          <p:nvPr/>
        </p:nvSpPr>
        <p:spPr>
          <a:xfrm>
            <a:off x="2884682" y="4720732"/>
            <a:ext cx="516155" cy="123111"/>
          </a:xfrm>
          <a:prstGeom prst="rect">
            <a:avLst/>
          </a:prstGeom>
          <a:noFill/>
        </p:spPr>
        <p:txBody>
          <a:bodyPr wrap="square" lIns="0" tIns="0" rIns="0" bIns="0" rtlCol="0">
            <a:spAutoFit/>
          </a:bodyPr>
          <a:lstStyle/>
          <a:p>
            <a:pPr algn="ctr"/>
            <a:r>
              <a:rPr lang="ko-KR" altLang="en-US" sz="800" dirty="0">
                <a:latin typeface="Arial" panose="020B0604020202020204" pitchFamily="34" charset="0"/>
                <a:ea typeface="KoPubWorld돋움체 Medium" panose="00000600000000000000" pitchFamily="2" charset="-127"/>
              </a:rPr>
              <a:t>중국</a:t>
            </a:r>
          </a:p>
        </p:txBody>
      </p:sp>
      <p:sp>
        <p:nvSpPr>
          <p:cNvPr id="35" name="TextBox 34">
            <a:extLst>
              <a:ext uri="{FF2B5EF4-FFF2-40B4-BE49-F238E27FC236}">
                <a16:creationId xmlns:a16="http://schemas.microsoft.com/office/drawing/2014/main" id="{1954E7F2-BBBF-4E14-951D-896FDDD80157}"/>
              </a:ext>
            </a:extLst>
          </p:cNvPr>
          <p:cNvSpPr txBox="1"/>
          <p:nvPr/>
        </p:nvSpPr>
        <p:spPr>
          <a:xfrm>
            <a:off x="2882151" y="4594939"/>
            <a:ext cx="516155" cy="123111"/>
          </a:xfrm>
          <a:prstGeom prst="rect">
            <a:avLst/>
          </a:prstGeom>
          <a:noFill/>
        </p:spPr>
        <p:txBody>
          <a:bodyPr wrap="square" lIns="0" tIns="0" rIns="0" bIns="0" rtlCol="0">
            <a:spAutoFit/>
          </a:bodyPr>
          <a:lstStyle/>
          <a:p>
            <a:pPr algn="ctr"/>
            <a:r>
              <a:rPr lang="ko-KR" altLang="en-US" sz="800" dirty="0">
                <a:latin typeface="Arial" panose="020B0604020202020204" pitchFamily="34" charset="0"/>
                <a:ea typeface="KoPubWorld돋움체 Medium" panose="00000600000000000000" pitchFamily="2" charset="-127"/>
              </a:rPr>
              <a:t>대만</a:t>
            </a:r>
          </a:p>
        </p:txBody>
      </p:sp>
      <p:sp>
        <p:nvSpPr>
          <p:cNvPr id="36" name="TextBox 35">
            <a:extLst>
              <a:ext uri="{FF2B5EF4-FFF2-40B4-BE49-F238E27FC236}">
                <a16:creationId xmlns:a16="http://schemas.microsoft.com/office/drawing/2014/main" id="{7B445D92-9BDB-4607-B499-87FFBBF4AA96}"/>
              </a:ext>
            </a:extLst>
          </p:cNvPr>
          <p:cNvSpPr txBox="1"/>
          <p:nvPr/>
        </p:nvSpPr>
        <p:spPr>
          <a:xfrm>
            <a:off x="2883153" y="4469146"/>
            <a:ext cx="516155" cy="123111"/>
          </a:xfrm>
          <a:prstGeom prst="rect">
            <a:avLst/>
          </a:prstGeom>
          <a:noFill/>
        </p:spPr>
        <p:txBody>
          <a:bodyPr wrap="square" lIns="0" tIns="0" rIns="0" bIns="0" rtlCol="0">
            <a:spAutoFit/>
          </a:bodyPr>
          <a:lstStyle/>
          <a:p>
            <a:pPr algn="ctr"/>
            <a:r>
              <a:rPr lang="ko-KR" altLang="en-US" sz="800" dirty="0">
                <a:latin typeface="Arial" panose="020B0604020202020204" pitchFamily="34" charset="0"/>
                <a:ea typeface="KoPubWorld돋움체 Medium" panose="00000600000000000000" pitchFamily="2" charset="-127"/>
              </a:rPr>
              <a:t>유럽</a:t>
            </a:r>
          </a:p>
        </p:txBody>
      </p:sp>
      <p:grpSp>
        <p:nvGrpSpPr>
          <p:cNvPr id="37" name="그룹 36">
            <a:extLst>
              <a:ext uri="{FF2B5EF4-FFF2-40B4-BE49-F238E27FC236}">
                <a16:creationId xmlns:a16="http://schemas.microsoft.com/office/drawing/2014/main" id="{5E7E7CBF-BD60-4853-BB89-A10EDC4DAE3A}"/>
              </a:ext>
            </a:extLst>
          </p:cNvPr>
          <p:cNvGrpSpPr/>
          <p:nvPr/>
        </p:nvGrpSpPr>
        <p:grpSpPr>
          <a:xfrm>
            <a:off x="4741444" y="1956462"/>
            <a:ext cx="4431396" cy="285238"/>
            <a:chOff x="453025" y="1956462"/>
            <a:chExt cx="4320000" cy="285238"/>
          </a:xfrm>
        </p:grpSpPr>
        <p:sp>
          <p:nvSpPr>
            <p:cNvPr id="38" name="TextBox 37">
              <a:extLst>
                <a:ext uri="{FF2B5EF4-FFF2-40B4-BE49-F238E27FC236}">
                  <a16:creationId xmlns:a16="http://schemas.microsoft.com/office/drawing/2014/main" id="{77C020E1-118D-4687-92DF-D8C1E9EB5279}"/>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39" name="Straight Connector 32">
              <a:extLst>
                <a:ext uri="{FF2B5EF4-FFF2-40B4-BE49-F238E27FC236}">
                  <a16:creationId xmlns:a16="http://schemas.microsoft.com/office/drawing/2014/main" id="{E53578C8-EBB5-4582-B11D-D7AA32A70747}"/>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40" name="직사각형 39">
            <a:extLst>
              <a:ext uri="{FF2B5EF4-FFF2-40B4-BE49-F238E27FC236}">
                <a16:creationId xmlns:a16="http://schemas.microsoft.com/office/drawing/2014/main" id="{09A6A06A-21CA-497F-97F0-2C0915089CB2}"/>
              </a:ext>
            </a:extLst>
          </p:cNvPr>
          <p:cNvSpPr/>
          <p:nvPr/>
        </p:nvSpPr>
        <p:spPr>
          <a:xfrm>
            <a:off x="4741444" y="2368815"/>
            <a:ext cx="4431396" cy="1015973"/>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err="1">
                <a:latin typeface="Arial" panose="020B0604020202020204" pitchFamily="34" charset="0"/>
                <a:ea typeface="KoPubWorld돋움체 Medium" panose="00000600000000000000" pitchFamily="2" charset="-127"/>
              </a:rPr>
              <a:t>가트너에</a:t>
            </a:r>
            <a:r>
              <a:rPr lang="ko-KR" altLang="en-US" sz="1000" dirty="0">
                <a:latin typeface="Arial" panose="020B0604020202020204" pitchFamily="34" charset="0"/>
                <a:ea typeface="KoPubWorld돋움체 Medium" panose="00000600000000000000" pitchFamily="2" charset="-127"/>
              </a:rPr>
              <a:t> 따르면</a:t>
            </a:r>
            <a:r>
              <a:rPr lang="en-US" altLang="ko-KR" sz="1000" dirty="0">
                <a:latin typeface="Arial" panose="020B0604020202020204" pitchFamily="34" charset="0"/>
                <a:ea typeface="KoPubWorld돋움체 Medium" panose="00000600000000000000" pitchFamily="2" charset="-127"/>
              </a:rPr>
              <a:t>(2021.01) 2020</a:t>
            </a:r>
            <a:r>
              <a:rPr lang="ko-KR" altLang="en-US" sz="1000" dirty="0">
                <a:latin typeface="Arial" panose="020B0604020202020204" pitchFamily="34" charset="0"/>
                <a:ea typeface="KoPubWorld돋움체 Medium" panose="00000600000000000000" pitchFamily="2" charset="-127"/>
              </a:rPr>
              <a:t>년 세계 반도체 시장규모는 </a:t>
            </a:r>
            <a:r>
              <a:rPr lang="en-US" altLang="ko-KR" sz="1000" dirty="0">
                <a:latin typeface="Arial" panose="020B0604020202020204" pitchFamily="34" charset="0"/>
                <a:ea typeface="KoPubWorld돋움체 Medium" panose="00000600000000000000" pitchFamily="2" charset="-127"/>
              </a:rPr>
              <a:t>COVID-19</a:t>
            </a:r>
            <a:r>
              <a:rPr lang="ko-KR" altLang="en-US" sz="1000" dirty="0">
                <a:latin typeface="Arial" panose="020B0604020202020204" pitchFamily="34" charset="0"/>
                <a:ea typeface="KoPubWorld돋움체 Medium" panose="00000600000000000000" pitchFamily="2" charset="-127"/>
              </a:rPr>
              <a:t>의 확산 영향에도 불구하고 메모리 수요 호조와 파운드리 시장 확대 등으로 전년대비 </a:t>
            </a:r>
            <a:r>
              <a:rPr lang="en-US" altLang="ko-KR" sz="1000" dirty="0">
                <a:latin typeface="Arial" panose="020B0604020202020204" pitchFamily="34" charset="0"/>
                <a:ea typeface="KoPubWorld돋움체 Medium" panose="00000600000000000000" pitchFamily="2" charset="-127"/>
              </a:rPr>
              <a:t>7.3% </a:t>
            </a:r>
            <a:r>
              <a:rPr lang="ko-KR" altLang="en-US" sz="1000" dirty="0">
                <a:latin typeface="Arial" panose="020B0604020202020204" pitchFamily="34" charset="0"/>
                <a:ea typeface="KoPubWorld돋움체 Medium" panose="00000600000000000000" pitchFamily="2" charset="-127"/>
              </a:rPr>
              <a:t>증가한 </a:t>
            </a:r>
            <a:r>
              <a:rPr lang="en-US" altLang="ko-KR" sz="1000" dirty="0">
                <a:latin typeface="Arial" panose="020B0604020202020204" pitchFamily="34" charset="0"/>
                <a:ea typeface="KoPubWorld돋움체 Medium" panose="00000600000000000000" pitchFamily="2" charset="-127"/>
              </a:rPr>
              <a:t>449,838</a:t>
            </a:r>
            <a:r>
              <a:rPr lang="ko-KR" altLang="en-US" sz="1000" dirty="0">
                <a:latin typeface="Arial" panose="020B0604020202020204" pitchFamily="34" charset="0"/>
                <a:ea typeface="KoPubWorld돋움체 Medium" panose="00000600000000000000" pitchFamily="2" charset="-127"/>
              </a:rPr>
              <a:t>억 달러를 기록하며 성장세로 전환된 것으로 추정됨</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메모리 반도체는 </a:t>
            </a:r>
            <a:r>
              <a:rPr lang="en-US" altLang="ko-KR" sz="1000" dirty="0">
                <a:latin typeface="Arial" panose="020B0604020202020204" pitchFamily="34" charset="0"/>
                <a:ea typeface="KoPubWorld돋움체 Medium" panose="00000600000000000000" pitchFamily="2" charset="-127"/>
              </a:rPr>
              <a:t>COVID-19 </a:t>
            </a:r>
            <a:r>
              <a:rPr lang="ko-KR" altLang="en-US" sz="1000" dirty="0">
                <a:latin typeface="Arial" panose="020B0604020202020204" pitchFamily="34" charset="0"/>
                <a:ea typeface="KoPubWorld돋움체 Medium" panose="00000600000000000000" pitchFamily="2" charset="-127"/>
              </a:rPr>
              <a:t>영향으로 전반적인 모바일용 수요가 위축되었으나 재택근무 및 온라인 수업</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비디오 스트리밍 서비스 등 </a:t>
            </a:r>
            <a:r>
              <a:rPr lang="ko-KR" altLang="en-US" sz="1000" dirty="0" err="1">
                <a:latin typeface="Arial" panose="020B0604020202020204" pitchFamily="34" charset="0"/>
                <a:ea typeface="KoPubWorld돋움체 Medium" panose="00000600000000000000" pitchFamily="2" charset="-127"/>
              </a:rPr>
              <a:t>비대면</a:t>
            </a:r>
            <a:r>
              <a:rPr lang="ko-KR" altLang="en-US" sz="1000" dirty="0">
                <a:latin typeface="Arial" panose="020B0604020202020204" pitchFamily="34" charset="0"/>
                <a:ea typeface="KoPubWorld돋움체 Medium" panose="00000600000000000000" pitchFamily="2" charset="-127"/>
              </a:rPr>
              <a:t> 활동이 증가함에 따라 데이터센터 관련 서버와 </a:t>
            </a:r>
            <a:r>
              <a:rPr lang="en-US" altLang="ko-KR" sz="1000" dirty="0">
                <a:latin typeface="Arial" panose="020B0604020202020204" pitchFamily="34" charset="0"/>
                <a:ea typeface="KoPubWorld돋움체 Medium" panose="00000600000000000000" pitchFamily="2" charset="-127"/>
              </a:rPr>
              <a:t>PC</a:t>
            </a:r>
            <a:r>
              <a:rPr lang="ko-KR" altLang="en-US" sz="1000" dirty="0">
                <a:latin typeface="Arial" panose="020B0604020202020204" pitchFamily="34" charset="0"/>
                <a:ea typeface="KoPubWorld돋움체 Medium" panose="00000600000000000000" pitchFamily="2" charset="-127"/>
              </a:rPr>
              <a:t>를 중심으로 반도체 수요가 증가하고</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미국 제재를 대비한 </a:t>
            </a:r>
            <a:r>
              <a:rPr lang="ko-KR" altLang="en-US" sz="1000" dirty="0" err="1">
                <a:latin typeface="Arial" panose="020B0604020202020204" pitchFamily="34" charset="0"/>
                <a:ea typeface="KoPubWorld돋움체 Medium" panose="00000600000000000000" pitchFamily="2" charset="-127"/>
              </a:rPr>
              <a:t>화웨이의</a:t>
            </a:r>
            <a:r>
              <a:rPr lang="ko-KR" altLang="en-US" sz="1000" dirty="0">
                <a:latin typeface="Arial" panose="020B0604020202020204" pitchFamily="34" charset="0"/>
                <a:ea typeface="KoPubWorld돋움체 Medium" panose="00000600000000000000" pitchFamily="2" charset="-127"/>
              </a:rPr>
              <a:t> 재고 확보와 하반기 갤럭시 노트</a:t>
            </a:r>
            <a:r>
              <a:rPr lang="en-US" altLang="ko-KR" sz="1000" dirty="0">
                <a:latin typeface="Arial" panose="020B0604020202020204" pitchFamily="34" charset="0"/>
                <a:ea typeface="KoPubWorld돋움체 Medium" panose="00000600000000000000" pitchFamily="2" charset="-127"/>
              </a:rPr>
              <a:t>20, </a:t>
            </a:r>
            <a:r>
              <a:rPr lang="ko-KR" altLang="en-US" sz="1000" dirty="0">
                <a:latin typeface="Arial" panose="020B0604020202020204" pitchFamily="34" charset="0"/>
                <a:ea typeface="KoPubWorld돋움체 Medium" panose="00000600000000000000" pitchFamily="2" charset="-127"/>
              </a:rPr>
              <a:t>갤럭시</a:t>
            </a:r>
            <a:r>
              <a:rPr lang="en-US" altLang="ko-KR" sz="1000" dirty="0">
                <a:latin typeface="Arial" panose="020B0604020202020204" pitchFamily="34" charset="0"/>
                <a:ea typeface="KoPubWorld돋움체 Medium" panose="00000600000000000000" pitchFamily="2" charset="-127"/>
              </a:rPr>
              <a:t>Z</a:t>
            </a:r>
            <a:r>
              <a:rPr lang="ko-KR" altLang="en-US" sz="1000" dirty="0" err="1">
                <a:latin typeface="Arial" panose="020B0604020202020204" pitchFamily="34" charset="0"/>
                <a:ea typeface="KoPubWorld돋움체 Medium" panose="00000600000000000000" pitchFamily="2" charset="-127"/>
              </a:rPr>
              <a:t>폴드</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아 </a:t>
            </a:r>
            <a:r>
              <a:rPr lang="ko-KR" altLang="en-US" sz="1000" dirty="0" err="1">
                <a:latin typeface="Arial" panose="020B0604020202020204" pitchFamily="34" charset="0"/>
                <a:ea typeface="KoPubWorld돋움체 Medium" panose="00000600000000000000" pitchFamily="2" charset="-127"/>
              </a:rPr>
              <a:t>이폰</a:t>
            </a:r>
            <a:r>
              <a:rPr lang="en-US" altLang="ko-KR" sz="1000" dirty="0">
                <a:latin typeface="Arial" panose="020B0604020202020204" pitchFamily="34" charset="0"/>
                <a:ea typeface="KoPubWorld돋움체 Medium" panose="00000600000000000000" pitchFamily="2" charset="-127"/>
              </a:rPr>
              <a:t>12 </a:t>
            </a:r>
            <a:r>
              <a:rPr lang="ko-KR" altLang="en-US" sz="1000" dirty="0">
                <a:latin typeface="Arial" panose="020B0604020202020204" pitchFamily="34" charset="0"/>
                <a:ea typeface="KoPubWorld돋움체 Medium" panose="00000600000000000000" pitchFamily="2" charset="-127"/>
              </a:rPr>
              <a:t>등 신규 </a:t>
            </a:r>
            <a:r>
              <a:rPr lang="en-US" altLang="ko-KR" sz="1000" dirty="0">
                <a:latin typeface="Arial" panose="020B0604020202020204" pitchFamily="34" charset="0"/>
                <a:ea typeface="KoPubWorld돋움체 Medium" panose="00000600000000000000" pitchFamily="2" charset="-127"/>
              </a:rPr>
              <a:t>5G </a:t>
            </a:r>
            <a:r>
              <a:rPr lang="ko-KR" altLang="en-US" sz="1000" dirty="0">
                <a:latin typeface="Arial" panose="020B0604020202020204" pitchFamily="34" charset="0"/>
                <a:ea typeface="KoPubWorld돋움체 Medium" panose="00000600000000000000" pitchFamily="2" charset="-127"/>
              </a:rPr>
              <a:t>스마트폰 출시 효과 등으로 양호한 성장세를 보인 것으로 추정됨</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시스템 메모리 등 비</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非</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메모리 반도체는 자동차 및 산업용 제품의 수요 부진에도 </a:t>
            </a:r>
            <a:r>
              <a:rPr lang="en-US" altLang="ko-KR" sz="1000" dirty="0">
                <a:latin typeface="Arial" panose="020B0604020202020204" pitchFamily="34" charset="0"/>
                <a:ea typeface="KoPubWorld돋움체 Medium" panose="00000600000000000000" pitchFamily="2" charset="-127"/>
              </a:rPr>
              <a:t>5</a:t>
            </a:r>
            <a:r>
              <a:rPr lang="ko-KR" altLang="en-US" sz="1000" dirty="0">
                <a:latin typeface="Arial" panose="020B0604020202020204" pitchFamily="34" charset="0"/>
                <a:ea typeface="KoPubWorld돋움체 Medium" panose="00000600000000000000" pitchFamily="2" charset="-127"/>
              </a:rPr>
              <a:t>세대</a:t>
            </a:r>
            <a:r>
              <a:rPr lang="en-US" altLang="ko-KR" sz="1000" dirty="0">
                <a:latin typeface="Arial" panose="020B0604020202020204" pitchFamily="34" charset="0"/>
                <a:ea typeface="KoPubWorld돋움체 Medium" panose="00000600000000000000" pitchFamily="2" charset="-127"/>
              </a:rPr>
              <a:t>(5G) </a:t>
            </a:r>
            <a:r>
              <a:rPr lang="ko-KR" altLang="en-US" sz="1000" dirty="0">
                <a:latin typeface="Arial" panose="020B0604020202020204" pitchFamily="34" charset="0"/>
                <a:ea typeface="KoPubWorld돋움체 Medium" panose="00000600000000000000" pitchFamily="2" charset="-127"/>
              </a:rPr>
              <a:t>이동통신</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인공지능</a:t>
            </a:r>
            <a:r>
              <a:rPr lang="en-US" altLang="ko-KR" sz="1000" dirty="0">
                <a:latin typeface="Arial" panose="020B0604020202020204" pitchFamily="34" charset="0"/>
                <a:ea typeface="KoPubWorld돋움체 Medium" panose="00000600000000000000" pitchFamily="2" charset="-127"/>
              </a:rPr>
              <a:t>(AI), </a:t>
            </a:r>
            <a:r>
              <a:rPr lang="ko-KR" altLang="en-US" sz="1000" dirty="0">
                <a:latin typeface="Arial" panose="020B0604020202020204" pitchFamily="34" charset="0"/>
                <a:ea typeface="KoPubWorld돋움체 Medium" panose="00000600000000000000" pitchFamily="2" charset="-127"/>
              </a:rPr>
              <a:t>고성능컴퓨팅</a:t>
            </a:r>
            <a:r>
              <a:rPr lang="en-US" altLang="ko-KR" sz="1000" dirty="0">
                <a:latin typeface="Arial" panose="020B0604020202020204" pitchFamily="34" charset="0"/>
                <a:ea typeface="KoPubWorld돋움체 Medium" panose="00000600000000000000" pitchFamily="2" charset="-127"/>
              </a:rPr>
              <a:t>(HPC) </a:t>
            </a:r>
            <a:r>
              <a:rPr lang="ko-KR" altLang="en-US" sz="1000" dirty="0">
                <a:latin typeface="Arial" panose="020B0604020202020204" pitchFamily="34" charset="0"/>
                <a:ea typeface="KoPubWorld돋움체 Medium" panose="00000600000000000000" pitchFamily="2" charset="-127"/>
              </a:rPr>
              <a:t>등 </a:t>
            </a:r>
            <a:r>
              <a:rPr lang="en-US" altLang="ko-KR" sz="1000" dirty="0">
                <a:latin typeface="Arial" panose="020B0604020202020204" pitchFamily="34" charset="0"/>
                <a:ea typeface="KoPubWorld돋움체 Medium" panose="00000600000000000000" pitchFamily="2" charset="-127"/>
              </a:rPr>
              <a:t>4</a:t>
            </a:r>
            <a:r>
              <a:rPr lang="ko-KR" altLang="en-US" sz="1000" dirty="0">
                <a:latin typeface="Arial" panose="020B0604020202020204" pitchFamily="34" charset="0"/>
                <a:ea typeface="KoPubWorld돋움체 Medium" panose="00000600000000000000" pitchFamily="2" charset="-127"/>
              </a:rPr>
              <a:t>차산업의 본격적인 개화와 첨단 공정 개발에 따른 파운드리 시장 확대로 성장한 것으로 추정됨</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2021</a:t>
            </a:r>
            <a:r>
              <a:rPr lang="ko-KR" altLang="en-US" sz="1000" dirty="0">
                <a:latin typeface="Arial" panose="020B0604020202020204" pitchFamily="34" charset="0"/>
                <a:ea typeface="KoPubWorld돋움체 Medium" panose="00000600000000000000" pitchFamily="2" charset="-127"/>
              </a:rPr>
              <a:t>년 글로벌 반도체 시장은 메모리 및 비메모리의 호조에 힘입어 전년대비 </a:t>
            </a:r>
            <a:r>
              <a:rPr lang="en-US" altLang="ko-KR" sz="1000" dirty="0">
                <a:latin typeface="Arial" panose="020B0604020202020204" pitchFamily="34" charset="0"/>
                <a:ea typeface="KoPubWorld돋움체 Medium" panose="00000600000000000000" pitchFamily="2" charset="-127"/>
              </a:rPr>
              <a:t>8~10% </a:t>
            </a:r>
            <a:r>
              <a:rPr lang="ko-KR" altLang="en-US" sz="1000" dirty="0">
                <a:latin typeface="Arial" panose="020B0604020202020204" pitchFamily="34" charset="0"/>
                <a:ea typeface="KoPubWorld돋움체 Medium" panose="00000600000000000000" pitchFamily="2" charset="-127"/>
              </a:rPr>
              <a:t>증가하며 성장세를 이어갈 것으로 전망됨</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메모리 반도체는 디지털 경제로의 전환</a:t>
            </a:r>
            <a:r>
              <a:rPr lang="en-US" altLang="ko-KR" sz="1000" dirty="0">
                <a:latin typeface="Arial" panose="020B0604020202020204" pitchFamily="34" charset="0"/>
                <a:ea typeface="KoPubWorld돋움체 Medium" panose="00000600000000000000" pitchFamily="2" charset="-127"/>
              </a:rPr>
              <a:t>, 5G </a:t>
            </a:r>
            <a:r>
              <a:rPr lang="ko-KR" altLang="en-US" sz="1000" dirty="0">
                <a:latin typeface="Arial" panose="020B0604020202020204" pitchFamily="34" charset="0"/>
                <a:ea typeface="KoPubWorld돋움체 Medium" panose="00000600000000000000" pitchFamily="2" charset="-127"/>
              </a:rPr>
              <a:t>시장 확대 등에 따른 서버</a:t>
            </a:r>
            <a:r>
              <a:rPr lang="en-US" altLang="ko-KR" sz="1000" dirty="0">
                <a:latin typeface="Arial" panose="020B0604020202020204" pitchFamily="34" charset="0"/>
                <a:ea typeface="KoPubWorld돋움체 Medium" panose="00000600000000000000" pitchFamily="2" charset="-127"/>
              </a:rPr>
              <a:t>, PC, </a:t>
            </a:r>
            <a:r>
              <a:rPr lang="ko-KR" altLang="en-US" sz="1000" dirty="0">
                <a:latin typeface="Arial" panose="020B0604020202020204" pitchFamily="34" charset="0"/>
                <a:ea typeface="KoPubWorld돋움체 Medium" panose="00000600000000000000" pitchFamily="2" charset="-127"/>
              </a:rPr>
              <a:t>스마트폰 등 전방산업의  수요 증가세와 </a:t>
            </a:r>
            <a:r>
              <a:rPr lang="en-US" altLang="ko-KR" sz="1000" dirty="0">
                <a:latin typeface="Arial" panose="020B0604020202020204" pitchFamily="34" charset="0"/>
                <a:ea typeface="KoPubWorld돋움체 Medium" panose="00000600000000000000" pitchFamily="2" charset="-127"/>
              </a:rPr>
              <a:t>AI </a:t>
            </a:r>
            <a:r>
              <a:rPr lang="ko-KR" altLang="en-US" sz="1000" dirty="0">
                <a:latin typeface="Arial" panose="020B0604020202020204" pitchFamily="34" charset="0"/>
                <a:ea typeface="KoPubWorld돋움체 Medium" panose="00000600000000000000" pitchFamily="2" charset="-127"/>
              </a:rPr>
              <a:t>및 </a:t>
            </a:r>
            <a:r>
              <a:rPr lang="en-US" altLang="ko-KR" sz="1000" dirty="0">
                <a:latin typeface="Arial" panose="020B0604020202020204" pitchFamily="34" charset="0"/>
                <a:ea typeface="KoPubWorld돋움체 Medium" panose="00000600000000000000" pitchFamily="2" charset="-127"/>
              </a:rPr>
              <a:t>5G </a:t>
            </a:r>
            <a:r>
              <a:rPr lang="ko-KR" altLang="en-US" sz="1000" dirty="0">
                <a:latin typeface="Arial" panose="020B0604020202020204" pitchFamily="34" charset="0"/>
                <a:ea typeface="KoPubWorld돋움체 Medium" panose="00000600000000000000" pitchFamily="2" charset="-127"/>
              </a:rPr>
              <a:t>기반의 자율주행차 등 </a:t>
            </a:r>
            <a:r>
              <a:rPr lang="ko-KR" altLang="en-US" sz="1000" dirty="0" err="1">
                <a:latin typeface="Arial" panose="020B0604020202020204" pitchFamily="34" charset="0"/>
                <a:ea typeface="KoPubWorld돋움체 Medium" panose="00000600000000000000" pitchFamily="2" charset="-127"/>
              </a:rPr>
              <a:t>신산업</a:t>
            </a:r>
            <a:r>
              <a:rPr lang="ko-KR" altLang="en-US" sz="1000" dirty="0">
                <a:latin typeface="Arial" panose="020B0604020202020204" pitchFamily="34" charset="0"/>
                <a:ea typeface="KoPubWorld돋움체 Medium" panose="00000600000000000000" pitchFamily="2" charset="-127"/>
              </a:rPr>
              <a:t> 확산 등으로 전년대비 약 </a:t>
            </a:r>
            <a:r>
              <a:rPr lang="en-US" altLang="ko-KR" sz="1000" dirty="0">
                <a:latin typeface="Arial" panose="020B0604020202020204" pitchFamily="34" charset="0"/>
                <a:ea typeface="KoPubWorld돋움체 Medium" panose="00000600000000000000" pitchFamily="2" charset="-127"/>
              </a:rPr>
              <a:t>13~20% </a:t>
            </a:r>
            <a:r>
              <a:rPr lang="ko-KR" altLang="en-US" sz="1000" dirty="0">
                <a:latin typeface="Arial" panose="020B0604020202020204" pitchFamily="34" charset="0"/>
                <a:ea typeface="KoPubWorld돋움체 Medium" panose="00000600000000000000" pitchFamily="2" charset="-127"/>
              </a:rPr>
              <a:t>성장할 것으로 예상됨</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특히</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지연되었던 </a:t>
            </a:r>
            <a:r>
              <a:rPr lang="en-US" altLang="ko-KR" sz="1000" dirty="0">
                <a:latin typeface="Arial" panose="020B0604020202020204" pitchFamily="34" charset="0"/>
                <a:ea typeface="KoPubWorld돋움체 Medium" panose="00000600000000000000" pitchFamily="2" charset="-127"/>
              </a:rPr>
              <a:t>5</a:t>
            </a:r>
            <a:r>
              <a:rPr lang="ko-KR" altLang="en-US" sz="1000" dirty="0">
                <a:latin typeface="Arial" panose="020B0604020202020204" pitchFamily="34" charset="0"/>
                <a:ea typeface="KoPubWorld돋움체 Medium" panose="00000600000000000000" pitchFamily="2" charset="-127"/>
              </a:rPr>
              <a:t>세대 이동통신 서비스 본격화 및 중국시장 내 스마트폰 점유율 경쟁 등으로 모바일용 반도체의 수요 증가가 기대되며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화상회의</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동영상 스트리밍 등 대용량 데이터를 소모하는 데이터센터 투자 재개가 성장을 견인할 것으로 전망됨</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비메모리 반도체는 인공지능</a:t>
            </a:r>
            <a:r>
              <a:rPr lang="en-US" altLang="ko-KR" sz="1000" dirty="0">
                <a:latin typeface="Arial" panose="020B0604020202020204" pitchFamily="34" charset="0"/>
                <a:ea typeface="KoPubWorld돋움체 Medium" panose="00000600000000000000" pitchFamily="2" charset="-127"/>
              </a:rPr>
              <a:t>(AI) </a:t>
            </a:r>
            <a:r>
              <a:rPr lang="ko-KR" altLang="en-US" sz="1000" dirty="0">
                <a:latin typeface="Arial" panose="020B0604020202020204" pitchFamily="34" charset="0"/>
                <a:ea typeface="KoPubWorld돋움체 Medium" panose="00000600000000000000" pitchFamily="2" charset="-127"/>
              </a:rPr>
              <a:t>및 사물인터넷</a:t>
            </a:r>
            <a:r>
              <a:rPr lang="en-US" altLang="ko-KR" sz="1000" dirty="0">
                <a:latin typeface="Arial" panose="020B0604020202020204" pitchFamily="34" charset="0"/>
                <a:ea typeface="KoPubWorld돋움체 Medium" panose="00000600000000000000" pitchFamily="2" charset="-127"/>
              </a:rPr>
              <a:t>(IoT), </a:t>
            </a:r>
            <a:r>
              <a:rPr lang="ko-KR" altLang="en-US" sz="1000" dirty="0">
                <a:latin typeface="Arial" panose="020B0604020202020204" pitchFamily="34" charset="0"/>
                <a:ea typeface="KoPubWorld돋움체 Medium" panose="00000600000000000000" pitchFamily="2" charset="-127"/>
              </a:rPr>
              <a:t>스마트자동차</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빅 데이터 등 차세대 산업의 확대</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애플과 마이크로소프트의 자체 칩 개발에 따른 파운드리 수    요 증가 등으로 전년대비 약 </a:t>
            </a:r>
            <a:r>
              <a:rPr lang="en-US" altLang="ko-KR" sz="1000" dirty="0">
                <a:latin typeface="Arial" panose="020B0604020202020204" pitchFamily="34" charset="0"/>
                <a:ea typeface="KoPubWorld돋움체 Medium" panose="00000600000000000000" pitchFamily="2" charset="-127"/>
              </a:rPr>
              <a:t>5.5%</a:t>
            </a:r>
            <a:r>
              <a:rPr lang="ko-KR" altLang="en-US" sz="1000" dirty="0">
                <a:latin typeface="Arial" panose="020B0604020202020204" pitchFamily="34" charset="0"/>
                <a:ea typeface="KoPubWorld돋움체 Medium" panose="00000600000000000000" pitchFamily="2" charset="-127"/>
              </a:rPr>
              <a:t>의 성장세를 보일 것으로 예상됨</a:t>
            </a:r>
            <a:endParaRPr lang="en-US" altLang="ko-KR" sz="1000" dirty="0">
              <a:latin typeface="Arial" panose="020B0604020202020204" pitchFamily="34" charset="0"/>
              <a:ea typeface="KoPubWorld돋움체 Medium" panose="00000600000000000000" pitchFamily="2" charset="-127"/>
            </a:endParaRPr>
          </a:p>
        </p:txBody>
      </p:sp>
      <p:graphicFrame>
        <p:nvGraphicFramePr>
          <p:cNvPr id="41" name="Chart3">
            <a:extLst>
              <a:ext uri="{FF2B5EF4-FFF2-40B4-BE49-F238E27FC236}">
                <a16:creationId xmlns:a16="http://schemas.microsoft.com/office/drawing/2014/main" id="{C2821A10-9077-4793-9A0D-A65F4A8F29A1}"/>
              </a:ext>
            </a:extLst>
          </p:cNvPr>
          <p:cNvGraphicFramePr>
            <a:graphicFrameLocks/>
          </p:cNvGraphicFramePr>
          <p:nvPr>
            <p:extLst>
              <p:ext uri="{D42A27DB-BD31-4B8C-83A1-F6EECF244321}">
                <p14:modId xmlns:p14="http://schemas.microsoft.com/office/powerpoint/2010/main" val="115054792"/>
              </p:ext>
            </p:extLst>
          </p:nvPr>
        </p:nvGraphicFramePr>
        <p:xfrm>
          <a:off x="357666" y="2241701"/>
          <a:ext cx="3842589" cy="2165400"/>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a:extLst>
              <a:ext uri="{FF2B5EF4-FFF2-40B4-BE49-F238E27FC236}">
                <a16:creationId xmlns:a16="http://schemas.microsoft.com/office/drawing/2014/main" id="{4AFCB012-65B9-442E-903C-2162535955AD}"/>
              </a:ext>
            </a:extLst>
          </p:cNvPr>
          <p:cNvSpPr txBox="1"/>
          <p:nvPr/>
        </p:nvSpPr>
        <p:spPr>
          <a:xfrm>
            <a:off x="3320837" y="2347488"/>
            <a:ext cx="914400" cy="215444"/>
          </a:xfrm>
          <a:prstGeom prst="rect">
            <a:avLst/>
          </a:prstGeom>
          <a:noFill/>
        </p:spPr>
        <p:txBody>
          <a:bodyPr wrap="square" rtlCol="0">
            <a:spAutoFit/>
          </a:bodyPr>
          <a:lstStyle/>
          <a:p>
            <a:pPr algn="r"/>
            <a:r>
              <a:rPr lang="en-US" altLang="ko-KR" sz="800" dirty="0">
                <a:latin typeface="Arial" panose="020B0604020202020204" pitchFamily="34" charset="0"/>
                <a:ea typeface="KoPubWorld돋움체 Medium" panose="00000600000000000000" pitchFamily="2" charset="-127"/>
              </a:rPr>
              <a:t>(</a:t>
            </a:r>
            <a:r>
              <a:rPr lang="ko-KR" altLang="en-US" sz="800" dirty="0">
                <a:latin typeface="Arial" panose="020B0604020202020204" pitchFamily="34" charset="0"/>
                <a:ea typeface="KoPubWorld돋움체 Medium" panose="00000600000000000000" pitchFamily="2" charset="-127"/>
              </a:rPr>
              <a:t>단위</a:t>
            </a:r>
            <a:r>
              <a:rPr lang="en-US" altLang="ko-KR" sz="800" dirty="0">
                <a:latin typeface="Arial" panose="020B0604020202020204" pitchFamily="34" charset="0"/>
                <a:ea typeface="KoPubWorld돋움체 Medium" panose="00000600000000000000" pitchFamily="2" charset="-127"/>
              </a:rPr>
              <a:t>: </a:t>
            </a:r>
            <a:r>
              <a:rPr lang="ko-KR" altLang="en-US" sz="800" dirty="0">
                <a:latin typeface="Arial" panose="020B0604020202020204" pitchFamily="34" charset="0"/>
                <a:ea typeface="KoPubWorld돋움체 Medium" panose="00000600000000000000" pitchFamily="2" charset="-127"/>
              </a:rPr>
              <a:t>억 달러</a:t>
            </a:r>
            <a:r>
              <a:rPr lang="en-US" altLang="ko-KR" sz="800" dirty="0">
                <a:latin typeface="Arial" panose="020B0604020202020204" pitchFamily="34" charset="0"/>
                <a:ea typeface="KoPubWorld돋움체 Medium" panose="00000600000000000000" pitchFamily="2" charset="-127"/>
              </a:rPr>
              <a:t>, %)</a:t>
            </a:r>
            <a:endParaRPr lang="ko-KR" altLang="en-US" sz="800" dirty="0">
              <a:latin typeface="Arial" panose="020B0604020202020204" pitchFamily="34" charset="0"/>
              <a:ea typeface="KoPubWorld돋움체 Medium" panose="00000600000000000000" pitchFamily="2" charset="-127"/>
            </a:endParaRPr>
          </a:p>
        </p:txBody>
      </p:sp>
      <p:pic>
        <p:nvPicPr>
          <p:cNvPr id="42" name="그림 4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067657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70F60F8-ADF6-4CD2-8721-2060147FAC7C}"/>
              </a:ext>
            </a:extLst>
          </p:cNvPr>
          <p:cNvSpPr>
            <a:spLocks noGrp="1"/>
          </p:cNvSpPr>
          <p:nvPr>
            <p:ph type="body" sz="quarter" idx="10"/>
          </p:nvPr>
        </p:nvSpPr>
        <p:spPr/>
        <p:txBody>
          <a:bodyPr/>
          <a:lstStyle/>
          <a:p>
            <a:r>
              <a:rPr lang="en-US" altLang="ko-KR" dirty="0">
                <a:solidFill>
                  <a:srgbClr val="483159"/>
                </a:solidFill>
                <a:cs typeface="Arial" panose="020B0604020202020204" pitchFamily="34" charset="0"/>
              </a:rPr>
              <a:t>I. Executive Summary</a:t>
            </a:r>
            <a:endParaRPr lang="ko-KR" altLang="en-US" dirty="0">
              <a:solidFill>
                <a:srgbClr val="483159"/>
              </a:solidFill>
              <a:latin typeface="KoPubWorld돋움체 Medium" panose="00000600000000000000" pitchFamily="2" charset="-127"/>
              <a:cs typeface="Arial" panose="020B0604020202020204" pitchFamily="34" charset="0"/>
            </a:endParaRPr>
          </a:p>
        </p:txBody>
      </p:sp>
    </p:spTree>
    <p:extLst>
      <p:ext uri="{BB962C8B-B14F-4D97-AF65-F5344CB8AC3E}">
        <p14:creationId xmlns:p14="http://schemas.microsoft.com/office/powerpoint/2010/main" val="1527944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2">
            <a:extLst>
              <a:ext uri="{FF2B5EF4-FFF2-40B4-BE49-F238E27FC236}">
                <a16:creationId xmlns:a16="http://schemas.microsoft.com/office/drawing/2014/main" id="{2D32A4E0-866B-424C-983E-7E62DCA1E41A}"/>
              </a:ext>
            </a:extLst>
          </p:cNvPr>
          <p:cNvGraphicFramePr>
            <a:graphicFrameLocks/>
          </p:cNvGraphicFramePr>
          <p:nvPr>
            <p:extLst>
              <p:ext uri="{D42A27DB-BD31-4B8C-83A1-F6EECF244321}">
                <p14:modId xmlns:p14="http://schemas.microsoft.com/office/powerpoint/2010/main" val="3594915900"/>
              </p:ext>
            </p:extLst>
          </p:nvPr>
        </p:nvGraphicFramePr>
        <p:xfrm>
          <a:off x="790849" y="3576305"/>
          <a:ext cx="8111217" cy="2725635"/>
        </p:xfrm>
        <a:graphic>
          <a:graphicData uri="http://schemas.openxmlformats.org/drawingml/2006/chart">
            <c:chart xmlns:c="http://schemas.openxmlformats.org/drawingml/2006/chart" xmlns:r="http://schemas.openxmlformats.org/officeDocument/2006/relationships" r:id="rId4"/>
          </a:graphicData>
        </a:graphic>
      </p:graphicFrame>
      <p:sp>
        <p:nvSpPr>
          <p:cNvPr id="2" name="텍스트 개체 틀 1">
            <a:extLst>
              <a:ext uri="{FF2B5EF4-FFF2-40B4-BE49-F238E27FC236}">
                <a16:creationId xmlns:a16="http://schemas.microsoft.com/office/drawing/2014/main" id="{82CD8D25-179C-4FAF-B134-3F3FB53E068A}"/>
              </a:ext>
            </a:extLst>
          </p:cNvPr>
          <p:cNvSpPr>
            <a:spLocks noGrp="1"/>
          </p:cNvSpPr>
          <p:nvPr>
            <p:ph type="body" sz="quarter" idx="13"/>
          </p:nvPr>
        </p:nvSpPr>
        <p:spPr/>
        <p:txBody>
          <a:bodyPr/>
          <a:lstStyle/>
          <a:p>
            <a:r>
              <a:rPr lang="ko-KR" altLang="en-US" dirty="0"/>
              <a:t>산업 현황과 전망</a:t>
            </a:r>
            <a:r>
              <a:rPr lang="en-US" altLang="ko-KR" dirty="0"/>
              <a:t>:</a:t>
            </a:r>
            <a:r>
              <a:rPr lang="ko-KR" altLang="en-US" dirty="0"/>
              <a:t> 메모리 반도체</a:t>
            </a:r>
          </a:p>
        </p:txBody>
      </p:sp>
      <p:sp>
        <p:nvSpPr>
          <p:cNvPr id="3" name="세로 텍스트 개체 틀 2">
            <a:extLst>
              <a:ext uri="{FF2B5EF4-FFF2-40B4-BE49-F238E27FC236}">
                <a16:creationId xmlns:a16="http://schemas.microsoft.com/office/drawing/2014/main" id="{5783BF0F-CA57-4902-8887-3890BF1EAF23}"/>
              </a:ext>
            </a:extLst>
          </p:cNvPr>
          <p:cNvSpPr>
            <a:spLocks noGrp="1"/>
          </p:cNvSpPr>
          <p:nvPr>
            <p:ph type="body" orient="vert" sz="quarter" idx="14"/>
          </p:nvPr>
        </p:nvSpPr>
        <p:spPr/>
        <p:txBody>
          <a:bodyPr/>
          <a:lstStyle/>
          <a:p>
            <a:r>
              <a:rPr lang="ko-KR" altLang="en-US" dirty="0"/>
              <a:t>메모리 반도체 시장 규모는 </a:t>
            </a:r>
            <a:r>
              <a:rPr lang="en-US" altLang="ko-KR" dirty="0"/>
              <a:t>2020</a:t>
            </a:r>
            <a:r>
              <a:rPr lang="ko-KR" altLang="en-US" dirty="0"/>
              <a:t>년 기준 </a:t>
            </a:r>
            <a:r>
              <a:rPr lang="en-US" altLang="ko-KR" dirty="0"/>
              <a:t>1,188</a:t>
            </a:r>
            <a:r>
              <a:rPr lang="ko-KR" altLang="en-US" dirty="0"/>
              <a:t>억 달러이며</a:t>
            </a:r>
            <a:r>
              <a:rPr lang="en-US" altLang="ko-KR" dirty="0"/>
              <a:t>, </a:t>
            </a:r>
            <a:r>
              <a:rPr lang="ko-KR" altLang="en-US" dirty="0"/>
              <a:t>향후 </a:t>
            </a:r>
            <a:r>
              <a:rPr lang="en-US" altLang="ko-KR" dirty="0"/>
              <a:t>6</a:t>
            </a:r>
            <a:r>
              <a:rPr lang="ko-KR" altLang="en-US" dirty="0"/>
              <a:t>년간 약 연평균 </a:t>
            </a:r>
            <a:r>
              <a:rPr lang="en-US" altLang="ko-KR" dirty="0"/>
              <a:t>13.8%</a:t>
            </a:r>
            <a:r>
              <a:rPr lang="ko-KR" altLang="en-US" dirty="0"/>
              <a:t>의 성장률이 전망됩니다</a:t>
            </a:r>
            <a:r>
              <a:rPr lang="en-US" altLang="ko-KR" dirty="0"/>
              <a:t>.</a:t>
            </a:r>
            <a:endParaRPr lang="ko-KR" altLang="en-US" dirty="0"/>
          </a:p>
        </p:txBody>
      </p:sp>
      <p:sp>
        <p:nvSpPr>
          <p:cNvPr id="6" name="텍스트 개체 틀 5">
            <a:extLst>
              <a:ext uri="{FF2B5EF4-FFF2-40B4-BE49-F238E27FC236}">
                <a16:creationId xmlns:a16="http://schemas.microsoft.com/office/drawing/2014/main" id="{CCAF0F06-2A41-4CF9-8347-1D7505C051FD}"/>
              </a:ext>
            </a:extLst>
          </p:cNvPr>
          <p:cNvSpPr>
            <a:spLocks noGrp="1"/>
          </p:cNvSpPr>
          <p:nvPr>
            <p:ph type="body" sz="quarter" idx="15"/>
          </p:nvPr>
        </p:nvSpPr>
        <p:spPr/>
        <p:txBody>
          <a:bodyPr/>
          <a:lstStyle/>
          <a:p>
            <a:r>
              <a:rPr lang="en-US" altLang="ko-KR" dirty="0"/>
              <a:t>Source: </a:t>
            </a:r>
            <a:r>
              <a:rPr lang="ko-KR" altLang="en-US" dirty="0"/>
              <a:t>한국수출입은행</a:t>
            </a:r>
            <a:r>
              <a:rPr lang="en-US" altLang="ko-KR" dirty="0"/>
              <a:t>, </a:t>
            </a:r>
            <a:r>
              <a:rPr lang="ko-KR" altLang="en-US" dirty="0"/>
              <a:t>신한금융투자</a:t>
            </a:r>
            <a:r>
              <a:rPr lang="en-US" altLang="ko-KR" dirty="0"/>
              <a:t>, IHS market, KPMG research</a:t>
            </a:r>
            <a:endParaRPr lang="ko-KR" altLang="en-US" dirty="0"/>
          </a:p>
        </p:txBody>
      </p:sp>
      <p:sp>
        <p:nvSpPr>
          <p:cNvPr id="25" name="모서리가 둥근 직사각형 101">
            <a:extLst>
              <a:ext uri="{FF2B5EF4-FFF2-40B4-BE49-F238E27FC236}">
                <a16:creationId xmlns:a16="http://schemas.microsoft.com/office/drawing/2014/main" id="{86E27F5C-3389-427F-91C8-9FD1EB06E707}"/>
              </a:ext>
            </a:extLst>
          </p:cNvPr>
          <p:cNvSpPr/>
          <p:nvPr/>
        </p:nvSpPr>
        <p:spPr bwMode="auto">
          <a:xfrm>
            <a:off x="979553" y="3978236"/>
            <a:ext cx="964736" cy="1921821"/>
          </a:xfrm>
          <a:prstGeom prst="roundRect">
            <a:avLst>
              <a:gd name="adj" fmla="val 8110"/>
            </a:avLst>
          </a:prstGeom>
          <a:solidFill>
            <a:srgbClr val="FF0000">
              <a:alpha val="5000"/>
            </a:srgbClr>
          </a:solidFill>
          <a:ln w="9525" cap="flat" cmpd="sng" algn="ctr">
            <a:noFill/>
            <a:prstDash val="solid"/>
            <a:round/>
            <a:headEnd type="none" w="med" len="med"/>
            <a:tailEnd type="none" w="med" len="med"/>
          </a:ln>
          <a:effectLst/>
        </p:spPr>
        <p:txBody>
          <a:bodyPr lIns="36000" tIns="36000" rIns="36000" bIns="36000" anchor="t"/>
          <a:lstStyle/>
          <a:p>
            <a:pPr marL="85725" indent="-85725" latinLnBrk="0">
              <a:lnSpc>
                <a:spcPct val="120000"/>
              </a:lnSpc>
              <a:buFont typeface="Arial" panose="020B0604020202020204" pitchFamily="34" charset="0"/>
              <a:buChar char="•"/>
              <a:tabLst>
                <a:tab pos="266700" algn="l"/>
              </a:tabLst>
              <a:defRPr/>
            </a:pPr>
            <a:r>
              <a:rPr lang="ko-KR" altLang="en-US" sz="800" b="1" dirty="0">
                <a:latin typeface="Arial" panose="020B0604020202020204" pitchFamily="34" charset="0"/>
                <a:ea typeface="KoPubWorld돋움체 Medium" panose="00000600000000000000" pitchFamily="2" charset="-127"/>
                <a:cs typeface="Arial" panose="020B0604020202020204" pitchFamily="34" charset="0"/>
              </a:rPr>
              <a:t>유럽재정위기</a:t>
            </a:r>
            <a:endParaRPr lang="en-US" altLang="ko-KR" sz="800" b="1" dirty="0">
              <a:latin typeface="Arial" panose="020B0604020202020204" pitchFamily="34" charset="0"/>
              <a:ea typeface="KoPubWorld돋움체 Medium" panose="00000600000000000000" pitchFamily="2" charset="-127"/>
              <a:cs typeface="Arial" panose="020B0604020202020204" pitchFamily="34" charset="0"/>
            </a:endParaRPr>
          </a:p>
          <a:p>
            <a:pPr marL="85725" indent="-85725" latinLnBrk="0">
              <a:lnSpc>
                <a:spcPct val="120000"/>
              </a:lnSpc>
              <a:buFont typeface="Arial" panose="020B0604020202020204" pitchFamily="34" charset="0"/>
              <a:buChar char="•"/>
              <a:tabLst>
                <a:tab pos="266700" algn="l"/>
              </a:tabLst>
              <a:defRPr/>
            </a:pPr>
            <a:r>
              <a:rPr lang="ko-KR" altLang="en-US" sz="800" b="1" dirty="0">
                <a:latin typeface="Arial" panose="020B0604020202020204" pitchFamily="34" charset="0"/>
                <a:ea typeface="KoPubWorld돋움체 Medium" panose="00000600000000000000" pitchFamily="2" charset="-127"/>
                <a:cs typeface="Arial" panose="020B0604020202020204" pitchFamily="34" charset="0"/>
              </a:rPr>
              <a:t>치킨게임</a:t>
            </a:r>
            <a:endParaRPr lang="en-US" altLang="ko-KR" sz="800" b="1" dirty="0">
              <a:latin typeface="Arial" panose="020B0604020202020204" pitchFamily="34" charset="0"/>
              <a:ea typeface="KoPubWorld돋움체 Medium" panose="00000600000000000000" pitchFamily="2" charset="-127"/>
              <a:cs typeface="Arial" panose="020B0604020202020204" pitchFamily="34" charset="0"/>
            </a:endParaRPr>
          </a:p>
          <a:p>
            <a:pPr marL="85725" indent="-85725" latinLnBrk="0">
              <a:lnSpc>
                <a:spcPct val="120000"/>
              </a:lnSpc>
              <a:buFont typeface="Arial" panose="020B0604020202020204" pitchFamily="34" charset="0"/>
              <a:buChar char="•"/>
              <a:tabLst>
                <a:tab pos="266700" algn="l"/>
              </a:tabLst>
              <a:defRPr/>
            </a:pPr>
            <a:r>
              <a:rPr lang="en-US" altLang="ko-KR" sz="800" b="1" dirty="0">
                <a:latin typeface="Arial" panose="020B0604020202020204" pitchFamily="34" charset="0"/>
                <a:ea typeface="KoPubWorld돋움체 Medium" panose="00000600000000000000" pitchFamily="2" charset="-127"/>
                <a:cs typeface="Arial" panose="020B0604020202020204" pitchFamily="34" charset="0"/>
              </a:rPr>
              <a:t>PC </a:t>
            </a:r>
            <a:r>
              <a:rPr lang="ko-KR" altLang="en-US" sz="800" b="1" dirty="0">
                <a:latin typeface="Arial" panose="020B0604020202020204" pitchFamily="34" charset="0"/>
                <a:ea typeface="KoPubWorld돋움체 Medium" panose="00000600000000000000" pitchFamily="2" charset="-127"/>
                <a:cs typeface="Arial" panose="020B0604020202020204" pitchFamily="34" charset="0"/>
              </a:rPr>
              <a:t>침체</a:t>
            </a:r>
            <a:endParaRPr lang="en-US" altLang="ko-KR" sz="800" b="1" dirty="0">
              <a:latin typeface="Arial" panose="020B0604020202020204" pitchFamily="34" charset="0"/>
              <a:ea typeface="KoPubWorld돋움체 Medium" panose="00000600000000000000" pitchFamily="2" charset="-127"/>
              <a:cs typeface="Arial" panose="020B0604020202020204" pitchFamily="34" charset="0"/>
            </a:endParaRPr>
          </a:p>
        </p:txBody>
      </p:sp>
      <p:sp>
        <p:nvSpPr>
          <p:cNvPr id="27" name="모서리가 둥근 직사각형 101">
            <a:extLst>
              <a:ext uri="{FF2B5EF4-FFF2-40B4-BE49-F238E27FC236}">
                <a16:creationId xmlns:a16="http://schemas.microsoft.com/office/drawing/2014/main" id="{C4809DF6-2641-4A13-801D-FE065753A5EB}"/>
              </a:ext>
            </a:extLst>
          </p:cNvPr>
          <p:cNvSpPr/>
          <p:nvPr/>
        </p:nvSpPr>
        <p:spPr bwMode="auto">
          <a:xfrm>
            <a:off x="2536171" y="3978236"/>
            <a:ext cx="964736" cy="1921821"/>
          </a:xfrm>
          <a:prstGeom prst="roundRect">
            <a:avLst>
              <a:gd name="adj" fmla="val 9427"/>
            </a:avLst>
          </a:prstGeom>
          <a:solidFill>
            <a:srgbClr val="FF0000">
              <a:alpha val="5000"/>
            </a:srgbClr>
          </a:solidFill>
          <a:ln w="9525" cap="flat" cmpd="sng" algn="ctr">
            <a:noFill/>
            <a:prstDash val="solid"/>
            <a:round/>
            <a:headEnd type="none" w="med" len="med"/>
            <a:tailEnd type="none" w="med" len="med"/>
          </a:ln>
          <a:effectLst/>
        </p:spPr>
        <p:txBody>
          <a:bodyPr lIns="36000" tIns="36000" rIns="36000" bIns="36000" anchor="t"/>
          <a:lstStyle/>
          <a:p>
            <a:pPr marL="85725" indent="-85725" latinLnBrk="0">
              <a:lnSpc>
                <a:spcPct val="120000"/>
              </a:lnSpc>
              <a:buFont typeface="Arial" panose="020B0604020202020204" pitchFamily="34" charset="0"/>
              <a:buChar char="•"/>
              <a:tabLst>
                <a:tab pos="266700" algn="l"/>
              </a:tabLst>
              <a:defRPr/>
            </a:pPr>
            <a:r>
              <a:rPr lang="ko-KR" altLang="en-US" sz="800" b="1" dirty="0">
                <a:latin typeface="Arial" panose="020B0604020202020204" pitchFamily="34" charset="0"/>
                <a:ea typeface="KoPubWorld돋움체 Medium" panose="00000600000000000000" pitchFamily="2" charset="-127"/>
                <a:cs typeface="Arial" panose="020B0604020202020204" pitchFamily="34" charset="0"/>
              </a:rPr>
              <a:t>스마트폰 출하량 둔화</a:t>
            </a:r>
            <a:endParaRPr lang="en-US" altLang="ko-KR" sz="800" b="1" dirty="0">
              <a:latin typeface="Arial" panose="020B0604020202020204" pitchFamily="34" charset="0"/>
              <a:ea typeface="KoPubWorld돋움체 Medium" panose="00000600000000000000" pitchFamily="2" charset="-127"/>
              <a:cs typeface="Arial" panose="020B0604020202020204" pitchFamily="34" charset="0"/>
            </a:endParaRPr>
          </a:p>
        </p:txBody>
      </p:sp>
      <p:sp>
        <p:nvSpPr>
          <p:cNvPr id="28" name="모서리가 둥근 직사각형 101">
            <a:extLst>
              <a:ext uri="{FF2B5EF4-FFF2-40B4-BE49-F238E27FC236}">
                <a16:creationId xmlns:a16="http://schemas.microsoft.com/office/drawing/2014/main" id="{23818BAC-8C92-4577-9023-A61C07F82F14}"/>
              </a:ext>
            </a:extLst>
          </p:cNvPr>
          <p:cNvSpPr/>
          <p:nvPr/>
        </p:nvSpPr>
        <p:spPr bwMode="auto">
          <a:xfrm>
            <a:off x="4095400" y="3978236"/>
            <a:ext cx="964736" cy="1921821"/>
          </a:xfrm>
          <a:prstGeom prst="roundRect">
            <a:avLst>
              <a:gd name="adj" fmla="val 8769"/>
            </a:avLst>
          </a:prstGeom>
          <a:solidFill>
            <a:srgbClr val="FF0000">
              <a:alpha val="5000"/>
            </a:srgbClr>
          </a:solidFill>
          <a:ln w="9525" cap="flat" cmpd="sng" algn="ctr">
            <a:noFill/>
            <a:prstDash val="solid"/>
            <a:round/>
            <a:headEnd type="none" w="med" len="med"/>
            <a:tailEnd type="none" w="med" len="med"/>
          </a:ln>
          <a:effectLst/>
        </p:spPr>
        <p:txBody>
          <a:bodyPr lIns="36000" tIns="36000" rIns="36000" bIns="36000" anchor="t"/>
          <a:lstStyle/>
          <a:p>
            <a:pPr marL="85725" indent="-85725" latinLnBrk="0">
              <a:lnSpc>
                <a:spcPct val="120000"/>
              </a:lnSpc>
              <a:buFont typeface="Arial" panose="020B0604020202020204" pitchFamily="34" charset="0"/>
              <a:buChar char="•"/>
              <a:tabLst>
                <a:tab pos="266700" algn="l"/>
              </a:tabLst>
              <a:defRPr/>
            </a:pPr>
            <a:r>
              <a:rPr lang="ko-KR" altLang="en-US" sz="800" b="1" dirty="0" err="1">
                <a:latin typeface="Arial" panose="020B0604020202020204" pitchFamily="34" charset="0"/>
                <a:ea typeface="KoPubWorld돋움체 Medium" panose="00000600000000000000" pitchFamily="2" charset="-127"/>
                <a:cs typeface="Arial" panose="020B0604020202020204" pitchFamily="34" charset="0"/>
              </a:rPr>
              <a:t>미중</a:t>
            </a:r>
            <a:r>
              <a:rPr lang="ko-KR" altLang="en-US" sz="800" b="1" dirty="0">
                <a:latin typeface="Arial" panose="020B0604020202020204" pitchFamily="34" charset="0"/>
                <a:ea typeface="KoPubWorld돋움체 Medium" panose="00000600000000000000" pitchFamily="2" charset="-127"/>
                <a:cs typeface="Arial" panose="020B0604020202020204" pitchFamily="34" charset="0"/>
              </a:rPr>
              <a:t> 무역분쟁</a:t>
            </a:r>
            <a:endParaRPr lang="en-US" altLang="ko-KR" sz="800" b="1" dirty="0">
              <a:latin typeface="Arial" panose="020B0604020202020204" pitchFamily="34" charset="0"/>
              <a:ea typeface="KoPubWorld돋움체 Medium" panose="00000600000000000000" pitchFamily="2" charset="-127"/>
              <a:cs typeface="Arial" panose="020B0604020202020204" pitchFamily="34" charset="0"/>
            </a:endParaRPr>
          </a:p>
        </p:txBody>
      </p:sp>
      <p:cxnSp>
        <p:nvCxnSpPr>
          <p:cNvPr id="29" name="직선 화살표 연결선 28">
            <a:extLst>
              <a:ext uri="{FF2B5EF4-FFF2-40B4-BE49-F238E27FC236}">
                <a16:creationId xmlns:a16="http://schemas.microsoft.com/office/drawing/2014/main" id="{280B2941-DE35-4D47-8C79-CE42ECD7AD64}"/>
              </a:ext>
            </a:extLst>
          </p:cNvPr>
          <p:cNvCxnSpPr>
            <a:cxnSpLocks/>
          </p:cNvCxnSpPr>
          <p:nvPr/>
        </p:nvCxnSpPr>
        <p:spPr>
          <a:xfrm flipV="1">
            <a:off x="5561944" y="4791206"/>
            <a:ext cx="2606696" cy="40537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 Box 14">
            <a:extLst>
              <a:ext uri="{FF2B5EF4-FFF2-40B4-BE49-F238E27FC236}">
                <a16:creationId xmlns:a16="http://schemas.microsoft.com/office/drawing/2014/main" id="{C1F9128C-DDAD-4E78-9E79-7ABA0A976FF7}"/>
              </a:ext>
            </a:extLst>
          </p:cNvPr>
          <p:cNvSpPr txBox="1">
            <a:spLocks noChangeArrowheads="1"/>
          </p:cNvSpPr>
          <p:nvPr>
            <p:custDataLst>
              <p:tags r:id="rId1"/>
            </p:custDataLst>
          </p:nvPr>
        </p:nvSpPr>
        <p:spPr bwMode="auto">
          <a:xfrm rot="21068201">
            <a:off x="6185181" y="4768191"/>
            <a:ext cx="1360222" cy="210961"/>
          </a:xfrm>
          <a:prstGeom prst="rect">
            <a:avLst/>
          </a:prstGeom>
          <a:noFill/>
          <a:ln w="6350">
            <a:noFill/>
            <a:miter lim="800000"/>
            <a:headEnd type="none" w="sm" len="sm"/>
            <a:tailEnd type="none" w="sm" len="sm"/>
          </a:ln>
        </p:spPr>
        <p:txBody>
          <a:bodyPr lIns="0" tIns="0" rIns="0" bIns="0" anchor="ctr"/>
          <a:lstStyle/>
          <a:p>
            <a:pPr marL="447675" indent="-447675" algn="ctr" defTabSz="762000" eaLnBrk="0" hangingPunct="0">
              <a:spcBef>
                <a:spcPct val="15000"/>
              </a:spcBef>
              <a:tabLst>
                <a:tab pos="542925" algn="l"/>
              </a:tabLst>
              <a:defRPr/>
            </a:pPr>
            <a:r>
              <a:rPr lang="en-US" altLang="ko-KR" sz="800" b="1" kern="0" dirty="0">
                <a:solidFill>
                  <a:srgbClr val="C00000"/>
                </a:solidFill>
                <a:latin typeface="Arial" panose="020B0604020202020204" pitchFamily="34" charset="0"/>
                <a:ea typeface="KoPubWorld돋움체 Medium" panose="00000600000000000000" pitchFamily="2" charset="-127"/>
              </a:rPr>
              <a:t>CAGR +13.8% (’20~’26)</a:t>
            </a:r>
          </a:p>
        </p:txBody>
      </p:sp>
      <p:grpSp>
        <p:nvGrpSpPr>
          <p:cNvPr id="32" name="그룹 31">
            <a:extLst>
              <a:ext uri="{FF2B5EF4-FFF2-40B4-BE49-F238E27FC236}">
                <a16:creationId xmlns:a16="http://schemas.microsoft.com/office/drawing/2014/main" id="{2A69C1FC-5DDA-4C10-951D-BF4E1A187519}"/>
              </a:ext>
            </a:extLst>
          </p:cNvPr>
          <p:cNvGrpSpPr/>
          <p:nvPr/>
        </p:nvGrpSpPr>
        <p:grpSpPr>
          <a:xfrm>
            <a:off x="453024" y="1956462"/>
            <a:ext cx="8999951" cy="285238"/>
            <a:chOff x="453025" y="1956462"/>
            <a:chExt cx="4320000" cy="285238"/>
          </a:xfrm>
        </p:grpSpPr>
        <p:sp>
          <p:nvSpPr>
            <p:cNvPr id="33" name="TextBox 32">
              <a:extLst>
                <a:ext uri="{FF2B5EF4-FFF2-40B4-BE49-F238E27FC236}">
                  <a16:creationId xmlns:a16="http://schemas.microsoft.com/office/drawing/2014/main" id="{F27B1C53-5170-4412-9A2A-FD16B4E67D38}"/>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글로벌 메모리 반도체 시장 전망</a:t>
              </a:r>
            </a:p>
          </p:txBody>
        </p:sp>
        <p:cxnSp>
          <p:nvCxnSpPr>
            <p:cNvPr id="34" name="Straight Connector 32">
              <a:extLst>
                <a:ext uri="{FF2B5EF4-FFF2-40B4-BE49-F238E27FC236}">
                  <a16:creationId xmlns:a16="http://schemas.microsoft.com/office/drawing/2014/main" id="{45E0A66A-3074-4A91-9AB5-D6361C766CC3}"/>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38" name="직사각형 37">
            <a:extLst>
              <a:ext uri="{FF2B5EF4-FFF2-40B4-BE49-F238E27FC236}">
                <a16:creationId xmlns:a16="http://schemas.microsoft.com/office/drawing/2014/main" id="{04EEFD26-87C8-4ED0-9AA5-CA7EE9B624F5}"/>
              </a:ext>
            </a:extLst>
          </p:cNvPr>
          <p:cNvSpPr/>
          <p:nvPr/>
        </p:nvSpPr>
        <p:spPr>
          <a:xfrm>
            <a:off x="453025" y="2368815"/>
            <a:ext cx="8999950" cy="1015973"/>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2019</a:t>
            </a:r>
            <a:r>
              <a:rPr lang="ko-KR" altLang="en-US" sz="1000" dirty="0">
                <a:latin typeface="Arial" panose="020B0604020202020204" pitchFamily="34" charset="0"/>
                <a:ea typeface="KoPubWorld돋움체 Medium" panose="00000600000000000000" pitchFamily="2" charset="-127"/>
              </a:rPr>
              <a:t>년 메모리 반도체 산업 규모는 </a:t>
            </a:r>
            <a:r>
              <a:rPr lang="ko-KR" altLang="en-US" sz="1000" dirty="0" err="1">
                <a:latin typeface="Arial" panose="020B0604020202020204" pitchFamily="34" charset="0"/>
                <a:ea typeface="KoPubWorld돋움체 Medium" panose="00000600000000000000" pitchFamily="2" charset="-127"/>
              </a:rPr>
              <a:t>미중</a:t>
            </a:r>
            <a:r>
              <a:rPr lang="ko-KR" altLang="en-US" sz="1000" dirty="0">
                <a:latin typeface="Arial" panose="020B0604020202020204" pitchFamily="34" charset="0"/>
                <a:ea typeface="KoPubWorld돋움체 Medium" panose="00000600000000000000" pitchFamily="2" charset="-127"/>
              </a:rPr>
              <a:t> 무역분쟁으로 인한 경제 불확실성 증가 등으로 인해 투자수요가 둔화되면서 전년동기 대비 약 </a:t>
            </a:r>
            <a:r>
              <a:rPr lang="en-US" altLang="ko-KR" sz="1000" dirty="0">
                <a:latin typeface="Arial" panose="020B0604020202020204" pitchFamily="34" charset="0"/>
                <a:ea typeface="KoPubWorld돋움체 Medium" panose="00000600000000000000" pitchFamily="2" charset="-127"/>
              </a:rPr>
              <a:t>25.5% </a:t>
            </a:r>
            <a:r>
              <a:rPr lang="ko-KR" altLang="en-US" sz="1000" dirty="0">
                <a:latin typeface="Arial" panose="020B0604020202020204" pitchFamily="34" charset="0"/>
                <a:ea typeface="KoPubWorld돋움체 Medium" panose="00000600000000000000" pitchFamily="2" charset="-127"/>
              </a:rPr>
              <a:t>감소한 것으로 추정</a:t>
            </a:r>
            <a:r>
              <a:rPr lang="en-US" altLang="ko-KR" sz="1000" dirty="0">
                <a:latin typeface="Arial" panose="020B0604020202020204" pitchFamily="34" charset="0"/>
                <a:ea typeface="KoPubWorld돋움체 Medium" panose="00000600000000000000" pitchFamily="2" charset="-127"/>
              </a:rPr>
              <a:t> </a:t>
            </a: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2020</a:t>
            </a:r>
            <a:r>
              <a:rPr lang="ko-KR" altLang="en-US" sz="1000" dirty="0">
                <a:latin typeface="Arial" panose="020B0604020202020204" pitchFamily="34" charset="0"/>
                <a:ea typeface="KoPubWorld돋움체 Medium" panose="00000600000000000000" pitchFamily="2" charset="-127"/>
              </a:rPr>
              <a:t>년 코로나</a:t>
            </a:r>
            <a:r>
              <a:rPr lang="en-US" altLang="ko-KR" sz="1000" dirty="0">
                <a:latin typeface="Arial" panose="020B0604020202020204" pitchFamily="34" charset="0"/>
                <a:ea typeface="KoPubWorld돋움체 Medium" panose="00000600000000000000" pitchFamily="2" charset="-127"/>
              </a:rPr>
              <a:t>19 </a:t>
            </a:r>
            <a:r>
              <a:rPr lang="ko-KR" altLang="en-US" sz="1000" dirty="0">
                <a:latin typeface="Arial" panose="020B0604020202020204" pitchFamily="34" charset="0"/>
                <a:ea typeface="KoPubWorld돋움체 Medium" panose="00000600000000000000" pitchFamily="2" charset="-127"/>
              </a:rPr>
              <a:t>상황 이후</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2021</a:t>
            </a:r>
            <a:r>
              <a:rPr lang="ko-KR" altLang="en-US" sz="1000" dirty="0">
                <a:latin typeface="Arial" panose="020B0604020202020204" pitchFamily="34" charset="0"/>
                <a:ea typeface="KoPubWorld돋움체 Medium" panose="00000600000000000000" pitchFamily="2" charset="-127"/>
              </a:rPr>
              <a:t>년부터 메모리 반도체에 대한 수요가 지속적으로 크게 확대될 것으로 전망됨</a:t>
            </a:r>
            <a:r>
              <a:rPr lang="en-US" altLang="ko-KR" sz="1000" dirty="0">
                <a:latin typeface="Arial" panose="020B0604020202020204" pitchFamily="34" charset="0"/>
                <a:ea typeface="KoPubWorld돋움체 Medium" panose="00000600000000000000" pitchFamily="2" charset="-127"/>
              </a:rPr>
              <a:t>. 5</a:t>
            </a:r>
            <a:r>
              <a:rPr lang="ko-KR" altLang="en-US" sz="1000" dirty="0">
                <a:latin typeface="Arial" panose="020B0604020202020204" pitchFamily="34" charset="0"/>
                <a:ea typeface="KoPubWorld돋움체 Medium" panose="00000600000000000000" pitchFamily="2" charset="-127"/>
              </a:rPr>
              <a:t>가지 수요 모멘텀을 기대할 수 있으며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구체적으로 </a:t>
            </a:r>
            <a:r>
              <a:rPr lang="en-US" altLang="ko-KR" sz="1000" dirty="0">
                <a:latin typeface="Arial" panose="020B0604020202020204" pitchFamily="34" charset="0"/>
                <a:ea typeface="KoPubWorld돋움체 Medium" panose="00000600000000000000" pitchFamily="2" charset="-127"/>
              </a:rPr>
              <a:t>1) </a:t>
            </a:r>
            <a:r>
              <a:rPr lang="ko-KR" altLang="en-US" sz="1000" dirty="0">
                <a:latin typeface="Arial" panose="020B0604020202020204" pitchFamily="34" charset="0"/>
                <a:ea typeface="KoPubWorld돋움체 Medium" panose="00000600000000000000" pitchFamily="2" charset="-127"/>
              </a:rPr>
              <a:t>기저 효과</a:t>
            </a:r>
            <a:r>
              <a:rPr lang="en-US" altLang="ko-KR" sz="1000" dirty="0">
                <a:latin typeface="Arial" panose="020B0604020202020204" pitchFamily="34" charset="0"/>
                <a:ea typeface="KoPubWorld돋움체 Medium" panose="00000600000000000000" pitchFamily="2" charset="-127"/>
              </a:rPr>
              <a:t>, 2) </a:t>
            </a:r>
            <a:r>
              <a:rPr lang="ko-KR" altLang="en-US" sz="1000" dirty="0">
                <a:latin typeface="Arial" panose="020B0604020202020204" pitchFamily="34" charset="0"/>
                <a:ea typeface="KoPubWorld돋움체 Medium" panose="00000600000000000000" pitchFamily="2" charset="-127"/>
              </a:rPr>
              <a:t>신규 콘솔 게임 출시</a:t>
            </a:r>
            <a:r>
              <a:rPr lang="en-US" altLang="ko-KR" sz="1000" dirty="0">
                <a:latin typeface="Arial" panose="020B0604020202020204" pitchFamily="34" charset="0"/>
                <a:ea typeface="KoPubWorld돋움체 Medium" panose="00000600000000000000" pitchFamily="2" charset="-127"/>
              </a:rPr>
              <a:t>, 3) </a:t>
            </a:r>
            <a:r>
              <a:rPr lang="ko-KR" altLang="en-US" sz="1000" dirty="0">
                <a:latin typeface="Arial" panose="020B0604020202020204" pitchFamily="34" charset="0"/>
                <a:ea typeface="KoPubWorld돋움체 Medium" panose="00000600000000000000" pitchFamily="2" charset="-127"/>
              </a:rPr>
              <a:t>인텔 신규 플랫폼 출시</a:t>
            </a:r>
            <a:r>
              <a:rPr lang="en-US" altLang="ko-KR" sz="1000" dirty="0">
                <a:latin typeface="Arial" panose="020B0604020202020204" pitchFamily="34" charset="0"/>
                <a:ea typeface="KoPubWorld돋움체 Medium" panose="00000600000000000000" pitchFamily="2" charset="-127"/>
              </a:rPr>
              <a:t>, 4) 5G </a:t>
            </a:r>
            <a:r>
              <a:rPr lang="ko-KR" altLang="en-US" sz="1000" dirty="0">
                <a:latin typeface="Arial" panose="020B0604020202020204" pitchFamily="34" charset="0"/>
                <a:ea typeface="KoPubWorld돋움체 Medium" panose="00000600000000000000" pitchFamily="2" charset="-127"/>
              </a:rPr>
              <a:t>스마트폰 확산</a:t>
            </a:r>
            <a:r>
              <a:rPr lang="en-US" altLang="ko-KR" sz="1000" dirty="0">
                <a:latin typeface="Arial" panose="020B0604020202020204" pitchFamily="34" charset="0"/>
                <a:ea typeface="KoPubWorld돋움체 Medium" panose="00000600000000000000" pitchFamily="2" charset="-127"/>
              </a:rPr>
              <a:t>, 5) DDR5 </a:t>
            </a:r>
            <a:r>
              <a:rPr lang="ko-KR" altLang="en-US" sz="1000" dirty="0">
                <a:latin typeface="Arial" panose="020B0604020202020204" pitchFamily="34" charset="0"/>
                <a:ea typeface="KoPubWorld돋움체 Medium" panose="00000600000000000000" pitchFamily="2" charset="-127"/>
              </a:rPr>
              <a:t>전환 등임</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2020</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3</a:t>
            </a:r>
            <a:r>
              <a:rPr lang="ko-KR" altLang="en-US" sz="1000" dirty="0">
                <a:latin typeface="Arial" panose="020B0604020202020204" pitchFamily="34" charset="0"/>
                <a:ea typeface="KoPubWorld돋움체 Medium" panose="00000600000000000000" pitchFamily="2" charset="-127"/>
              </a:rPr>
              <a:t>분기말 기준 글로벌 메모리 반도체 시장 점유율은</a:t>
            </a:r>
            <a:r>
              <a:rPr lang="en-US" altLang="ko-KR" sz="1000" dirty="0">
                <a:latin typeface="Arial" panose="020B0604020202020204" pitchFamily="34" charset="0"/>
                <a:ea typeface="KoPubWorld돋움체 Medium" panose="00000600000000000000" pitchFamily="2" charset="-127"/>
              </a:rPr>
              <a:t>, DRAM</a:t>
            </a:r>
            <a:r>
              <a:rPr lang="ko-KR" altLang="en-US" sz="1000" dirty="0">
                <a:latin typeface="Arial" panose="020B0604020202020204" pitchFamily="34" charset="0"/>
                <a:ea typeface="KoPubWorld돋움체 Medium" panose="00000600000000000000" pitchFamily="2" charset="-127"/>
              </a:rPr>
              <a:t> 시장에서는 </a:t>
            </a:r>
            <a:r>
              <a:rPr lang="en-US" altLang="ko-KR" sz="1000" dirty="0">
                <a:latin typeface="Arial" panose="020B0604020202020204" pitchFamily="34" charset="0"/>
                <a:ea typeface="KoPubWorld돋움체 Medium" panose="00000600000000000000" pitchFamily="2" charset="-127"/>
              </a:rPr>
              <a:t>1</a:t>
            </a:r>
            <a:r>
              <a:rPr lang="ko-KR" altLang="en-US" sz="1000" dirty="0">
                <a:latin typeface="Arial" panose="020B0604020202020204" pitchFamily="34" charset="0"/>
                <a:ea typeface="KoPubWorld돋움체 Medium" panose="00000600000000000000" pitchFamily="2" charset="-127"/>
              </a:rPr>
              <a:t>위 삼성전자 </a:t>
            </a:r>
            <a:r>
              <a:rPr lang="en-US" altLang="ko-KR" sz="1000" dirty="0">
                <a:latin typeface="Arial" panose="020B0604020202020204" pitchFamily="34" charset="0"/>
                <a:ea typeface="KoPubWorld돋움체 Medium" panose="00000600000000000000" pitchFamily="2" charset="-127"/>
              </a:rPr>
              <a:t>41.3% 2</a:t>
            </a:r>
            <a:r>
              <a:rPr lang="ko-KR" altLang="en-US" sz="1000" dirty="0">
                <a:latin typeface="Arial" panose="020B0604020202020204" pitchFamily="34" charset="0"/>
                <a:ea typeface="KoPubWorld돋움체 Medium" panose="00000600000000000000" pitchFamily="2" charset="-127"/>
              </a:rPr>
              <a:t>위 </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 </a:t>
            </a:r>
            <a:r>
              <a:rPr lang="en-US" altLang="ko-KR" sz="1000" dirty="0">
                <a:latin typeface="Arial" panose="020B0604020202020204" pitchFamily="34" charset="0"/>
                <a:ea typeface="KoPubWorld돋움체 Medium" panose="00000600000000000000" pitchFamily="2" charset="-127"/>
              </a:rPr>
              <a:t>28.2% </a:t>
            </a:r>
            <a:r>
              <a:rPr lang="ko-KR" altLang="en-US" sz="1000" dirty="0">
                <a:latin typeface="Arial" panose="020B0604020202020204" pitchFamily="34" charset="0"/>
                <a:ea typeface="KoPubWorld돋움체 Medium" panose="00000600000000000000" pitchFamily="2" charset="-127"/>
              </a:rPr>
              <a:t>등 이며</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NAND Flash</a:t>
            </a:r>
            <a:r>
              <a:rPr lang="ko-KR" altLang="en-US" sz="1000" dirty="0">
                <a:latin typeface="Arial" panose="020B0604020202020204" pitchFamily="34" charset="0"/>
                <a:ea typeface="KoPubWorld돋움체 Medium" panose="00000600000000000000" pitchFamily="2" charset="-127"/>
              </a:rPr>
              <a:t> 시장은 </a:t>
            </a:r>
            <a:r>
              <a:rPr lang="en-US" altLang="ko-KR" sz="1000" dirty="0">
                <a:latin typeface="Arial" panose="020B0604020202020204" pitchFamily="34" charset="0"/>
                <a:ea typeface="KoPubWorld돋움체 Medium" panose="00000600000000000000" pitchFamily="2" charset="-127"/>
              </a:rPr>
              <a:t>1</a:t>
            </a:r>
            <a:r>
              <a:rPr lang="ko-KR" altLang="en-US" sz="1000" dirty="0">
                <a:latin typeface="Arial" panose="020B0604020202020204" pitchFamily="34" charset="0"/>
                <a:ea typeface="KoPubWorld돋움체 Medium" panose="00000600000000000000" pitchFamily="2" charset="-127"/>
              </a:rPr>
              <a:t>위 삼성전자 </a:t>
            </a:r>
            <a:r>
              <a:rPr lang="en-US" altLang="ko-KR" sz="1000" dirty="0">
                <a:latin typeface="Arial" panose="020B0604020202020204" pitchFamily="34" charset="0"/>
                <a:ea typeface="KoPubWorld돋움체 Medium" panose="00000600000000000000" pitchFamily="2" charset="-127"/>
              </a:rPr>
              <a:t>33.1% </a:t>
            </a:r>
            <a:r>
              <a:rPr lang="ko-KR" altLang="en-US" sz="1000" dirty="0">
                <a:latin typeface="Arial" panose="020B0604020202020204" pitchFamily="34" charset="0"/>
                <a:ea typeface="KoPubWorld돋움체 Medium" panose="00000600000000000000" pitchFamily="2" charset="-127"/>
              </a:rPr>
              <a:t>이며</a:t>
            </a:r>
            <a:r>
              <a:rPr lang="en-US" altLang="ko-KR" sz="1000" dirty="0">
                <a:latin typeface="Arial" panose="020B0604020202020204" pitchFamily="34" charset="0"/>
                <a:ea typeface="KoPubWorld돋움체 Medium" panose="00000600000000000000" pitchFamily="2" charset="-127"/>
              </a:rPr>
              <a:t>, SK</a:t>
            </a:r>
            <a:r>
              <a:rPr lang="ko-KR" altLang="en-US" sz="1000" dirty="0">
                <a:latin typeface="Arial" panose="020B0604020202020204" pitchFamily="34" charset="0"/>
                <a:ea typeface="KoPubWorld돋움체 Medium" panose="00000600000000000000" pitchFamily="2" charset="-127"/>
              </a:rPr>
              <a:t>하이닉스는 </a:t>
            </a:r>
            <a:r>
              <a:rPr lang="en-US" altLang="ko-KR" sz="1000" dirty="0">
                <a:latin typeface="Arial" panose="020B0604020202020204" pitchFamily="34" charset="0"/>
                <a:ea typeface="KoPubWorld돋움체 Medium" panose="00000600000000000000" pitchFamily="2" charset="-127"/>
              </a:rPr>
              <a:t>4</a:t>
            </a:r>
            <a:r>
              <a:rPr lang="ko-KR" altLang="en-US" sz="1000" dirty="0">
                <a:latin typeface="Arial" panose="020B0604020202020204" pitchFamily="34" charset="0"/>
                <a:ea typeface="KoPubWorld돋움체 Medium" panose="00000600000000000000" pitchFamily="2" charset="-127"/>
              </a:rPr>
              <a:t>위로 </a:t>
            </a:r>
            <a:r>
              <a:rPr lang="en-US" altLang="ko-KR" sz="1000" dirty="0">
                <a:latin typeface="Arial" panose="020B0604020202020204" pitchFamily="34" charset="0"/>
                <a:ea typeface="KoPubWorld돋움체 Medium" panose="00000600000000000000" pitchFamily="2" charset="-127"/>
              </a:rPr>
              <a:t>11.3% </a:t>
            </a:r>
            <a:r>
              <a:rPr lang="ko-KR" altLang="en-US" sz="1000" dirty="0">
                <a:latin typeface="Arial" panose="020B0604020202020204" pitchFamily="34" charset="0"/>
                <a:ea typeface="KoPubWorld돋움체 Medium" panose="00000600000000000000" pitchFamily="2" charset="-127"/>
              </a:rPr>
              <a:t>시장점유율을 차지</a:t>
            </a:r>
          </a:p>
        </p:txBody>
      </p:sp>
      <p:pic>
        <p:nvPicPr>
          <p:cNvPr id="15" name="그림 1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025126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E1E3F67-CDC3-4BAE-98C1-5255941E2745}"/>
              </a:ext>
            </a:extLst>
          </p:cNvPr>
          <p:cNvSpPr>
            <a:spLocks noGrp="1"/>
          </p:cNvSpPr>
          <p:nvPr>
            <p:ph type="body" sz="quarter" idx="13"/>
          </p:nvPr>
        </p:nvSpPr>
        <p:spPr/>
        <p:txBody>
          <a:bodyPr/>
          <a:lstStyle/>
          <a:p>
            <a:r>
              <a:rPr lang="ko-KR" altLang="en-US" dirty="0"/>
              <a:t>산업 현황과 전망</a:t>
            </a:r>
            <a:r>
              <a:rPr lang="en-US" altLang="ko-KR" dirty="0"/>
              <a:t>:</a:t>
            </a:r>
            <a:r>
              <a:rPr lang="ko-KR" altLang="en-US" dirty="0"/>
              <a:t> 시스템 반도체</a:t>
            </a:r>
          </a:p>
        </p:txBody>
      </p:sp>
      <p:sp>
        <p:nvSpPr>
          <p:cNvPr id="3" name="세로 텍스트 개체 틀 2">
            <a:extLst>
              <a:ext uri="{FF2B5EF4-FFF2-40B4-BE49-F238E27FC236}">
                <a16:creationId xmlns:a16="http://schemas.microsoft.com/office/drawing/2014/main" id="{589D19BF-A500-48B4-AE31-E7902EA83B23}"/>
              </a:ext>
            </a:extLst>
          </p:cNvPr>
          <p:cNvSpPr>
            <a:spLocks noGrp="1"/>
          </p:cNvSpPr>
          <p:nvPr>
            <p:ph type="body" orient="vert" sz="quarter" idx="14"/>
          </p:nvPr>
        </p:nvSpPr>
        <p:spPr/>
        <p:txBody>
          <a:bodyPr/>
          <a:lstStyle/>
          <a:p>
            <a:r>
              <a:rPr lang="ko-KR" altLang="en-US" dirty="0"/>
              <a:t>시스템 반도체 시장 규모는 </a:t>
            </a:r>
            <a:r>
              <a:rPr lang="en-US" altLang="ko-KR" dirty="0"/>
              <a:t>2020</a:t>
            </a:r>
            <a:r>
              <a:rPr lang="ko-KR" altLang="en-US" dirty="0"/>
              <a:t>년 기준 </a:t>
            </a:r>
            <a:r>
              <a:rPr lang="en-US" altLang="ko-KR" dirty="0"/>
              <a:t>2,441</a:t>
            </a:r>
            <a:r>
              <a:rPr lang="ko-KR" altLang="en-US" dirty="0"/>
              <a:t>억 달러로</a:t>
            </a:r>
            <a:r>
              <a:rPr lang="en-US" altLang="ko-KR" dirty="0"/>
              <a:t>, </a:t>
            </a:r>
            <a:r>
              <a:rPr lang="ko-KR" altLang="en-US" dirty="0"/>
              <a:t>향후 </a:t>
            </a:r>
            <a:r>
              <a:rPr lang="en-US" altLang="ko-KR" dirty="0"/>
              <a:t>6</a:t>
            </a:r>
            <a:r>
              <a:rPr lang="ko-KR" altLang="en-US" dirty="0"/>
              <a:t>년 간 연평균 성장률 </a:t>
            </a:r>
            <a:r>
              <a:rPr lang="en-US" altLang="ko-KR" dirty="0"/>
              <a:t>7.6%</a:t>
            </a:r>
            <a:r>
              <a:rPr lang="ko-KR" altLang="en-US" dirty="0"/>
              <a:t>의 안정적인 성장율을 나타내며 지속적인 성장을 시현할 것으로 전망됩니다</a:t>
            </a:r>
            <a:r>
              <a:rPr lang="en-US" altLang="ko-KR" dirty="0"/>
              <a:t>.</a:t>
            </a:r>
            <a:endParaRPr lang="ko-KR" altLang="en-US" dirty="0"/>
          </a:p>
        </p:txBody>
      </p:sp>
      <p:sp>
        <p:nvSpPr>
          <p:cNvPr id="6" name="텍스트 개체 틀 5">
            <a:extLst>
              <a:ext uri="{FF2B5EF4-FFF2-40B4-BE49-F238E27FC236}">
                <a16:creationId xmlns:a16="http://schemas.microsoft.com/office/drawing/2014/main" id="{1967DF57-DA64-4D2C-BF68-8EA197934C51}"/>
              </a:ext>
            </a:extLst>
          </p:cNvPr>
          <p:cNvSpPr>
            <a:spLocks noGrp="1"/>
          </p:cNvSpPr>
          <p:nvPr>
            <p:ph type="body" sz="quarter" idx="15"/>
          </p:nvPr>
        </p:nvSpPr>
        <p:spPr/>
        <p:txBody>
          <a:bodyPr/>
          <a:lstStyle/>
          <a:p>
            <a:r>
              <a:rPr lang="en-US" altLang="ko-KR" dirty="0"/>
              <a:t>Source: KISTEP </a:t>
            </a:r>
            <a:r>
              <a:rPr lang="ko-KR" altLang="en-US" dirty="0" err="1"/>
              <a:t>기술동향브리프</a:t>
            </a:r>
            <a:r>
              <a:rPr lang="en-US" altLang="ko-KR" dirty="0"/>
              <a:t>, </a:t>
            </a:r>
            <a:r>
              <a:rPr lang="ko-KR" altLang="en-US" dirty="0"/>
              <a:t>한국수출입은행</a:t>
            </a:r>
            <a:r>
              <a:rPr lang="en-US" altLang="ko-KR" dirty="0"/>
              <a:t>, KPMG research</a:t>
            </a:r>
            <a:endParaRPr lang="ko-KR" altLang="en-US" dirty="0"/>
          </a:p>
        </p:txBody>
      </p:sp>
      <p:grpSp>
        <p:nvGrpSpPr>
          <p:cNvPr id="18" name="그룹 17">
            <a:extLst>
              <a:ext uri="{FF2B5EF4-FFF2-40B4-BE49-F238E27FC236}">
                <a16:creationId xmlns:a16="http://schemas.microsoft.com/office/drawing/2014/main" id="{35CFA7B8-B38E-441F-94B1-AF7759D97A02}"/>
              </a:ext>
            </a:extLst>
          </p:cNvPr>
          <p:cNvGrpSpPr/>
          <p:nvPr/>
        </p:nvGrpSpPr>
        <p:grpSpPr>
          <a:xfrm>
            <a:off x="274463" y="1956462"/>
            <a:ext cx="3842589" cy="285238"/>
            <a:chOff x="453025" y="1956462"/>
            <a:chExt cx="4320000" cy="285238"/>
          </a:xfrm>
        </p:grpSpPr>
        <p:sp>
          <p:nvSpPr>
            <p:cNvPr id="24" name="TextBox 23">
              <a:extLst>
                <a:ext uri="{FF2B5EF4-FFF2-40B4-BE49-F238E27FC236}">
                  <a16:creationId xmlns:a16="http://schemas.microsoft.com/office/drawing/2014/main" id="{EB04442B-24AE-4FED-B6EF-F725F546D6CA}"/>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시스템 반도체 산업 특징</a:t>
              </a:r>
            </a:p>
          </p:txBody>
        </p:sp>
        <p:cxnSp>
          <p:nvCxnSpPr>
            <p:cNvPr id="25" name="Straight Connector 32">
              <a:extLst>
                <a:ext uri="{FF2B5EF4-FFF2-40B4-BE49-F238E27FC236}">
                  <a16:creationId xmlns:a16="http://schemas.microsoft.com/office/drawing/2014/main" id="{029D42A8-C534-4656-A7A5-5F6759D706A7}"/>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26" name="직사각형 25">
            <a:extLst>
              <a:ext uri="{FF2B5EF4-FFF2-40B4-BE49-F238E27FC236}">
                <a16:creationId xmlns:a16="http://schemas.microsoft.com/office/drawing/2014/main" id="{0543A2A9-984C-4BB4-A760-4D58A07451C6}"/>
              </a:ext>
            </a:extLst>
          </p:cNvPr>
          <p:cNvSpPr/>
          <p:nvPr/>
        </p:nvSpPr>
        <p:spPr>
          <a:xfrm>
            <a:off x="274462" y="2368815"/>
            <a:ext cx="3842590" cy="1015973"/>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시스템 반도체의 수요는 서버</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모바일</a:t>
            </a:r>
            <a:r>
              <a:rPr lang="en-US" altLang="ko-KR" sz="1000" dirty="0">
                <a:latin typeface="Arial" panose="020B0604020202020204" pitchFamily="34" charset="0"/>
                <a:ea typeface="KoPubWorld돋움체 Medium" panose="00000600000000000000" pitchFamily="2" charset="-127"/>
              </a:rPr>
              <a:t>, PC </a:t>
            </a:r>
            <a:r>
              <a:rPr lang="ko-KR" altLang="en-US" sz="1000" dirty="0">
                <a:latin typeface="Arial" panose="020B0604020202020204" pitchFamily="34" charset="0"/>
                <a:ea typeface="KoPubWorld돋움체 Medium" panose="00000600000000000000" pitchFamily="2" charset="-127"/>
              </a:rPr>
              <a:t>뿐만 아니라 자동차</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가전제품 등 다양하게 발달하고 있으며 정보통신기술</a:t>
            </a:r>
            <a:r>
              <a:rPr lang="en-US" altLang="ko-KR" sz="1000" dirty="0">
                <a:latin typeface="Arial" panose="020B0604020202020204" pitchFamily="34" charset="0"/>
                <a:ea typeface="KoPubWorld돋움체 Medium" panose="00000600000000000000" pitchFamily="2" charset="-127"/>
              </a:rPr>
              <a:t>(ICT)</a:t>
            </a:r>
            <a:r>
              <a:rPr lang="ko-KR" altLang="en-US" sz="1000" dirty="0">
                <a:latin typeface="Arial" panose="020B0604020202020204" pitchFamily="34" charset="0"/>
                <a:ea typeface="KoPubWorld돋움체 Medium" panose="00000600000000000000" pitchFamily="2" charset="-127"/>
              </a:rPr>
              <a:t>와 전 산업의 융합으로 촉발되는 스마트화로 성장 가속화 예상</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시스템 반도체의 주요 기업들은 미국 중심의 글로벌 기업들이며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한국의 시스템 반도체 기술경쟁력은 미국 대비 </a:t>
            </a:r>
            <a:r>
              <a:rPr lang="en-US" altLang="ko-KR" sz="1000" dirty="0">
                <a:latin typeface="Arial" panose="020B0604020202020204" pitchFamily="34" charset="0"/>
                <a:ea typeface="KoPubWorld돋움체 Medium" panose="00000600000000000000" pitchFamily="2" charset="-127"/>
              </a:rPr>
              <a:t>80.8% </a:t>
            </a:r>
            <a:r>
              <a:rPr lang="ko-KR" altLang="en-US" sz="1000" dirty="0">
                <a:latin typeface="Arial" panose="020B0604020202020204" pitchFamily="34" charset="0"/>
                <a:ea typeface="KoPubWorld돋움체 Medium" panose="00000600000000000000" pitchFamily="2" charset="-127"/>
              </a:rPr>
              <a:t>수준으로 평가</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기술력 기반으로서</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설계 능력을 가진 ‘</a:t>
            </a:r>
            <a:r>
              <a:rPr lang="ko-KR" altLang="en-US" sz="1000" dirty="0" err="1">
                <a:latin typeface="Arial" panose="020B0604020202020204" pitchFamily="34" charset="0"/>
                <a:ea typeface="KoPubWorld돋움체 Medium" panose="00000600000000000000" pitchFamily="2" charset="-127"/>
              </a:rPr>
              <a:t>팹리스</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파운드리</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패키징</a:t>
            </a:r>
            <a:r>
              <a:rPr lang="en-US" altLang="ko-KR" sz="1000" dirty="0">
                <a:latin typeface="Arial" panose="020B0604020202020204" pitchFamily="34" charset="0"/>
                <a:ea typeface="KoPubWorld돋움체 Medium" panose="00000600000000000000" pitchFamily="2" charset="-127"/>
              </a:rPr>
              <a:t>-</a:t>
            </a:r>
            <a:r>
              <a:rPr lang="ko-KR" altLang="en-US" sz="1000" dirty="0" err="1">
                <a:latin typeface="Arial" panose="020B0604020202020204" pitchFamily="34" charset="0"/>
                <a:ea typeface="KoPubWorld돋움체 Medium" panose="00000600000000000000" pitchFamily="2" charset="-127"/>
              </a:rPr>
              <a:t>테스트’의</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Value Chain </a:t>
            </a:r>
            <a:r>
              <a:rPr lang="ko-KR" altLang="en-US" sz="1000" dirty="0">
                <a:latin typeface="Arial" panose="020B0604020202020204" pitchFamily="34" charset="0"/>
                <a:ea typeface="KoPubWorld돋움체 Medium" panose="00000600000000000000" pitchFamily="2" charset="-127"/>
              </a:rPr>
              <a:t>구조 필요하며</a:t>
            </a:r>
            <a:r>
              <a:rPr lang="en-US" altLang="ko-KR" sz="1000" dirty="0">
                <a:latin typeface="Arial" panose="020B0604020202020204" pitchFamily="34" charset="0"/>
                <a:ea typeface="KoPubWorld돋움체 Medium" panose="00000600000000000000" pitchFamily="2" charset="-127"/>
              </a:rPr>
              <a:t> Qualcomm, Broadcom, Xilinx, NVIDIA, </a:t>
            </a:r>
            <a:r>
              <a:rPr lang="ko-KR" altLang="en-US" sz="1000" dirty="0" err="1">
                <a:latin typeface="Arial" panose="020B0604020202020204" pitchFamily="34" charset="0"/>
                <a:ea typeface="KoPubWorld돋움체 Medium" panose="00000600000000000000" pitchFamily="2" charset="-127"/>
              </a:rPr>
              <a:t>실리콘웍스</a:t>
            </a:r>
            <a:r>
              <a:rPr lang="ko-KR" altLang="en-US" sz="1000" dirty="0">
                <a:latin typeface="Arial" panose="020B0604020202020204" pitchFamily="34" charset="0"/>
                <a:ea typeface="KoPubWorld돋움체 Medium" panose="00000600000000000000" pitchFamily="2" charset="-127"/>
              </a:rPr>
              <a:t> 등이 주요 기업</a:t>
            </a:r>
            <a:endParaRPr lang="en-US" altLang="ko-KR" sz="1000" dirty="0">
              <a:latin typeface="Arial" panose="020B0604020202020204" pitchFamily="34" charset="0"/>
              <a:ea typeface="KoPubWorld돋움체 Medium" panose="00000600000000000000" pitchFamily="2" charset="-127"/>
            </a:endParaRPr>
          </a:p>
        </p:txBody>
      </p:sp>
      <p:graphicFrame>
        <p:nvGraphicFramePr>
          <p:cNvPr id="27" name="Chart3">
            <a:extLst>
              <a:ext uri="{FF2B5EF4-FFF2-40B4-BE49-F238E27FC236}">
                <a16:creationId xmlns:a16="http://schemas.microsoft.com/office/drawing/2014/main" id="{590A84DB-1061-4CEE-B83E-9EC6B6C38F96}"/>
              </a:ext>
            </a:extLst>
          </p:cNvPr>
          <p:cNvGraphicFramePr>
            <a:graphicFrameLocks/>
          </p:cNvGraphicFramePr>
          <p:nvPr>
            <p:extLst>
              <p:ext uri="{D42A27DB-BD31-4B8C-83A1-F6EECF244321}">
                <p14:modId xmlns:p14="http://schemas.microsoft.com/office/powerpoint/2010/main" val="1899785409"/>
              </p:ext>
            </p:extLst>
          </p:nvPr>
        </p:nvGraphicFramePr>
        <p:xfrm>
          <a:off x="274462" y="4117716"/>
          <a:ext cx="3707618" cy="2021558"/>
        </p:xfrm>
        <a:graphic>
          <a:graphicData uri="http://schemas.openxmlformats.org/drawingml/2006/chart">
            <c:chart xmlns:c="http://schemas.openxmlformats.org/drawingml/2006/chart" xmlns:r="http://schemas.openxmlformats.org/officeDocument/2006/relationships" r:id="rId4"/>
          </a:graphicData>
        </a:graphic>
      </p:graphicFrame>
      <p:grpSp>
        <p:nvGrpSpPr>
          <p:cNvPr id="28" name="그룹 27">
            <a:extLst>
              <a:ext uri="{FF2B5EF4-FFF2-40B4-BE49-F238E27FC236}">
                <a16:creationId xmlns:a16="http://schemas.microsoft.com/office/drawing/2014/main" id="{58F4EE5C-15D7-484F-ADBD-34E9BFF913FE}"/>
              </a:ext>
            </a:extLst>
          </p:cNvPr>
          <p:cNvGrpSpPr/>
          <p:nvPr/>
        </p:nvGrpSpPr>
        <p:grpSpPr>
          <a:xfrm>
            <a:off x="274463" y="4170220"/>
            <a:ext cx="3842589" cy="285238"/>
            <a:chOff x="453025" y="1956462"/>
            <a:chExt cx="4320000" cy="285238"/>
          </a:xfrm>
        </p:grpSpPr>
        <p:sp>
          <p:nvSpPr>
            <p:cNvPr id="29" name="TextBox 28">
              <a:extLst>
                <a:ext uri="{FF2B5EF4-FFF2-40B4-BE49-F238E27FC236}">
                  <a16:creationId xmlns:a16="http://schemas.microsoft.com/office/drawing/2014/main" id="{E1A6F420-42F7-4921-8997-61A749942DF6}"/>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시스템 반도체 시장 전망</a:t>
              </a:r>
            </a:p>
          </p:txBody>
        </p:sp>
        <p:cxnSp>
          <p:nvCxnSpPr>
            <p:cNvPr id="30" name="Straight Connector 32">
              <a:extLst>
                <a:ext uri="{FF2B5EF4-FFF2-40B4-BE49-F238E27FC236}">
                  <a16:creationId xmlns:a16="http://schemas.microsoft.com/office/drawing/2014/main" id="{37526436-9944-4F98-8E47-10B7E31803D4}"/>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17" name="그룹 16">
            <a:extLst>
              <a:ext uri="{FF2B5EF4-FFF2-40B4-BE49-F238E27FC236}">
                <a16:creationId xmlns:a16="http://schemas.microsoft.com/office/drawing/2014/main" id="{09E0A807-EF13-416E-BA52-6B8406B64C9E}"/>
              </a:ext>
            </a:extLst>
          </p:cNvPr>
          <p:cNvGrpSpPr/>
          <p:nvPr/>
        </p:nvGrpSpPr>
        <p:grpSpPr>
          <a:xfrm>
            <a:off x="4264966" y="1956462"/>
            <a:ext cx="5013437" cy="285238"/>
            <a:chOff x="453025" y="1956462"/>
            <a:chExt cx="4320000" cy="285238"/>
          </a:xfrm>
        </p:grpSpPr>
        <p:sp>
          <p:nvSpPr>
            <p:cNvPr id="19" name="TextBox 18">
              <a:extLst>
                <a:ext uri="{FF2B5EF4-FFF2-40B4-BE49-F238E27FC236}">
                  <a16:creationId xmlns:a16="http://schemas.microsoft.com/office/drawing/2014/main" id="{8AEE0D28-2A70-4CFC-A6C6-8832F15DC1FC}"/>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국가별 시스템 반도체 육성 정책</a:t>
              </a:r>
            </a:p>
          </p:txBody>
        </p:sp>
        <p:cxnSp>
          <p:nvCxnSpPr>
            <p:cNvPr id="20" name="Straight Connector 32">
              <a:extLst>
                <a:ext uri="{FF2B5EF4-FFF2-40B4-BE49-F238E27FC236}">
                  <a16:creationId xmlns:a16="http://schemas.microsoft.com/office/drawing/2014/main" id="{F49B7197-A052-4AC3-B00B-7A51900402AB}"/>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21" name="표 2">
            <a:extLst>
              <a:ext uri="{FF2B5EF4-FFF2-40B4-BE49-F238E27FC236}">
                <a16:creationId xmlns:a16="http://schemas.microsoft.com/office/drawing/2014/main" id="{FEAED77B-44FD-4772-8629-5004AA1EE222}"/>
              </a:ext>
            </a:extLst>
          </p:cNvPr>
          <p:cNvGraphicFramePr>
            <a:graphicFrameLocks noGrp="1"/>
          </p:cNvGraphicFramePr>
          <p:nvPr>
            <p:extLst>
              <p:ext uri="{D42A27DB-BD31-4B8C-83A1-F6EECF244321}">
                <p14:modId xmlns:p14="http://schemas.microsoft.com/office/powerpoint/2010/main" val="247577634"/>
              </p:ext>
            </p:extLst>
          </p:nvPr>
        </p:nvGraphicFramePr>
        <p:xfrm>
          <a:off x="4264966" y="2368817"/>
          <a:ext cx="5013436" cy="3743440"/>
        </p:xfrm>
        <a:graphic>
          <a:graphicData uri="http://schemas.openxmlformats.org/drawingml/2006/table">
            <a:tbl>
              <a:tblPr firstRow="1" bandRow="1">
                <a:tableStyleId>{8799B23B-EC83-4686-B30A-512413B5E67A}</a:tableStyleId>
              </a:tblPr>
              <a:tblGrid>
                <a:gridCol w="593112">
                  <a:extLst>
                    <a:ext uri="{9D8B030D-6E8A-4147-A177-3AD203B41FA5}">
                      <a16:colId xmlns:a16="http://schemas.microsoft.com/office/drawing/2014/main" val="671194357"/>
                    </a:ext>
                  </a:extLst>
                </a:gridCol>
                <a:gridCol w="4420324">
                  <a:extLst>
                    <a:ext uri="{9D8B030D-6E8A-4147-A177-3AD203B41FA5}">
                      <a16:colId xmlns:a16="http://schemas.microsoft.com/office/drawing/2014/main" val="2776523428"/>
                    </a:ext>
                  </a:extLst>
                </a:gridCol>
              </a:tblGrid>
              <a:tr h="255711">
                <a:tc gridSpan="2">
                  <a:txBody>
                    <a:bodyPr/>
                    <a:lstStyle/>
                    <a:p>
                      <a:pPr algn="ctr" latinLnBrk="1"/>
                      <a:r>
                        <a:rPr lang="ko-KR" altLang="en-US" sz="1200" b="1"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rPr>
                        <a:t>주요 국가 별 정책 내용</a:t>
                      </a:r>
                    </a:p>
                  </a:txBody>
                  <a:tcPr marL="72000" marR="0" marT="0" marB="0" anchor="ctr">
                    <a:lnB w="12700" cap="flat" cmpd="sng" algn="ctr">
                      <a:solidFill>
                        <a:schemeClr val="tx1"/>
                      </a:solidFill>
                      <a:prstDash val="solid"/>
                      <a:round/>
                      <a:headEnd type="none" w="med" len="med"/>
                      <a:tailEnd type="none" w="med" len="med"/>
                    </a:lnB>
                    <a:solidFill>
                      <a:srgbClr val="483159"/>
                    </a:solidFill>
                  </a:tcPr>
                </a:tc>
                <a:tc hMerge="1">
                  <a:txBody>
                    <a:bodyPr/>
                    <a:lstStyle/>
                    <a:p>
                      <a:pPr marL="171450" indent="-171450" algn="l" latinLnBrk="1">
                        <a:buFont typeface="Arial" panose="020B0604020202020204" pitchFamily="34" charset="0"/>
                        <a:buChar char="•"/>
                      </a:pPr>
                      <a:endParaRPr lang="ko-KR" altLang="en-US" sz="800" b="0" dirty="0">
                        <a:latin typeface="맑은고딕"/>
                      </a:endParaRPr>
                    </a:p>
                  </a:txBody>
                  <a:tcPr anchor="ctr">
                    <a:noFill/>
                  </a:tcPr>
                </a:tc>
                <a:extLst>
                  <a:ext uri="{0D108BD9-81ED-4DB2-BD59-A6C34878D82A}">
                    <a16:rowId xmlns:a16="http://schemas.microsoft.com/office/drawing/2014/main" val="714980729"/>
                  </a:ext>
                </a:extLst>
              </a:tr>
              <a:tr h="721123">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대한민국</a:t>
                      </a:r>
                    </a:p>
                  </a:txBody>
                  <a:tcPr marL="72000" marR="0" marT="0" marB="0" anchor="ctr">
                    <a:lnL w="12700" cmpd="sng">
                      <a:noFill/>
                    </a:lnL>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5725" indent="-85725" algn="l" latinLnBrk="1">
                        <a:spcBef>
                          <a:spcPts val="100"/>
                        </a:spcBef>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메모리 반도체 중심 산업구조 탈피를 위해 시스템 반도체 경쟁력 강화 및 생태계 조성을 위한 정책 추진 중으로</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AI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반도체 글로벌 시장 점유율을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‘26</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10%, ‘30</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20%</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까지 확보하고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AI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반도체 혁신기업을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‘26</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10</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개</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‘30</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20</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개까지 발굴하며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AI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반도체 고급인재를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‘26</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1,000</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명</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‘30</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3,000</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명까지 육성 목표</a:t>
                      </a:r>
                      <a:endPar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7048889"/>
                  </a:ext>
                </a:extLst>
              </a:tr>
              <a:tr h="576898">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미국</a:t>
                      </a:r>
                    </a:p>
                  </a:txBody>
                  <a:tcPr marL="72000" marR="0" marT="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85725" indent="-85725" algn="l" latinLnBrk="1">
                        <a:spcBef>
                          <a:spcPts val="100"/>
                        </a:spcBef>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반도체 산업협회 주도 반도체연구서비스회사</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(SRC)</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를 설립하여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SEMATECH,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반도체 로드맵 등 정부와 산업계 간 가교역할 수행하며</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The CHIPS for America Act(‘20.06)</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를 통해</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투자</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인재양성</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R&amp;D</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를 포함하는 리더십 확보 프로그램을 가동</a:t>
                      </a: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1891269748"/>
                  </a:ext>
                </a:extLst>
              </a:tr>
              <a:tr h="576898">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유럽</a:t>
                      </a:r>
                    </a:p>
                  </a:txBody>
                  <a:tcPr marL="72000" marR="0" marT="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5725" indent="-85725" algn="l" latinLnBrk="1">
                        <a:spcBef>
                          <a:spcPts val="100"/>
                        </a:spcBef>
                        <a:buFont typeface="Wingdings" panose="05000000000000000000" pitchFamily="2" charset="2"/>
                        <a:buChar char="§"/>
                      </a:pP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Mobility, Living, Health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등 산업 분야 전자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SW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응용네트워크 적용을 위한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Silicon Europe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프로젝트 및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1.8</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조원 규모 </a:t>
                      </a:r>
                      <a:r>
                        <a:rPr lang="en-US" altLang="ko-KR" sz="1000" b="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Europractice</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프로그램 운영</a:t>
                      </a:r>
                      <a:endPar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5725" indent="-85725" algn="l" latinLnBrk="1">
                        <a:spcBef>
                          <a:spcPts val="100"/>
                        </a:spcBef>
                        <a:buFont typeface="Wingdings" panose="05000000000000000000" pitchFamily="2" charset="2"/>
                        <a:buChar char="§"/>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IMEC(</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벨기에</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기초원천</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사업화까지 전 주기 연구와 사업화</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교육 훈련 등 복합기능을 수행</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Rapid Prototyping &amp;Testing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중점</a:t>
                      </a: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00977707"/>
                  </a:ext>
                </a:extLst>
              </a:tr>
              <a:tr h="576898">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중국</a:t>
                      </a:r>
                    </a:p>
                  </a:txBody>
                  <a:tcPr marL="72000" marR="0" marT="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85725" indent="-85725" algn="l" latinLnBrk="1">
                        <a:spcBef>
                          <a:spcPts val="100"/>
                        </a:spcBef>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중국제조</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2025(</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반도체 자급률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70%),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국가 첨단 패키지 센터</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(NCAP, 2012)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설립</a:t>
                      </a:r>
                      <a:endPar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5725" indent="-85725" algn="l" latinLnBrk="1">
                        <a:spcBef>
                          <a:spcPts val="100"/>
                        </a:spcBef>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최근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신시대 집적회로 산업 및 소프트웨어 산업 고품질 발전추진정책</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(20.08)</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을 통해 전방위적 반도체산업 지원책을 제시</a:t>
                      </a: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4156400730"/>
                  </a:ext>
                </a:extLst>
              </a:tr>
              <a:tr h="576898">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대만</a:t>
                      </a:r>
                    </a:p>
                  </a:txBody>
                  <a:tcPr marL="72000" marR="0" marT="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5725" indent="-85725" algn="l" latinLnBrk="1">
                        <a:spcBef>
                          <a:spcPts val="100"/>
                        </a:spcBef>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대만반도체연구소</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(TSRI, 19)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설립</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반도체설계센터</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(CIC)</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와 </a:t>
                      </a:r>
                      <a:r>
                        <a:rPr lang="ko-KR" altLang="en-US" sz="1000" b="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나노부품실험실</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(NDL)</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를 통합하여 설계</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제작</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패키지를 전 과정 통합 연구 지원</a:t>
                      </a:r>
                      <a:endPar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5725" indent="-85725" algn="l" latinLnBrk="1">
                        <a:spcBef>
                          <a:spcPts val="100"/>
                        </a:spcBef>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반도체</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Moonshot Project (1.3</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 달러</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AI</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칩</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AR-VR, IoT,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자율주행 분야 투자</a:t>
                      </a: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092166101"/>
                  </a:ext>
                </a:extLst>
              </a:tr>
              <a:tr h="413612">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일본</a:t>
                      </a:r>
                    </a:p>
                  </a:txBody>
                  <a:tcPr marL="72000" marR="0" marT="0" marB="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60A8">
                        <a:alpha val="20000"/>
                      </a:srgbClr>
                    </a:solidFill>
                  </a:tcPr>
                </a:tc>
                <a:tc>
                  <a:txBody>
                    <a:bodyPr/>
                    <a:lstStyle/>
                    <a:p>
                      <a:pPr marL="85725" indent="-85725" algn="l" latinLnBrk="1">
                        <a:spcBef>
                          <a:spcPts val="100"/>
                        </a:spcBef>
                        <a:buFont typeface="Wingdings" panose="05000000000000000000" pitchFamily="2" charset="2"/>
                        <a:buChar char="§"/>
                      </a:pP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Society 5.0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구현을 위한 과학기술기본계획 → 지능형 반도체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R&amp;D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투자 강화</a:t>
                      </a:r>
                      <a:endPar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5725" indent="-85725" algn="l" latinLnBrk="1">
                        <a:spcBef>
                          <a:spcPts val="100"/>
                        </a:spcBef>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국책사업</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ASUKA (8331</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억원</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MIRAI (3306</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억원</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VDEC (1180</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억원</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2050366029"/>
                  </a:ext>
                </a:extLst>
              </a:tr>
            </a:tbl>
          </a:graphicData>
        </a:graphic>
      </p:graphicFrame>
      <p:cxnSp>
        <p:nvCxnSpPr>
          <p:cNvPr id="22" name="직선 화살표 연결선 21">
            <a:extLst>
              <a:ext uri="{FF2B5EF4-FFF2-40B4-BE49-F238E27FC236}">
                <a16:creationId xmlns:a16="http://schemas.microsoft.com/office/drawing/2014/main" id="{2B1980D7-3D7D-431C-A2DC-D03458C238D0}"/>
              </a:ext>
            </a:extLst>
          </p:cNvPr>
          <p:cNvCxnSpPr>
            <a:cxnSpLocks/>
          </p:cNvCxnSpPr>
          <p:nvPr/>
        </p:nvCxnSpPr>
        <p:spPr>
          <a:xfrm flipV="1">
            <a:off x="1476861" y="4639294"/>
            <a:ext cx="2160947" cy="33166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 Box 14">
            <a:extLst>
              <a:ext uri="{FF2B5EF4-FFF2-40B4-BE49-F238E27FC236}">
                <a16:creationId xmlns:a16="http://schemas.microsoft.com/office/drawing/2014/main" id="{169279AD-9A0B-4F20-93DE-570617327537}"/>
              </a:ext>
            </a:extLst>
          </p:cNvPr>
          <p:cNvSpPr txBox="1">
            <a:spLocks noChangeArrowheads="1"/>
          </p:cNvSpPr>
          <p:nvPr>
            <p:custDataLst>
              <p:tags r:id="rId1"/>
            </p:custDataLst>
          </p:nvPr>
        </p:nvSpPr>
        <p:spPr bwMode="auto">
          <a:xfrm rot="21068201">
            <a:off x="1621133" y="4578196"/>
            <a:ext cx="1360222" cy="210961"/>
          </a:xfrm>
          <a:prstGeom prst="rect">
            <a:avLst/>
          </a:prstGeom>
          <a:noFill/>
          <a:ln w="6350">
            <a:noFill/>
            <a:miter lim="800000"/>
            <a:headEnd type="none" w="sm" len="sm"/>
            <a:tailEnd type="none" w="sm" len="sm"/>
          </a:ln>
        </p:spPr>
        <p:txBody>
          <a:bodyPr lIns="0" tIns="0" rIns="0" bIns="0" anchor="ctr"/>
          <a:lstStyle/>
          <a:p>
            <a:pPr marL="447675" indent="-447675" algn="ctr" defTabSz="762000" eaLnBrk="0" hangingPunct="0">
              <a:spcBef>
                <a:spcPct val="15000"/>
              </a:spcBef>
              <a:tabLst>
                <a:tab pos="542925" algn="l"/>
              </a:tabLst>
              <a:defRPr/>
            </a:pPr>
            <a:r>
              <a:rPr lang="en-US" altLang="ko-KR" sz="800" b="1" kern="0" dirty="0">
                <a:solidFill>
                  <a:srgbClr val="C00000"/>
                </a:solidFill>
                <a:latin typeface="Arial" panose="020B0604020202020204" pitchFamily="34" charset="0"/>
                <a:ea typeface="KoPubWorld돋움체 Medium" panose="00000600000000000000" pitchFamily="2" charset="-127"/>
              </a:rPr>
              <a:t>CAGR +7.6% (’20~’26)</a:t>
            </a:r>
          </a:p>
        </p:txBody>
      </p:sp>
      <p:pic>
        <p:nvPicPr>
          <p:cNvPr id="31" name="그림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064046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DA58C02-F28E-4816-953B-7081245CF0CF}"/>
              </a:ext>
            </a:extLst>
          </p:cNvPr>
          <p:cNvSpPr>
            <a:spLocks noGrp="1"/>
          </p:cNvSpPr>
          <p:nvPr>
            <p:ph type="body" sz="quarter" idx="13"/>
          </p:nvPr>
        </p:nvSpPr>
        <p:spPr/>
        <p:txBody>
          <a:bodyPr/>
          <a:lstStyle/>
          <a:p>
            <a:r>
              <a:rPr lang="en-US" altLang="ko-KR" dirty="0"/>
              <a:t>OSAT </a:t>
            </a:r>
            <a:r>
              <a:rPr lang="ko-KR" altLang="en-US" dirty="0"/>
              <a:t>산업 개요</a:t>
            </a:r>
          </a:p>
        </p:txBody>
      </p:sp>
      <p:sp>
        <p:nvSpPr>
          <p:cNvPr id="3" name="세로 텍스트 개체 틀 2">
            <a:extLst>
              <a:ext uri="{FF2B5EF4-FFF2-40B4-BE49-F238E27FC236}">
                <a16:creationId xmlns:a16="http://schemas.microsoft.com/office/drawing/2014/main" id="{355367DB-B022-41E2-9499-794ECBC2A1D9}"/>
              </a:ext>
            </a:extLst>
          </p:cNvPr>
          <p:cNvSpPr>
            <a:spLocks noGrp="1"/>
          </p:cNvSpPr>
          <p:nvPr>
            <p:ph type="body" orient="vert" sz="quarter" idx="14"/>
          </p:nvPr>
        </p:nvSpPr>
        <p:spPr/>
        <p:txBody>
          <a:bodyPr/>
          <a:lstStyle/>
          <a:p>
            <a:r>
              <a:rPr lang="en-US" altLang="ko-KR" dirty="0"/>
              <a:t>OSAT(Outsourced Semiconductor Assembly and Test)</a:t>
            </a:r>
            <a:r>
              <a:rPr lang="ko-KR" altLang="en-US" dirty="0"/>
              <a:t>는 패키징과 테스트 공정을 외부화한 외주 후공정을 의미하며</a:t>
            </a:r>
            <a:r>
              <a:rPr lang="en-US" altLang="ko-KR" dirty="0"/>
              <a:t>, </a:t>
            </a:r>
            <a:r>
              <a:rPr lang="ko-KR" altLang="en-US" dirty="0"/>
              <a:t>반도체 수요 확대에 따라 </a:t>
            </a:r>
            <a:r>
              <a:rPr lang="en-US" altLang="ko-KR" dirty="0"/>
              <a:t>OSAT</a:t>
            </a:r>
            <a:r>
              <a:rPr lang="ko-KR" altLang="en-US" dirty="0"/>
              <a:t> 시장도 큰 폭의 성장이 전망됩니다</a:t>
            </a:r>
            <a:r>
              <a:rPr lang="en-US" altLang="ko-KR" dirty="0"/>
              <a:t>.</a:t>
            </a:r>
          </a:p>
        </p:txBody>
      </p:sp>
      <p:sp>
        <p:nvSpPr>
          <p:cNvPr id="6" name="텍스트 개체 틀 5">
            <a:extLst>
              <a:ext uri="{FF2B5EF4-FFF2-40B4-BE49-F238E27FC236}">
                <a16:creationId xmlns:a16="http://schemas.microsoft.com/office/drawing/2014/main" id="{2C1BF1BB-D3B9-455D-AEB2-DD0D66B1A78D}"/>
              </a:ext>
            </a:extLst>
          </p:cNvPr>
          <p:cNvSpPr>
            <a:spLocks noGrp="1"/>
          </p:cNvSpPr>
          <p:nvPr>
            <p:ph type="body" sz="quarter" idx="15"/>
          </p:nvPr>
        </p:nvSpPr>
        <p:spPr/>
        <p:txBody>
          <a:bodyPr/>
          <a:lstStyle/>
          <a:p>
            <a:r>
              <a:rPr lang="en-US" altLang="ko-KR" dirty="0"/>
              <a:t>Source:</a:t>
            </a:r>
            <a:r>
              <a:rPr lang="ko-KR" altLang="en-US" dirty="0"/>
              <a:t> </a:t>
            </a:r>
            <a:r>
              <a:rPr lang="en-US" altLang="ko-KR" dirty="0"/>
              <a:t>KISTEP</a:t>
            </a:r>
            <a:r>
              <a:rPr lang="ko-KR" altLang="en-US" dirty="0"/>
              <a:t> </a:t>
            </a:r>
            <a:r>
              <a:rPr lang="ko-KR" altLang="en-US" dirty="0" err="1"/>
              <a:t>기술동향브리프</a:t>
            </a:r>
            <a:endParaRPr lang="ko-KR" altLang="en-US" dirty="0"/>
          </a:p>
        </p:txBody>
      </p:sp>
      <p:grpSp>
        <p:nvGrpSpPr>
          <p:cNvPr id="19" name="그룹 18">
            <a:extLst>
              <a:ext uri="{FF2B5EF4-FFF2-40B4-BE49-F238E27FC236}">
                <a16:creationId xmlns:a16="http://schemas.microsoft.com/office/drawing/2014/main" id="{6915303E-BE7A-436D-84D9-DD4979CCE632}"/>
              </a:ext>
            </a:extLst>
          </p:cNvPr>
          <p:cNvGrpSpPr/>
          <p:nvPr/>
        </p:nvGrpSpPr>
        <p:grpSpPr>
          <a:xfrm>
            <a:off x="453025" y="1956462"/>
            <a:ext cx="4431396" cy="285238"/>
            <a:chOff x="453025" y="1956462"/>
            <a:chExt cx="4320000" cy="285238"/>
          </a:xfrm>
        </p:grpSpPr>
        <p:sp>
          <p:nvSpPr>
            <p:cNvPr id="20" name="TextBox 19">
              <a:extLst>
                <a:ext uri="{FF2B5EF4-FFF2-40B4-BE49-F238E27FC236}">
                  <a16:creationId xmlns:a16="http://schemas.microsoft.com/office/drawing/2014/main" id="{0FD3962D-3D65-4A8F-AB64-E4955AB5DEE0}"/>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패키징</a:t>
              </a:r>
              <a:r>
                <a:rPr lang="en-US" altLang="ko-KR" sz="1400" b="1" dirty="0">
                  <a:solidFill>
                    <a:srgbClr val="483159"/>
                  </a:solidFill>
                  <a:latin typeface="Arial" panose="020B0604020202020204" pitchFamily="34" charset="0"/>
                  <a:ea typeface="KoPubWorld돋움체 Medium" panose="00000600000000000000" pitchFamily="2" charset="-127"/>
                </a:rPr>
                <a:t>(Packaging)</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21" name="Straight Connector 32">
              <a:extLst>
                <a:ext uri="{FF2B5EF4-FFF2-40B4-BE49-F238E27FC236}">
                  <a16:creationId xmlns:a16="http://schemas.microsoft.com/office/drawing/2014/main" id="{9AC3787E-607B-4FA6-A58D-A2FEA0B40BD9}"/>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22" name="그룹 21">
            <a:extLst>
              <a:ext uri="{FF2B5EF4-FFF2-40B4-BE49-F238E27FC236}">
                <a16:creationId xmlns:a16="http://schemas.microsoft.com/office/drawing/2014/main" id="{3B62C75C-2F6F-4935-A40C-58B2A4841BEA}"/>
              </a:ext>
            </a:extLst>
          </p:cNvPr>
          <p:cNvGrpSpPr/>
          <p:nvPr/>
        </p:nvGrpSpPr>
        <p:grpSpPr>
          <a:xfrm>
            <a:off x="4947278" y="1956462"/>
            <a:ext cx="4431396" cy="285238"/>
            <a:chOff x="453025" y="1956462"/>
            <a:chExt cx="4320000" cy="285238"/>
          </a:xfrm>
        </p:grpSpPr>
        <p:sp>
          <p:nvSpPr>
            <p:cNvPr id="23" name="TextBox 22">
              <a:extLst>
                <a:ext uri="{FF2B5EF4-FFF2-40B4-BE49-F238E27FC236}">
                  <a16:creationId xmlns:a16="http://schemas.microsoft.com/office/drawing/2014/main" id="{A16435F6-F122-423A-A57F-F3768C51649C}"/>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테스트</a:t>
              </a:r>
              <a:r>
                <a:rPr lang="en-US" altLang="ko-KR" sz="1400" b="1" dirty="0">
                  <a:solidFill>
                    <a:srgbClr val="483159"/>
                  </a:solidFill>
                  <a:latin typeface="Arial" panose="020B0604020202020204" pitchFamily="34" charset="0"/>
                  <a:ea typeface="KoPubWorld돋움체 Medium" panose="00000600000000000000" pitchFamily="2" charset="-127"/>
                </a:rPr>
                <a:t>(Test)</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24" name="Straight Connector 32">
              <a:extLst>
                <a:ext uri="{FF2B5EF4-FFF2-40B4-BE49-F238E27FC236}">
                  <a16:creationId xmlns:a16="http://schemas.microsoft.com/office/drawing/2014/main" id="{37C465B2-ACCF-4785-9AB4-14E8B21FB1A0}"/>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25" name="직사각형 24">
            <a:extLst>
              <a:ext uri="{FF2B5EF4-FFF2-40B4-BE49-F238E27FC236}">
                <a16:creationId xmlns:a16="http://schemas.microsoft.com/office/drawing/2014/main" id="{4B1832F5-0EC3-43B8-A70A-61B01563368D}"/>
              </a:ext>
            </a:extLst>
          </p:cNvPr>
          <p:cNvSpPr/>
          <p:nvPr/>
        </p:nvSpPr>
        <p:spPr>
          <a:xfrm>
            <a:off x="453025" y="2368815"/>
            <a:ext cx="4431396" cy="1015973"/>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패키징 시장도 반도체 시장 고도화에 따라 첨단 제품 중심으로 변화하고 있으며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이 시장은 </a:t>
            </a:r>
            <a:r>
              <a:rPr lang="en-US" altLang="ko-KR" sz="1000" dirty="0">
                <a:latin typeface="Arial" panose="020B0604020202020204" pitchFamily="34" charset="0"/>
                <a:ea typeface="KoPubWorld돋움체 Medium" panose="00000600000000000000" pitchFamily="2" charset="-127"/>
              </a:rPr>
              <a:t>Flip Chip</a:t>
            </a:r>
            <a:r>
              <a:rPr lang="ko-KR" altLang="en-US" sz="1000" dirty="0">
                <a:latin typeface="Arial" panose="020B0604020202020204" pitchFamily="34" charset="0"/>
                <a:ea typeface="KoPubWorld돋움체 Medium" panose="00000600000000000000" pitchFamily="2" charset="-127"/>
              </a:rPr>
              <a:t>과 시스템 반도체 패키징</a:t>
            </a:r>
            <a:r>
              <a:rPr lang="en-US" altLang="ko-KR" sz="1000" dirty="0">
                <a:latin typeface="Arial" panose="020B0604020202020204" pitchFamily="34" charset="0"/>
                <a:ea typeface="KoPubWorld돋움체 Medium" panose="00000600000000000000" pitchFamily="2" charset="-127"/>
              </a:rPr>
              <a:t>, WLP(</a:t>
            </a:r>
            <a:r>
              <a:rPr lang="ko-KR" altLang="en-US" sz="1000" dirty="0">
                <a:latin typeface="Arial" panose="020B0604020202020204" pitchFamily="34" charset="0"/>
                <a:ea typeface="KoPubWorld돋움체 Medium" panose="00000600000000000000" pitchFamily="2" charset="-127"/>
              </a:rPr>
              <a:t>웨이퍼 레벨 패키징</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등이 높은 비중을 차지하고 있고</a:t>
            </a:r>
            <a:r>
              <a:rPr lang="en-US" altLang="ko-KR" sz="1000" dirty="0">
                <a:latin typeface="Arial" panose="020B0604020202020204" pitchFamily="34" charset="0"/>
                <a:ea typeface="KoPubWorld돋움체 Medium" panose="00000600000000000000" pitchFamily="2" charset="-127"/>
              </a:rPr>
              <a:t> PLP(</a:t>
            </a:r>
            <a:r>
              <a:rPr lang="ko-KR" altLang="en-US" sz="1000" dirty="0">
                <a:latin typeface="Arial" panose="020B0604020202020204" pitchFamily="34" charset="0"/>
                <a:ea typeface="KoPubWorld돋움체 Medium" panose="00000600000000000000" pitchFamily="2" charset="-127"/>
              </a:rPr>
              <a:t>패널 레벨 패키징</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와 </a:t>
            </a:r>
            <a:r>
              <a:rPr lang="en-US" altLang="ko-KR" sz="1000" dirty="0">
                <a:latin typeface="Arial" panose="020B0604020202020204" pitchFamily="34" charset="0"/>
                <a:ea typeface="KoPubWorld돋움체 Medium" panose="00000600000000000000" pitchFamily="2" charset="-127"/>
              </a:rPr>
              <a:t>Stacking </a:t>
            </a:r>
            <a:r>
              <a:rPr lang="ko-KR" altLang="en-US" sz="1000" dirty="0">
                <a:latin typeface="Arial" panose="020B0604020202020204" pitchFamily="34" charset="0"/>
                <a:ea typeface="KoPubWorld돋움체 Medium" panose="00000600000000000000" pitchFamily="2" charset="-127"/>
              </a:rPr>
              <a:t>은 시장 비중은 낮으나 각각 연평균 </a:t>
            </a:r>
            <a:r>
              <a:rPr lang="en-US" altLang="ko-KR" sz="1000" dirty="0">
                <a:latin typeface="Arial" panose="020B0604020202020204" pitchFamily="34" charset="0"/>
                <a:ea typeface="KoPubWorld돋움체 Medium" panose="00000600000000000000" pitchFamily="2" charset="-127"/>
              </a:rPr>
              <a:t>79%, 27%</a:t>
            </a:r>
            <a:r>
              <a:rPr lang="ko-KR" altLang="en-US" sz="1000" dirty="0">
                <a:latin typeface="Arial" panose="020B0604020202020204" pitchFamily="34" charset="0"/>
                <a:ea typeface="KoPubWorld돋움체 Medium" panose="00000600000000000000" pitchFamily="2" charset="-127"/>
              </a:rPr>
              <a:t>의 높은 성장세 전망</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시스템 반도체 패키징의 경우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모바일 프로세서</a:t>
            </a:r>
            <a:r>
              <a:rPr lang="en-US" altLang="ko-KR" sz="1000" dirty="0">
                <a:latin typeface="Arial" panose="020B0604020202020204" pitchFamily="34" charset="0"/>
                <a:ea typeface="KoPubWorld돋움체 Medium" panose="00000600000000000000" pitchFamily="2" charset="-127"/>
              </a:rPr>
              <a:t>(AP)</a:t>
            </a:r>
            <a:r>
              <a:rPr lang="ko-KR" altLang="en-US" sz="1000" dirty="0">
                <a:latin typeface="Arial" panose="020B0604020202020204" pitchFamily="34" charset="0"/>
                <a:ea typeface="KoPubWorld돋움체 Medium" panose="00000600000000000000" pitchFamily="2" charset="-127"/>
              </a:rPr>
              <a:t>의 기술개발 경향이 패키지에서 실리콘 소자 집적으로 변화함에 따라 높은 수준의 기술이 요구되므로 대형 파운드리 업체가 기존 </a:t>
            </a:r>
            <a:r>
              <a:rPr lang="en-US" altLang="ko-KR" sz="1000" dirty="0">
                <a:latin typeface="Arial" panose="020B0604020202020204" pitchFamily="34" charset="0"/>
                <a:ea typeface="KoPubWorld돋움체 Medium" panose="00000600000000000000" pitchFamily="2" charset="-127"/>
              </a:rPr>
              <a:t>OSAT </a:t>
            </a:r>
            <a:r>
              <a:rPr lang="ko-KR" altLang="en-US" sz="1000" dirty="0">
                <a:latin typeface="Arial" panose="020B0604020202020204" pitchFamily="34" charset="0"/>
                <a:ea typeface="KoPubWorld돋움체 Medium" panose="00000600000000000000" pitchFamily="2" charset="-127"/>
              </a:rPr>
              <a:t>업체와 함께 시스템 반도체 패키징 시장에서 경쟁이 심화되고 있음</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TSMC</a:t>
            </a:r>
            <a:r>
              <a:rPr lang="ko-KR" altLang="en-US" sz="1000" dirty="0">
                <a:latin typeface="Arial" panose="020B0604020202020204" pitchFamily="34" charset="0"/>
                <a:ea typeface="KoPubWorld돋움체 Medium" panose="00000600000000000000" pitchFamily="2" charset="-127"/>
              </a:rPr>
              <a:t>의 경우 </a:t>
            </a:r>
            <a:r>
              <a:rPr lang="en-US" altLang="ko-KR" sz="1000" dirty="0">
                <a:latin typeface="Arial" panose="020B0604020202020204" pitchFamily="34" charset="0"/>
                <a:ea typeface="KoPubWorld돋움체 Medium" panose="00000600000000000000" pitchFamily="2" charset="-127"/>
              </a:rPr>
              <a:t>Apple </a:t>
            </a:r>
            <a:r>
              <a:rPr lang="ko-KR" altLang="en-US" sz="1000" dirty="0">
                <a:latin typeface="Arial" panose="020B0604020202020204" pitchFamily="34" charset="0"/>
                <a:ea typeface="KoPubWorld돋움체 Medium" panose="00000600000000000000" pitchFamily="2" charset="-127"/>
              </a:rPr>
              <a:t>의 최신 프로세서 패키지를 시작으로 주요 고객사에게 </a:t>
            </a:r>
            <a:r>
              <a:rPr lang="en-US" altLang="ko-KR" sz="1000" dirty="0">
                <a:latin typeface="Arial" panose="020B0604020202020204" pitchFamily="34" charset="0"/>
                <a:ea typeface="KoPubWorld돋움체 Medium" panose="00000600000000000000" pitchFamily="2" charset="-127"/>
              </a:rPr>
              <a:t>Wafer </a:t>
            </a:r>
            <a:r>
              <a:rPr lang="ko-KR" altLang="en-US" sz="1000" dirty="0">
                <a:latin typeface="Arial" panose="020B0604020202020204" pitchFamily="34" charset="0"/>
                <a:ea typeface="KoPubWorld돋움체 Medium" panose="00000600000000000000" pitchFamily="2" charset="-127"/>
              </a:rPr>
              <a:t>가공부터 </a:t>
            </a:r>
            <a:r>
              <a:rPr lang="en-US" altLang="ko-KR" sz="1000" dirty="0">
                <a:latin typeface="Arial" panose="020B0604020202020204" pitchFamily="34" charset="0"/>
                <a:ea typeface="KoPubWorld돋움체 Medium" panose="00000600000000000000" pitchFamily="2" charset="-127"/>
              </a:rPr>
              <a:t>PKG </a:t>
            </a:r>
            <a:r>
              <a:rPr lang="ko-KR" altLang="en-US" sz="1000" dirty="0">
                <a:latin typeface="Arial" panose="020B0604020202020204" pitchFamily="34" charset="0"/>
                <a:ea typeface="KoPubWorld돋움체 Medium" panose="00000600000000000000" pitchFamily="2" charset="-127"/>
              </a:rPr>
              <a:t>작업까지 </a:t>
            </a:r>
            <a:r>
              <a:rPr lang="en-US" altLang="ko-KR" sz="1000" dirty="0">
                <a:latin typeface="Arial" panose="020B0604020202020204" pitchFamily="34" charset="0"/>
                <a:ea typeface="KoPubWorld돋움체 Medium" panose="00000600000000000000" pitchFamily="2" charset="-127"/>
              </a:rPr>
              <a:t>Turn-key </a:t>
            </a:r>
            <a:r>
              <a:rPr lang="ko-KR" altLang="en-US" sz="1000" dirty="0">
                <a:latin typeface="Arial" panose="020B0604020202020204" pitchFamily="34" charset="0"/>
                <a:ea typeface="KoPubWorld돋움체 Medium" panose="00000600000000000000" pitchFamily="2" charset="-127"/>
              </a:rPr>
              <a:t>서비스를 제공하는 것을 주요 강점으로 삼으며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이에 </a:t>
            </a:r>
            <a:r>
              <a:rPr lang="en-US" altLang="ko-KR" sz="1000" dirty="0">
                <a:latin typeface="Arial" panose="020B0604020202020204" pitchFamily="34" charset="0"/>
                <a:ea typeface="KoPubWorld돋움체 Medium" panose="00000600000000000000" pitchFamily="2" charset="-127"/>
              </a:rPr>
              <a:t>OSAT </a:t>
            </a:r>
            <a:r>
              <a:rPr lang="ko-KR" altLang="en-US" sz="1000" dirty="0">
                <a:latin typeface="Arial" panose="020B0604020202020204" pitchFamily="34" charset="0"/>
                <a:ea typeface="KoPubWorld돋움체 Medium" panose="00000600000000000000" pitchFamily="2" charset="-127"/>
              </a:rPr>
              <a:t>업체들은 패키지 뿐 아니라 테스트에 대한 투자 확대를 통해 </a:t>
            </a:r>
            <a:r>
              <a:rPr lang="en-US" altLang="ko-KR" sz="1000" dirty="0">
                <a:latin typeface="Arial" panose="020B0604020202020204" pitchFamily="34" charset="0"/>
                <a:ea typeface="KoPubWorld돋움체 Medium" panose="00000600000000000000" pitchFamily="2" charset="-127"/>
              </a:rPr>
              <a:t>Turn-key </a:t>
            </a:r>
            <a:r>
              <a:rPr lang="ko-KR" altLang="en-US" sz="1000" dirty="0">
                <a:latin typeface="Arial" panose="020B0604020202020204" pitchFamily="34" charset="0"/>
                <a:ea typeface="KoPubWorld돋움체 Medium" panose="00000600000000000000" pitchFamily="2" charset="-127"/>
              </a:rPr>
              <a:t>역량 확보 및 강화로 대응하는 추세임</a:t>
            </a:r>
          </a:p>
        </p:txBody>
      </p:sp>
      <p:sp>
        <p:nvSpPr>
          <p:cNvPr id="26" name="직사각형 25">
            <a:extLst>
              <a:ext uri="{FF2B5EF4-FFF2-40B4-BE49-F238E27FC236}">
                <a16:creationId xmlns:a16="http://schemas.microsoft.com/office/drawing/2014/main" id="{5062BB71-BFD2-42F7-9CA0-849E45571827}"/>
              </a:ext>
            </a:extLst>
          </p:cNvPr>
          <p:cNvSpPr/>
          <p:nvPr/>
        </p:nvSpPr>
        <p:spPr>
          <a:xfrm>
            <a:off x="4947278" y="2368815"/>
            <a:ext cx="4431396" cy="1015973"/>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반도체 테스트 산업은 종합 반도체 기업의 외주 비중 확대 및 </a:t>
            </a:r>
            <a:r>
              <a:rPr lang="ko-KR" altLang="en-US" sz="1000" dirty="0" err="1">
                <a:latin typeface="Arial" panose="020B0604020202020204" pitchFamily="34" charset="0"/>
                <a:ea typeface="KoPubWorld돋움체 Medium" panose="00000600000000000000" pitchFamily="2" charset="-127"/>
              </a:rPr>
              <a:t>팹리스</a:t>
            </a:r>
            <a:r>
              <a:rPr lang="ko-KR" altLang="en-US" sz="1000" dirty="0">
                <a:latin typeface="Arial" panose="020B0604020202020204" pitchFamily="34" charset="0"/>
                <a:ea typeface="KoPubWorld돋움체 Medium" panose="00000600000000000000" pitchFamily="2" charset="-127"/>
              </a:rPr>
              <a:t> 업체의 급부상으로 본격화되었으며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테스트 작업만을 수행하기 때문에 테스트 장비 및 인력만 투입하는 사업 형태임</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반도체 제조 공정 상 테스트는 </a:t>
            </a:r>
            <a:r>
              <a:rPr lang="en-US" altLang="ko-KR" sz="1000" dirty="0">
                <a:latin typeface="Arial" panose="020B0604020202020204" pitchFamily="34" charset="0"/>
                <a:ea typeface="KoPubWorld돋움체 Medium" panose="00000600000000000000" pitchFamily="2" charset="-127"/>
              </a:rPr>
              <a:t>Wafer </a:t>
            </a:r>
            <a:r>
              <a:rPr lang="ko-KR" altLang="en-US" sz="1000" dirty="0">
                <a:latin typeface="Arial" panose="020B0604020202020204" pitchFamily="34" charset="0"/>
                <a:ea typeface="KoPubWorld돋움체 Medium" panose="00000600000000000000" pitchFamily="2" charset="-127"/>
              </a:rPr>
              <a:t>테스트와 </a:t>
            </a:r>
            <a:r>
              <a:rPr lang="en-US" altLang="ko-KR" sz="1000" dirty="0">
                <a:latin typeface="Arial" panose="020B0604020202020204" pitchFamily="34" charset="0"/>
                <a:ea typeface="KoPubWorld돋움체 Medium" panose="00000600000000000000" pitchFamily="2" charset="-127"/>
              </a:rPr>
              <a:t>PKG </a:t>
            </a:r>
            <a:r>
              <a:rPr lang="ko-KR" altLang="en-US" sz="1000" dirty="0">
                <a:latin typeface="Arial" panose="020B0604020202020204" pitchFamily="34" charset="0"/>
                <a:ea typeface="KoPubWorld돋움체 Medium" panose="00000600000000000000" pitchFamily="2" charset="-127"/>
              </a:rPr>
              <a:t>테스트로 통상 </a:t>
            </a:r>
            <a:r>
              <a:rPr lang="en-US" altLang="ko-KR" sz="1000" dirty="0">
                <a:latin typeface="Arial" panose="020B0604020202020204" pitchFamily="34" charset="0"/>
                <a:ea typeface="KoPubWorld돋움체 Medium" panose="00000600000000000000" pitchFamily="2" charset="-127"/>
              </a:rPr>
              <a:t>2</a:t>
            </a:r>
            <a:r>
              <a:rPr lang="ko-KR" altLang="en-US" sz="1000" dirty="0">
                <a:latin typeface="Arial" panose="020B0604020202020204" pitchFamily="34" charset="0"/>
                <a:ea typeface="KoPubWorld돋움체 Medium" panose="00000600000000000000" pitchFamily="2" charset="-127"/>
              </a:rPr>
              <a:t>회 수행</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Wafer </a:t>
            </a:r>
            <a:r>
              <a:rPr lang="ko-KR" altLang="en-US" sz="1000" dirty="0">
                <a:latin typeface="Arial" panose="020B0604020202020204" pitchFamily="34" charset="0"/>
                <a:ea typeface="KoPubWorld돋움체 Medium" panose="00000600000000000000" pitchFamily="2" charset="-127"/>
              </a:rPr>
              <a:t>테스트는 웨이퍼에 형성된 </a:t>
            </a:r>
            <a:r>
              <a:rPr lang="en-US" altLang="ko-KR" sz="1000" dirty="0">
                <a:latin typeface="Arial" panose="020B0604020202020204" pitchFamily="34" charset="0"/>
                <a:ea typeface="KoPubWorld돋움체 Medium" panose="00000600000000000000" pitchFamily="2" charset="-127"/>
              </a:rPr>
              <a:t>IC</a:t>
            </a:r>
            <a:r>
              <a:rPr lang="ko-KR" altLang="en-US" sz="1000" dirty="0">
                <a:latin typeface="Arial" panose="020B0604020202020204" pitchFamily="34" charset="0"/>
                <a:ea typeface="KoPubWorld돋움체 Medium" panose="00000600000000000000" pitchFamily="2" charset="-127"/>
              </a:rPr>
              <a:t>의 전기적 동작 여부를 검사하여 설계사 및 제조사에 </a:t>
            </a:r>
            <a:r>
              <a:rPr lang="ko-KR" altLang="en-US" sz="1000" dirty="0" err="1">
                <a:latin typeface="Arial" panose="020B0604020202020204" pitchFamily="34" charset="0"/>
                <a:ea typeface="KoPubWorld돋움체 Medium" panose="00000600000000000000" pitchFamily="2" charset="-127"/>
              </a:rPr>
              <a:t>수율을</a:t>
            </a:r>
            <a:r>
              <a:rPr lang="ko-KR" altLang="en-US" sz="1000" dirty="0">
                <a:latin typeface="Arial" panose="020B0604020202020204" pitchFamily="34" charset="0"/>
                <a:ea typeface="KoPubWorld돋움체 Medium" panose="00000600000000000000" pitchFamily="2" charset="-127"/>
              </a:rPr>
              <a:t> 통보하고 설계 및 제조상의 문제점이 없는지 </a:t>
            </a:r>
            <a:r>
              <a:rPr lang="en-US" altLang="ko-KR" sz="1000" dirty="0">
                <a:latin typeface="Arial" panose="020B0604020202020204" pitchFamily="34" charset="0"/>
                <a:ea typeface="KoPubWorld돋움체 Medium" panose="00000600000000000000" pitchFamily="2" charset="-127"/>
              </a:rPr>
              <a:t>1</a:t>
            </a:r>
            <a:r>
              <a:rPr lang="ko-KR" altLang="en-US" sz="1000" dirty="0">
                <a:latin typeface="Arial" panose="020B0604020202020204" pitchFamily="34" charset="0"/>
                <a:ea typeface="KoPubWorld돋움체 Medium" panose="00000600000000000000" pitchFamily="2" charset="-127"/>
              </a:rPr>
              <a:t>차적인 검사 진행</a:t>
            </a:r>
            <a:r>
              <a:rPr lang="en-US" altLang="ko-KR" sz="1000" dirty="0">
                <a:latin typeface="Arial" panose="020B0604020202020204" pitchFamily="34" charset="0"/>
                <a:ea typeface="KoPubWorld돋움체 Medium" panose="00000600000000000000" pitchFamily="2" charset="-127"/>
              </a:rPr>
              <a:t> </a:t>
            </a: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PKG </a:t>
            </a:r>
            <a:r>
              <a:rPr lang="ko-KR" altLang="en-US" sz="1000" dirty="0">
                <a:latin typeface="Arial" panose="020B0604020202020204" pitchFamily="34" charset="0"/>
                <a:ea typeface="KoPubWorld돋움체 Medium" panose="00000600000000000000" pitchFamily="2" charset="-127"/>
              </a:rPr>
              <a:t>테스트는 각 제품별 특성 및 판매 방식에 따라 반도체 패키징을 진행한 후 최종 소비자에 출하하기 전에 다시 한번 테스트를 하여 불량 여부 확인</a:t>
            </a:r>
          </a:p>
        </p:txBody>
      </p:sp>
      <p:grpSp>
        <p:nvGrpSpPr>
          <p:cNvPr id="27" name="그룹 26">
            <a:extLst>
              <a:ext uri="{FF2B5EF4-FFF2-40B4-BE49-F238E27FC236}">
                <a16:creationId xmlns:a16="http://schemas.microsoft.com/office/drawing/2014/main" id="{747A6A13-4E6E-41D3-9841-D5A5CE65402F}"/>
              </a:ext>
            </a:extLst>
          </p:cNvPr>
          <p:cNvGrpSpPr/>
          <p:nvPr/>
        </p:nvGrpSpPr>
        <p:grpSpPr>
          <a:xfrm>
            <a:off x="453025" y="4599541"/>
            <a:ext cx="4431396" cy="285238"/>
            <a:chOff x="453025" y="1956462"/>
            <a:chExt cx="4320000" cy="285238"/>
          </a:xfrm>
        </p:grpSpPr>
        <p:sp>
          <p:nvSpPr>
            <p:cNvPr id="28" name="TextBox 27">
              <a:extLst>
                <a:ext uri="{FF2B5EF4-FFF2-40B4-BE49-F238E27FC236}">
                  <a16:creationId xmlns:a16="http://schemas.microsoft.com/office/drawing/2014/main" id="{7A73251A-4827-49C0-9D5B-26B26A69CC7B}"/>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패키징</a:t>
              </a:r>
              <a:r>
                <a:rPr lang="en-US" altLang="ko-KR" sz="1400" b="1" dirty="0">
                  <a:solidFill>
                    <a:srgbClr val="483159"/>
                  </a:solidFill>
                  <a:latin typeface="Arial" panose="020B0604020202020204" pitchFamily="34" charset="0"/>
                  <a:ea typeface="KoPubWorld돋움체 Medium" panose="00000600000000000000" pitchFamily="2" charset="-127"/>
                </a:rPr>
                <a:t> </a:t>
              </a:r>
              <a:r>
                <a:rPr lang="ko-KR" altLang="en-US" sz="1400" b="1" dirty="0">
                  <a:solidFill>
                    <a:srgbClr val="483159"/>
                  </a:solidFill>
                  <a:latin typeface="Arial" panose="020B0604020202020204" pitchFamily="34" charset="0"/>
                  <a:ea typeface="KoPubWorld돋움체 Medium" panose="00000600000000000000" pitchFamily="2" charset="-127"/>
                </a:rPr>
                <a:t>생산 추이 및 전망</a:t>
              </a:r>
            </a:p>
          </p:txBody>
        </p:sp>
        <p:cxnSp>
          <p:nvCxnSpPr>
            <p:cNvPr id="29" name="Straight Connector 32">
              <a:extLst>
                <a:ext uri="{FF2B5EF4-FFF2-40B4-BE49-F238E27FC236}">
                  <a16:creationId xmlns:a16="http://schemas.microsoft.com/office/drawing/2014/main" id="{812C7EB6-3739-46EB-A94E-4C40246AC8A2}"/>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30" name="그룹 29">
            <a:extLst>
              <a:ext uri="{FF2B5EF4-FFF2-40B4-BE49-F238E27FC236}">
                <a16:creationId xmlns:a16="http://schemas.microsoft.com/office/drawing/2014/main" id="{16A387DD-77F7-4A94-90F4-E1770A84F7CE}"/>
              </a:ext>
            </a:extLst>
          </p:cNvPr>
          <p:cNvGrpSpPr/>
          <p:nvPr/>
        </p:nvGrpSpPr>
        <p:grpSpPr>
          <a:xfrm>
            <a:off x="4947278" y="3989559"/>
            <a:ext cx="4431396" cy="285238"/>
            <a:chOff x="453025" y="1956462"/>
            <a:chExt cx="4320000" cy="285238"/>
          </a:xfrm>
        </p:grpSpPr>
        <p:sp>
          <p:nvSpPr>
            <p:cNvPr id="31" name="TextBox 30">
              <a:extLst>
                <a:ext uri="{FF2B5EF4-FFF2-40B4-BE49-F238E27FC236}">
                  <a16:creationId xmlns:a16="http://schemas.microsoft.com/office/drawing/2014/main" id="{996444AA-D20F-430A-8132-240F508EB5EE}"/>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메모리 및 시스템 반도체 테스트</a:t>
              </a:r>
              <a:r>
                <a:rPr lang="en-US" altLang="ko-KR" sz="1400" b="1" dirty="0">
                  <a:solidFill>
                    <a:srgbClr val="483159"/>
                  </a:solidFill>
                  <a:latin typeface="Arial" panose="020B0604020202020204" pitchFamily="34" charset="0"/>
                  <a:ea typeface="KoPubWorld돋움체 Medium" panose="00000600000000000000" pitchFamily="2" charset="-127"/>
                </a:rPr>
                <a:t> </a:t>
              </a:r>
              <a:r>
                <a:rPr lang="ko-KR" altLang="en-US" sz="1400" b="1" dirty="0">
                  <a:solidFill>
                    <a:srgbClr val="483159"/>
                  </a:solidFill>
                  <a:latin typeface="Arial" panose="020B0604020202020204" pitchFamily="34" charset="0"/>
                  <a:ea typeface="KoPubWorld돋움체 Medium" panose="00000600000000000000" pitchFamily="2" charset="-127"/>
                </a:rPr>
                <a:t>비교</a:t>
              </a:r>
            </a:p>
          </p:txBody>
        </p:sp>
        <p:cxnSp>
          <p:nvCxnSpPr>
            <p:cNvPr id="32" name="Straight Connector 32">
              <a:extLst>
                <a:ext uri="{FF2B5EF4-FFF2-40B4-BE49-F238E27FC236}">
                  <a16:creationId xmlns:a16="http://schemas.microsoft.com/office/drawing/2014/main" id="{F0069BDB-DCBE-4EF0-A2C7-7D62B9339576}"/>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33" name="표 2">
            <a:extLst>
              <a:ext uri="{FF2B5EF4-FFF2-40B4-BE49-F238E27FC236}">
                <a16:creationId xmlns:a16="http://schemas.microsoft.com/office/drawing/2014/main" id="{5DA52F21-365A-4257-9BE2-7DB0BE420DCD}"/>
              </a:ext>
            </a:extLst>
          </p:cNvPr>
          <p:cNvGraphicFramePr>
            <a:graphicFrameLocks noGrp="1"/>
          </p:cNvGraphicFramePr>
          <p:nvPr>
            <p:extLst>
              <p:ext uri="{D42A27DB-BD31-4B8C-83A1-F6EECF244321}">
                <p14:modId xmlns:p14="http://schemas.microsoft.com/office/powerpoint/2010/main" val="3778348629"/>
              </p:ext>
            </p:extLst>
          </p:nvPr>
        </p:nvGraphicFramePr>
        <p:xfrm>
          <a:off x="4947276" y="4348387"/>
          <a:ext cx="4431397" cy="1755226"/>
        </p:xfrm>
        <a:graphic>
          <a:graphicData uri="http://schemas.openxmlformats.org/drawingml/2006/table">
            <a:tbl>
              <a:tblPr firstRow="1" bandRow="1">
                <a:tableStyleId>{8799B23B-EC83-4686-B30A-512413B5E67A}</a:tableStyleId>
              </a:tblPr>
              <a:tblGrid>
                <a:gridCol w="806803">
                  <a:extLst>
                    <a:ext uri="{9D8B030D-6E8A-4147-A177-3AD203B41FA5}">
                      <a16:colId xmlns:a16="http://schemas.microsoft.com/office/drawing/2014/main" val="671194357"/>
                    </a:ext>
                  </a:extLst>
                </a:gridCol>
                <a:gridCol w="1812297">
                  <a:extLst>
                    <a:ext uri="{9D8B030D-6E8A-4147-A177-3AD203B41FA5}">
                      <a16:colId xmlns:a16="http://schemas.microsoft.com/office/drawing/2014/main" val="2776523428"/>
                    </a:ext>
                  </a:extLst>
                </a:gridCol>
                <a:gridCol w="1812297">
                  <a:extLst>
                    <a:ext uri="{9D8B030D-6E8A-4147-A177-3AD203B41FA5}">
                      <a16:colId xmlns:a16="http://schemas.microsoft.com/office/drawing/2014/main" val="2147609108"/>
                    </a:ext>
                  </a:extLst>
                </a:gridCol>
              </a:tblGrid>
              <a:tr h="251721">
                <a:tc>
                  <a:txBody>
                    <a:bodyPr/>
                    <a:lstStyle/>
                    <a:p>
                      <a:pPr algn="ctr" latinLnBrk="1"/>
                      <a:endParaRPr lang="ko-KR" altLang="en-US" sz="1000" b="1"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anchor="ctr">
                    <a:lnB w="12700" cap="flat" cmpd="sng" algn="ctr">
                      <a:solidFill>
                        <a:schemeClr val="tx1"/>
                      </a:solidFill>
                      <a:prstDash val="solid"/>
                      <a:round/>
                      <a:headEnd type="none" w="med" len="med"/>
                      <a:tailEnd type="none" w="med" len="med"/>
                    </a:lnB>
                    <a:solidFill>
                      <a:srgbClr val="483159"/>
                    </a:solidFill>
                  </a:tcPr>
                </a:tc>
                <a:tc>
                  <a:txBody>
                    <a:bodyPr/>
                    <a:lstStyle/>
                    <a:p>
                      <a:pPr marL="0" indent="0" algn="ctr" latinLnBrk="1">
                        <a:buFont typeface="Arial" panose="020B0604020202020204" pitchFamily="34" charset="0"/>
                        <a:buNone/>
                      </a:pPr>
                      <a:r>
                        <a:rPr lang="ko-KR" altLang="en-US" sz="1000" b="1" baseline="0" dirty="0">
                          <a:solidFill>
                            <a:schemeClr val="bg1"/>
                          </a:solidFill>
                          <a:latin typeface="Arial" panose="020B0604020202020204" pitchFamily="34" charset="0"/>
                          <a:ea typeface="KoPubWorld돋움체 Medium" panose="00000600000000000000" pitchFamily="2" charset="-127"/>
                        </a:rPr>
                        <a:t>메모리 반도체</a:t>
                      </a:r>
                    </a:p>
                  </a:txBody>
                  <a:tcPr marL="72000" marR="0" marT="36000" marB="36000" anchor="ctr">
                    <a:lnB w="12700" cap="flat" cmpd="sng" algn="ctr">
                      <a:solidFill>
                        <a:schemeClr val="tx1"/>
                      </a:solidFill>
                      <a:prstDash val="solid"/>
                      <a:round/>
                      <a:headEnd type="none" w="med" len="med"/>
                      <a:tailEnd type="none" w="med" len="med"/>
                    </a:lnB>
                    <a:solidFill>
                      <a:srgbClr val="483159"/>
                    </a:solidFill>
                  </a:tcPr>
                </a:tc>
                <a:tc>
                  <a:txBody>
                    <a:bodyPr/>
                    <a:lstStyle/>
                    <a:p>
                      <a:pPr algn="ctr" latinLnBrk="1"/>
                      <a:r>
                        <a:rPr lang="ko-KR" altLang="en-US" sz="1000" baseline="0" dirty="0">
                          <a:solidFill>
                            <a:schemeClr val="bg1"/>
                          </a:solidFill>
                          <a:latin typeface="Arial" panose="020B0604020202020204" pitchFamily="34" charset="0"/>
                          <a:ea typeface="KoPubWorld돋움체 Medium" panose="00000600000000000000" pitchFamily="2" charset="-127"/>
                        </a:rPr>
                        <a:t>시스템 반도체</a:t>
                      </a:r>
                    </a:p>
                  </a:txBody>
                  <a:tcPr marL="72000" marR="0" marT="36000" marB="36000" anchor="ctr">
                    <a:lnB w="12700" cap="flat" cmpd="sng" algn="ctr">
                      <a:solidFill>
                        <a:schemeClr val="tx1"/>
                      </a:solidFill>
                      <a:prstDash val="solid"/>
                      <a:round/>
                      <a:headEnd type="none" w="med" len="med"/>
                      <a:tailEnd type="none" w="med" len="med"/>
                    </a:lnB>
                    <a:solidFill>
                      <a:srgbClr val="483159"/>
                    </a:solidFill>
                  </a:tcPr>
                </a:tc>
                <a:extLst>
                  <a:ext uri="{0D108BD9-81ED-4DB2-BD59-A6C34878D82A}">
                    <a16:rowId xmlns:a16="http://schemas.microsoft.com/office/drawing/2014/main" val="714980729"/>
                  </a:ext>
                </a:extLst>
              </a:tr>
              <a:tr h="388797">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테스트 방법</a:t>
                      </a:r>
                    </a:p>
                  </a:txBody>
                  <a:tcPr marL="0" marR="0" marT="0" marB="36000" anchor="ctr">
                    <a:lnL w="12700" cmpd="sng">
                      <a:noFill/>
                    </a:lnL>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고정된 패턴의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Cell</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로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read/write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기능 작동 확인</a:t>
                      </a:r>
                    </a:p>
                  </a:txBody>
                  <a:tcPr marL="72000" marR="0" marT="36000" marB="36000" anchor="ctr">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개별 테스트 필요</a:t>
                      </a:r>
                    </a:p>
                  </a:txBody>
                  <a:tcPr marL="72000" marR="0" marT="36000" marB="36000" anchor="ctr">
                    <a:lnL w="12700" cmpd="sng">
                      <a:noFill/>
                    </a:lnL>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7048889"/>
                  </a:ext>
                </a:extLst>
              </a:tr>
              <a:tr h="278677">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테스트 종류</a:t>
                      </a: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PKG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테스트만 외주 운영</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Wafer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및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PKG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모두 외주 운영</a:t>
                      </a:r>
                    </a:p>
                  </a:txBody>
                  <a:tcPr marL="72000" marR="0" marT="36000" marB="3600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1891269748"/>
                  </a:ext>
                </a:extLst>
              </a:tr>
              <a:tr h="278677">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설비 투자</a:t>
                      </a: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테스터 대당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10~15</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 수준</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테스터 대당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3~30</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 수준</a:t>
                      </a:r>
                    </a:p>
                  </a:txBody>
                  <a:tcPr marL="72000" marR="0" marT="36000" marB="3600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00977707"/>
                  </a:ext>
                </a:extLst>
              </a:tr>
              <a:tr h="278677">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생산 방식</a:t>
                      </a: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소품종</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대량생산</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다품종 소량생산</a:t>
                      </a:r>
                    </a:p>
                  </a:txBody>
                  <a:tcPr marL="72000" marR="0" marT="36000" marB="3600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4156400730"/>
                  </a:ext>
                </a:extLst>
              </a:tr>
              <a:tr h="278677">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고객</a:t>
                      </a: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IDM</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위주의 소수</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IDM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및 </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팹리스</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다수</a:t>
                      </a:r>
                    </a:p>
                  </a:txBody>
                  <a:tcPr marL="72000" marR="0" marT="36000" marB="36000" anchor="ctr">
                    <a:lnL w="12700" cmpd="sng">
                      <a:noFill/>
                    </a:lnL>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166101"/>
                  </a:ext>
                </a:extLst>
              </a:tr>
            </a:tbl>
          </a:graphicData>
        </a:graphic>
      </p:graphicFrame>
      <p:graphicFrame>
        <p:nvGraphicFramePr>
          <p:cNvPr id="34" name="Chart4">
            <a:extLst>
              <a:ext uri="{FF2B5EF4-FFF2-40B4-BE49-F238E27FC236}">
                <a16:creationId xmlns:a16="http://schemas.microsoft.com/office/drawing/2014/main" id="{05FDA443-7566-4C35-9324-A1673583B2EE}"/>
              </a:ext>
            </a:extLst>
          </p:cNvPr>
          <p:cNvGraphicFramePr>
            <a:graphicFrameLocks/>
          </p:cNvGraphicFramePr>
          <p:nvPr>
            <p:extLst>
              <p:ext uri="{D42A27DB-BD31-4B8C-83A1-F6EECF244321}">
                <p14:modId xmlns:p14="http://schemas.microsoft.com/office/powerpoint/2010/main" val="608510636"/>
              </p:ext>
            </p:extLst>
          </p:nvPr>
        </p:nvGraphicFramePr>
        <p:xfrm>
          <a:off x="453025" y="4856910"/>
          <a:ext cx="4358848" cy="1314385"/>
        </p:xfrm>
        <a:graphic>
          <a:graphicData uri="http://schemas.openxmlformats.org/drawingml/2006/chart">
            <c:chart xmlns:c="http://schemas.openxmlformats.org/drawingml/2006/chart" xmlns:r="http://schemas.openxmlformats.org/officeDocument/2006/relationships" r:id="rId3"/>
          </a:graphicData>
        </a:graphic>
      </p:graphicFrame>
      <p:sp>
        <p:nvSpPr>
          <p:cNvPr id="35" name="TextBox 34">
            <a:extLst>
              <a:ext uri="{FF2B5EF4-FFF2-40B4-BE49-F238E27FC236}">
                <a16:creationId xmlns:a16="http://schemas.microsoft.com/office/drawing/2014/main" id="{63882887-2614-4708-9BF3-C6F635AF1557}"/>
              </a:ext>
            </a:extLst>
          </p:cNvPr>
          <p:cNvSpPr txBox="1"/>
          <p:nvPr/>
        </p:nvSpPr>
        <p:spPr>
          <a:xfrm>
            <a:off x="3970021" y="4627532"/>
            <a:ext cx="914400" cy="215444"/>
          </a:xfrm>
          <a:prstGeom prst="rect">
            <a:avLst/>
          </a:prstGeom>
          <a:noFill/>
        </p:spPr>
        <p:txBody>
          <a:bodyPr wrap="square" rtlCol="0">
            <a:spAutoFit/>
          </a:bodyPr>
          <a:lstStyle/>
          <a:p>
            <a:pPr algn="r"/>
            <a:r>
              <a:rPr lang="en-US" altLang="ko-KR" sz="800" dirty="0">
                <a:latin typeface="Arial" panose="020B0604020202020204" pitchFamily="34" charset="0"/>
                <a:ea typeface="KoPubWorld돋움체 Medium" panose="00000600000000000000" pitchFamily="2" charset="-127"/>
              </a:rPr>
              <a:t>(</a:t>
            </a:r>
            <a:r>
              <a:rPr lang="ko-KR" altLang="en-US" sz="800" dirty="0">
                <a:latin typeface="Arial" panose="020B0604020202020204" pitchFamily="34" charset="0"/>
                <a:ea typeface="KoPubWorld돋움체 Medium" panose="00000600000000000000" pitchFamily="2" charset="-127"/>
              </a:rPr>
              <a:t>단위</a:t>
            </a:r>
            <a:r>
              <a:rPr lang="en-US" altLang="ko-KR" sz="800" dirty="0">
                <a:latin typeface="Arial" panose="020B0604020202020204" pitchFamily="34" charset="0"/>
                <a:ea typeface="KoPubWorld돋움체 Medium" panose="00000600000000000000" pitchFamily="2" charset="-127"/>
              </a:rPr>
              <a:t>: </a:t>
            </a:r>
            <a:r>
              <a:rPr lang="ko-KR" altLang="en-US" sz="800" dirty="0">
                <a:latin typeface="Arial" panose="020B0604020202020204" pitchFamily="34" charset="0"/>
                <a:ea typeface="KoPubWorld돋움체 Medium" panose="00000600000000000000" pitchFamily="2" charset="-127"/>
              </a:rPr>
              <a:t>억 달러</a:t>
            </a:r>
            <a:r>
              <a:rPr lang="en-US" altLang="ko-KR" sz="800" dirty="0">
                <a:latin typeface="Arial" panose="020B0604020202020204" pitchFamily="34" charset="0"/>
                <a:ea typeface="KoPubWorld돋움체 Medium" panose="00000600000000000000" pitchFamily="2" charset="-127"/>
              </a:rPr>
              <a:t>, %)</a:t>
            </a:r>
            <a:endParaRPr lang="ko-KR" altLang="en-US" sz="800" dirty="0">
              <a:latin typeface="Arial" panose="020B0604020202020204" pitchFamily="34" charset="0"/>
              <a:ea typeface="KoPubWorld돋움체 Medium" panose="00000600000000000000" pitchFamily="2" charset="-127"/>
            </a:endParaRPr>
          </a:p>
        </p:txBody>
      </p:sp>
      <p:pic>
        <p:nvPicPr>
          <p:cNvPr id="36" name="그림 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505113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2">
            <a:extLst>
              <a:ext uri="{FF2B5EF4-FFF2-40B4-BE49-F238E27FC236}">
                <a16:creationId xmlns:a16="http://schemas.microsoft.com/office/drawing/2014/main" id="{20958DCD-D638-4B3A-9C21-B9B2832637E7}"/>
              </a:ext>
            </a:extLst>
          </p:cNvPr>
          <p:cNvGraphicFramePr>
            <a:graphicFrameLocks/>
          </p:cNvGraphicFramePr>
          <p:nvPr>
            <p:extLst>
              <p:ext uri="{D42A27DB-BD31-4B8C-83A1-F6EECF244321}">
                <p14:modId xmlns:p14="http://schemas.microsoft.com/office/powerpoint/2010/main" val="3995200740"/>
              </p:ext>
            </p:extLst>
          </p:nvPr>
        </p:nvGraphicFramePr>
        <p:xfrm>
          <a:off x="457545" y="4308529"/>
          <a:ext cx="4357091" cy="178230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1">
            <a:extLst>
              <a:ext uri="{FF2B5EF4-FFF2-40B4-BE49-F238E27FC236}">
                <a16:creationId xmlns:a16="http://schemas.microsoft.com/office/drawing/2014/main" id="{DFB46E0E-25EE-4643-9C90-24B2E3BC0D09}"/>
              </a:ext>
            </a:extLst>
          </p:cNvPr>
          <p:cNvGraphicFramePr>
            <a:graphicFrameLocks/>
          </p:cNvGraphicFramePr>
          <p:nvPr>
            <p:extLst>
              <p:ext uri="{D42A27DB-BD31-4B8C-83A1-F6EECF244321}">
                <p14:modId xmlns:p14="http://schemas.microsoft.com/office/powerpoint/2010/main" val="3089490465"/>
              </p:ext>
            </p:extLst>
          </p:nvPr>
        </p:nvGraphicFramePr>
        <p:xfrm>
          <a:off x="343653" y="2368815"/>
          <a:ext cx="4431396" cy="1939713"/>
        </p:xfrm>
        <a:graphic>
          <a:graphicData uri="http://schemas.openxmlformats.org/drawingml/2006/chart">
            <c:chart xmlns:c="http://schemas.openxmlformats.org/drawingml/2006/chart" xmlns:r="http://schemas.openxmlformats.org/officeDocument/2006/relationships" r:id="rId6"/>
          </a:graphicData>
        </a:graphic>
      </p:graphicFrame>
      <p:sp>
        <p:nvSpPr>
          <p:cNvPr id="2" name="텍스트 개체 틀 1">
            <a:extLst>
              <a:ext uri="{FF2B5EF4-FFF2-40B4-BE49-F238E27FC236}">
                <a16:creationId xmlns:a16="http://schemas.microsoft.com/office/drawing/2014/main" id="{828B167D-869A-443E-98F1-079E29076C19}"/>
              </a:ext>
            </a:extLst>
          </p:cNvPr>
          <p:cNvSpPr>
            <a:spLocks noGrp="1"/>
          </p:cNvSpPr>
          <p:nvPr>
            <p:ph type="body" sz="quarter" idx="13"/>
          </p:nvPr>
        </p:nvSpPr>
        <p:spPr/>
        <p:txBody>
          <a:bodyPr/>
          <a:lstStyle/>
          <a:p>
            <a:r>
              <a:rPr lang="en-US" altLang="ko-KR" dirty="0"/>
              <a:t>OSAT </a:t>
            </a:r>
            <a:r>
              <a:rPr lang="ko-KR" altLang="en-US" dirty="0"/>
              <a:t>산업 시장 규모</a:t>
            </a:r>
          </a:p>
        </p:txBody>
      </p:sp>
      <p:sp>
        <p:nvSpPr>
          <p:cNvPr id="3" name="세로 텍스트 개체 틀 2">
            <a:extLst>
              <a:ext uri="{FF2B5EF4-FFF2-40B4-BE49-F238E27FC236}">
                <a16:creationId xmlns:a16="http://schemas.microsoft.com/office/drawing/2014/main" id="{A00ED208-418C-4707-A212-BB3E5020415A}"/>
              </a:ext>
            </a:extLst>
          </p:cNvPr>
          <p:cNvSpPr>
            <a:spLocks noGrp="1"/>
          </p:cNvSpPr>
          <p:nvPr>
            <p:ph type="body" orient="vert" sz="quarter" idx="14"/>
          </p:nvPr>
        </p:nvSpPr>
        <p:spPr/>
        <p:txBody>
          <a:bodyPr/>
          <a:lstStyle/>
          <a:p>
            <a:r>
              <a:rPr lang="ko-KR" altLang="en-US" dirty="0"/>
              <a:t>글로벌 </a:t>
            </a:r>
            <a:r>
              <a:rPr lang="en-US" altLang="ko-KR" dirty="0"/>
              <a:t>OSAT </a:t>
            </a:r>
            <a:r>
              <a:rPr lang="ko-KR" altLang="en-US" dirty="0"/>
              <a:t>시장의 규모는 </a:t>
            </a:r>
            <a:r>
              <a:rPr lang="en-US" altLang="ko-KR" dirty="0"/>
              <a:t>’20</a:t>
            </a:r>
            <a:r>
              <a:rPr lang="ko-KR" altLang="en-US" dirty="0"/>
              <a:t>년 패키징 약 </a:t>
            </a:r>
            <a:r>
              <a:rPr lang="en-US" altLang="ko-KR" dirty="0"/>
              <a:t>300</a:t>
            </a:r>
            <a:r>
              <a:rPr lang="ko-KR" altLang="en-US" dirty="0"/>
              <a:t>억달러</a:t>
            </a:r>
            <a:r>
              <a:rPr lang="en-US" altLang="ko-KR" dirty="0"/>
              <a:t>, </a:t>
            </a:r>
            <a:r>
              <a:rPr lang="ko-KR" altLang="en-US" dirty="0"/>
              <a:t>테스트 약 </a:t>
            </a:r>
            <a:r>
              <a:rPr lang="en-US" altLang="ko-KR" dirty="0"/>
              <a:t>320</a:t>
            </a:r>
            <a:r>
              <a:rPr lang="ko-KR" altLang="en-US" dirty="0"/>
              <a:t>억달러 수준이며</a:t>
            </a:r>
            <a:r>
              <a:rPr lang="en-US" altLang="ko-KR" dirty="0"/>
              <a:t>, </a:t>
            </a:r>
            <a:r>
              <a:rPr lang="ko-KR" altLang="en-US" dirty="0"/>
              <a:t>향후 </a:t>
            </a:r>
            <a:r>
              <a:rPr lang="en-US" altLang="ko-KR" dirty="0"/>
              <a:t>5</a:t>
            </a:r>
            <a:r>
              <a:rPr lang="ko-KR" altLang="en-US" dirty="0"/>
              <a:t>년간 각각 매년 </a:t>
            </a:r>
            <a:r>
              <a:rPr lang="en-US" altLang="ko-KR" dirty="0"/>
              <a:t>6.6%, 18.6% </a:t>
            </a:r>
            <a:r>
              <a:rPr lang="ko-KR" altLang="en-US" dirty="0"/>
              <a:t>의 연평균 성장률을 보일 것으로 전망됩니다</a:t>
            </a:r>
            <a:r>
              <a:rPr lang="en-US" altLang="ko-KR" dirty="0"/>
              <a:t>.</a:t>
            </a:r>
            <a:endParaRPr lang="ko-KR" altLang="en-US" dirty="0"/>
          </a:p>
        </p:txBody>
      </p:sp>
      <p:sp>
        <p:nvSpPr>
          <p:cNvPr id="7" name="텍스트 개체 틀 6">
            <a:extLst>
              <a:ext uri="{FF2B5EF4-FFF2-40B4-BE49-F238E27FC236}">
                <a16:creationId xmlns:a16="http://schemas.microsoft.com/office/drawing/2014/main" id="{6B812DEE-2D5F-45BA-BAC7-E6CE7A3403EB}"/>
              </a:ext>
            </a:extLst>
          </p:cNvPr>
          <p:cNvSpPr>
            <a:spLocks noGrp="1"/>
          </p:cNvSpPr>
          <p:nvPr>
            <p:ph type="body" sz="quarter" idx="15"/>
          </p:nvPr>
        </p:nvSpPr>
        <p:spPr/>
        <p:txBody>
          <a:bodyPr/>
          <a:lstStyle/>
          <a:p>
            <a:r>
              <a:rPr lang="en-US" altLang="ko-KR" dirty="0"/>
              <a:t>Source: </a:t>
            </a:r>
            <a:r>
              <a:rPr lang="ko-KR" altLang="en-US" dirty="0"/>
              <a:t>신한금융투자</a:t>
            </a:r>
            <a:r>
              <a:rPr lang="en-US" altLang="ko-KR" dirty="0"/>
              <a:t>, NICE</a:t>
            </a:r>
            <a:r>
              <a:rPr lang="ko-KR" altLang="en-US" dirty="0"/>
              <a:t>평가정보</a:t>
            </a:r>
            <a:r>
              <a:rPr lang="en-US" altLang="ko-KR" dirty="0"/>
              <a:t>, DART </a:t>
            </a:r>
            <a:r>
              <a:rPr lang="ko-KR" altLang="en-US" dirty="0"/>
              <a:t>공시자료</a:t>
            </a:r>
            <a:r>
              <a:rPr lang="en-US" altLang="ko-KR" dirty="0"/>
              <a:t>, KPMG research</a:t>
            </a:r>
            <a:endParaRPr lang="ko-KR" altLang="en-US" dirty="0"/>
          </a:p>
        </p:txBody>
      </p:sp>
      <p:grpSp>
        <p:nvGrpSpPr>
          <p:cNvPr id="36" name="그룹 35">
            <a:extLst>
              <a:ext uri="{FF2B5EF4-FFF2-40B4-BE49-F238E27FC236}">
                <a16:creationId xmlns:a16="http://schemas.microsoft.com/office/drawing/2014/main" id="{D49EAF55-6936-4368-9923-BC6FD9CD7D60}"/>
              </a:ext>
            </a:extLst>
          </p:cNvPr>
          <p:cNvGrpSpPr/>
          <p:nvPr/>
        </p:nvGrpSpPr>
        <p:grpSpPr>
          <a:xfrm>
            <a:off x="335731" y="1956462"/>
            <a:ext cx="4431396" cy="285238"/>
            <a:chOff x="453025" y="1956462"/>
            <a:chExt cx="4320000" cy="285238"/>
          </a:xfrm>
        </p:grpSpPr>
        <p:sp>
          <p:nvSpPr>
            <p:cNvPr id="37" name="TextBox 36">
              <a:extLst>
                <a:ext uri="{FF2B5EF4-FFF2-40B4-BE49-F238E27FC236}">
                  <a16:creationId xmlns:a16="http://schemas.microsoft.com/office/drawing/2014/main" id="{22115FE3-7611-43DD-932F-73A8FD09771A}"/>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글로벌 </a:t>
              </a:r>
              <a:r>
                <a:rPr lang="en-US" altLang="ko-KR" sz="1400" b="1" dirty="0">
                  <a:solidFill>
                    <a:srgbClr val="483159"/>
                  </a:solidFill>
                  <a:latin typeface="Arial" panose="020B0604020202020204" pitchFamily="34" charset="0"/>
                  <a:ea typeface="KoPubWorld돋움체 Medium" panose="00000600000000000000" pitchFamily="2" charset="-127"/>
                </a:rPr>
                <a:t>OSAT </a:t>
              </a:r>
              <a:r>
                <a:rPr lang="ko-KR" altLang="en-US" sz="1400" b="1" dirty="0">
                  <a:solidFill>
                    <a:srgbClr val="483159"/>
                  </a:solidFill>
                  <a:latin typeface="Arial" panose="020B0604020202020204" pitchFamily="34" charset="0"/>
                  <a:ea typeface="KoPubWorld돋움체 Medium" panose="00000600000000000000" pitchFamily="2" charset="-127"/>
                </a:rPr>
                <a:t>시장 규모</a:t>
              </a:r>
            </a:p>
          </p:txBody>
        </p:sp>
        <p:cxnSp>
          <p:nvCxnSpPr>
            <p:cNvPr id="38" name="Straight Connector 32">
              <a:extLst>
                <a:ext uri="{FF2B5EF4-FFF2-40B4-BE49-F238E27FC236}">
                  <a16:creationId xmlns:a16="http://schemas.microsoft.com/office/drawing/2014/main" id="{DDF79630-9306-4520-8E28-4C5DF9372A65}"/>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42" name="TextBox 41">
            <a:extLst>
              <a:ext uri="{FF2B5EF4-FFF2-40B4-BE49-F238E27FC236}">
                <a16:creationId xmlns:a16="http://schemas.microsoft.com/office/drawing/2014/main" id="{B764F8F8-1EED-4327-8B40-69BF039F31E5}"/>
              </a:ext>
            </a:extLst>
          </p:cNvPr>
          <p:cNvSpPr txBox="1"/>
          <p:nvPr/>
        </p:nvSpPr>
        <p:spPr>
          <a:xfrm>
            <a:off x="3703294" y="1998387"/>
            <a:ext cx="1063833" cy="215444"/>
          </a:xfrm>
          <a:prstGeom prst="rect">
            <a:avLst/>
          </a:prstGeom>
          <a:noFill/>
        </p:spPr>
        <p:txBody>
          <a:bodyPr wrap="square" rtlCol="0">
            <a:spAutoFit/>
          </a:bodyPr>
          <a:lstStyle/>
          <a:p>
            <a:pPr algn="r"/>
            <a:r>
              <a:rPr lang="en-US" altLang="ko-KR" sz="800" dirty="0">
                <a:latin typeface="Arial" panose="020B0604020202020204" pitchFamily="34" charset="0"/>
                <a:ea typeface="KoPubWorld돋움체 Medium" panose="00000600000000000000" pitchFamily="2" charset="-127"/>
              </a:rPr>
              <a:t>(</a:t>
            </a:r>
            <a:r>
              <a:rPr lang="ko-KR" altLang="en-US" sz="800" dirty="0">
                <a:latin typeface="Arial" panose="020B0604020202020204" pitchFamily="34" charset="0"/>
                <a:ea typeface="KoPubWorld돋움체 Medium" panose="00000600000000000000" pitchFamily="2" charset="-127"/>
              </a:rPr>
              <a:t>단위</a:t>
            </a:r>
            <a:r>
              <a:rPr lang="en-US" altLang="ko-KR" sz="800" dirty="0">
                <a:latin typeface="Arial" panose="020B0604020202020204" pitchFamily="34" charset="0"/>
                <a:ea typeface="KoPubWorld돋움체 Medium" panose="00000600000000000000" pitchFamily="2" charset="-127"/>
              </a:rPr>
              <a:t>: </a:t>
            </a:r>
            <a:r>
              <a:rPr lang="ko-KR" altLang="en-US" sz="800" dirty="0">
                <a:latin typeface="Arial" panose="020B0604020202020204" pitchFamily="34" charset="0"/>
                <a:ea typeface="KoPubWorld돋움체 Medium" panose="00000600000000000000" pitchFamily="2" charset="-127"/>
              </a:rPr>
              <a:t>십억 달러</a:t>
            </a:r>
            <a:r>
              <a:rPr lang="en-US" altLang="ko-KR" sz="800" dirty="0">
                <a:latin typeface="Arial" panose="020B0604020202020204" pitchFamily="34" charset="0"/>
                <a:ea typeface="KoPubWorld돋움체 Medium" panose="00000600000000000000" pitchFamily="2" charset="-127"/>
              </a:rPr>
              <a:t>, %)</a:t>
            </a:r>
            <a:endParaRPr lang="ko-KR" altLang="en-US" sz="800" dirty="0">
              <a:latin typeface="Arial" panose="020B0604020202020204" pitchFamily="34" charset="0"/>
              <a:ea typeface="KoPubWorld돋움체 Medium" panose="00000600000000000000" pitchFamily="2" charset="-127"/>
            </a:endParaRPr>
          </a:p>
        </p:txBody>
      </p:sp>
      <p:cxnSp>
        <p:nvCxnSpPr>
          <p:cNvPr id="44" name="직선 화살표 연결선 43">
            <a:extLst>
              <a:ext uri="{FF2B5EF4-FFF2-40B4-BE49-F238E27FC236}">
                <a16:creationId xmlns:a16="http://schemas.microsoft.com/office/drawing/2014/main" id="{6DE350E7-1E1D-4D58-9E64-4CDCB6334BCA}"/>
              </a:ext>
            </a:extLst>
          </p:cNvPr>
          <p:cNvCxnSpPr>
            <a:cxnSpLocks/>
          </p:cNvCxnSpPr>
          <p:nvPr/>
        </p:nvCxnSpPr>
        <p:spPr>
          <a:xfrm flipV="1">
            <a:off x="1381687" y="3128410"/>
            <a:ext cx="2998366" cy="540809"/>
          </a:xfrm>
          <a:prstGeom prst="straightConnector1">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 Box 14">
            <a:extLst>
              <a:ext uri="{FF2B5EF4-FFF2-40B4-BE49-F238E27FC236}">
                <a16:creationId xmlns:a16="http://schemas.microsoft.com/office/drawing/2014/main" id="{9AE78F77-5932-4F8D-BBDD-19998A1D591E}"/>
              </a:ext>
            </a:extLst>
          </p:cNvPr>
          <p:cNvSpPr txBox="1">
            <a:spLocks noChangeArrowheads="1"/>
          </p:cNvSpPr>
          <p:nvPr>
            <p:custDataLst>
              <p:tags r:id="rId1"/>
            </p:custDataLst>
          </p:nvPr>
        </p:nvSpPr>
        <p:spPr bwMode="auto">
          <a:xfrm rot="21031687">
            <a:off x="2188839" y="3277039"/>
            <a:ext cx="1176844" cy="297375"/>
          </a:xfrm>
          <a:prstGeom prst="ellipse">
            <a:avLst/>
          </a:prstGeom>
          <a:solidFill>
            <a:schemeClr val="bg1">
              <a:lumMod val="95000"/>
            </a:schemeClr>
          </a:solidFill>
          <a:ln w="6350">
            <a:noFill/>
            <a:miter lim="800000"/>
            <a:headEnd type="none" w="sm" len="sm"/>
            <a:tailEnd type="none" w="sm" len="sm"/>
          </a:ln>
        </p:spPr>
        <p:txBody>
          <a:bodyPr lIns="0" tIns="0" rIns="0" bIns="0" anchor="ctr"/>
          <a:lstStyle/>
          <a:p>
            <a:pPr marL="447675" indent="-447675" algn="ctr" defTabSz="762000" eaLnBrk="0" hangingPunct="0">
              <a:spcBef>
                <a:spcPct val="15000"/>
              </a:spcBef>
              <a:tabLst>
                <a:tab pos="542925" algn="l"/>
              </a:tabLst>
              <a:defRPr/>
            </a:pPr>
            <a:r>
              <a:rPr lang="en-US" altLang="ko-KR" sz="1000" b="1" kern="0" dirty="0">
                <a:latin typeface="KoPubWorld돋움체 Medium" panose="00000600000000000000" pitchFamily="2" charset="-127"/>
                <a:ea typeface="KoPubWorld돋움체 Medium" panose="00000600000000000000" pitchFamily="2" charset="-127"/>
              </a:rPr>
              <a:t>CAGR +6.6%</a:t>
            </a:r>
          </a:p>
        </p:txBody>
      </p:sp>
      <p:cxnSp>
        <p:nvCxnSpPr>
          <p:cNvPr id="46" name="직선 화살표 연결선 45">
            <a:extLst>
              <a:ext uri="{FF2B5EF4-FFF2-40B4-BE49-F238E27FC236}">
                <a16:creationId xmlns:a16="http://schemas.microsoft.com/office/drawing/2014/main" id="{534E22CB-4B61-4AB7-BCA3-62F019942D9A}"/>
              </a:ext>
            </a:extLst>
          </p:cNvPr>
          <p:cNvCxnSpPr>
            <a:cxnSpLocks/>
          </p:cNvCxnSpPr>
          <p:nvPr/>
        </p:nvCxnSpPr>
        <p:spPr>
          <a:xfrm rot="21025171" flipV="1">
            <a:off x="1381687" y="5023701"/>
            <a:ext cx="2998366" cy="540809"/>
          </a:xfrm>
          <a:prstGeom prst="straightConnector1">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 Box 14">
            <a:extLst>
              <a:ext uri="{FF2B5EF4-FFF2-40B4-BE49-F238E27FC236}">
                <a16:creationId xmlns:a16="http://schemas.microsoft.com/office/drawing/2014/main" id="{1473C251-629E-47F7-B1D4-8931D8B099AE}"/>
              </a:ext>
            </a:extLst>
          </p:cNvPr>
          <p:cNvSpPr txBox="1">
            <a:spLocks noChangeArrowheads="1"/>
          </p:cNvSpPr>
          <p:nvPr>
            <p:custDataLst>
              <p:tags r:id="rId2"/>
            </p:custDataLst>
          </p:nvPr>
        </p:nvSpPr>
        <p:spPr bwMode="auto">
          <a:xfrm rot="20456858">
            <a:off x="2135921" y="5189199"/>
            <a:ext cx="1294528" cy="297375"/>
          </a:xfrm>
          <a:prstGeom prst="ellipse">
            <a:avLst/>
          </a:prstGeom>
          <a:solidFill>
            <a:schemeClr val="bg1">
              <a:lumMod val="95000"/>
            </a:schemeClr>
          </a:solidFill>
          <a:ln w="6350">
            <a:noFill/>
            <a:miter lim="800000"/>
            <a:headEnd type="none" w="sm" len="sm"/>
            <a:tailEnd type="none" w="sm" len="sm"/>
          </a:ln>
        </p:spPr>
        <p:txBody>
          <a:bodyPr lIns="0" tIns="0" rIns="0" bIns="0" anchor="ctr"/>
          <a:lstStyle/>
          <a:p>
            <a:pPr marL="447675" indent="-447675" algn="ctr" defTabSz="762000" eaLnBrk="0" hangingPunct="0">
              <a:spcBef>
                <a:spcPct val="15000"/>
              </a:spcBef>
              <a:tabLst>
                <a:tab pos="542925" algn="l"/>
              </a:tabLst>
              <a:defRPr/>
            </a:pPr>
            <a:r>
              <a:rPr lang="en-US" altLang="ko-KR" sz="1000" b="1" kern="0" dirty="0">
                <a:latin typeface="KoPubWorld돋움체 Medium" panose="00000600000000000000" pitchFamily="2" charset="-127"/>
                <a:ea typeface="KoPubWorld돋움체 Medium" panose="00000600000000000000" pitchFamily="2" charset="-127"/>
              </a:rPr>
              <a:t>CAGR +18.6%</a:t>
            </a:r>
          </a:p>
        </p:txBody>
      </p:sp>
      <p:sp>
        <p:nvSpPr>
          <p:cNvPr id="48" name="TextBox 47">
            <a:extLst>
              <a:ext uri="{FF2B5EF4-FFF2-40B4-BE49-F238E27FC236}">
                <a16:creationId xmlns:a16="http://schemas.microsoft.com/office/drawing/2014/main" id="{551A45D6-952B-4AD8-B621-6A18CCFB9692}"/>
              </a:ext>
            </a:extLst>
          </p:cNvPr>
          <p:cNvSpPr txBox="1"/>
          <p:nvPr/>
        </p:nvSpPr>
        <p:spPr>
          <a:xfrm>
            <a:off x="467036" y="2398899"/>
            <a:ext cx="1705355" cy="246221"/>
          </a:xfrm>
          <a:prstGeom prst="rect">
            <a:avLst/>
          </a:prstGeom>
          <a:noFill/>
        </p:spPr>
        <p:txBody>
          <a:bodyPr wrap="square" rtlCol="0">
            <a:spAutoFit/>
          </a:bodyPr>
          <a:lstStyle/>
          <a:p>
            <a:r>
              <a:rPr lang="ko-KR" altLang="en-US" sz="1000" b="1" dirty="0">
                <a:latin typeface="Arial" panose="020B0604020202020204" pitchFamily="34" charset="0"/>
                <a:ea typeface="KoPubWorld돋움체 Medium" panose="00000600000000000000" pitchFamily="2" charset="-127"/>
              </a:rPr>
              <a:t>패키징</a:t>
            </a:r>
            <a:r>
              <a:rPr lang="en-US" altLang="ko-KR" sz="1000" b="1" dirty="0">
                <a:latin typeface="Arial" panose="020B0604020202020204" pitchFamily="34" charset="0"/>
                <a:ea typeface="KoPubWorld돋움체 Medium" panose="00000600000000000000" pitchFamily="2" charset="-127"/>
              </a:rPr>
              <a:t>(Packaging)</a:t>
            </a:r>
            <a:endParaRPr lang="ko-KR" altLang="en-US" sz="1000" b="1" dirty="0">
              <a:latin typeface="Arial" panose="020B0604020202020204" pitchFamily="34" charset="0"/>
              <a:ea typeface="KoPubWorld돋움체 Medium" panose="00000600000000000000" pitchFamily="2" charset="-127"/>
            </a:endParaRPr>
          </a:p>
        </p:txBody>
      </p:sp>
      <p:sp>
        <p:nvSpPr>
          <p:cNvPr id="49" name="TextBox 48">
            <a:extLst>
              <a:ext uri="{FF2B5EF4-FFF2-40B4-BE49-F238E27FC236}">
                <a16:creationId xmlns:a16="http://schemas.microsoft.com/office/drawing/2014/main" id="{8B6C6ABC-6138-4DF2-ACA3-9A5FB41A2ACF}"/>
              </a:ext>
            </a:extLst>
          </p:cNvPr>
          <p:cNvSpPr txBox="1"/>
          <p:nvPr/>
        </p:nvSpPr>
        <p:spPr>
          <a:xfrm>
            <a:off x="423489" y="4403380"/>
            <a:ext cx="1063833" cy="246221"/>
          </a:xfrm>
          <a:prstGeom prst="rect">
            <a:avLst/>
          </a:prstGeom>
          <a:noFill/>
        </p:spPr>
        <p:txBody>
          <a:bodyPr wrap="square" rtlCol="0">
            <a:spAutoFit/>
          </a:bodyPr>
          <a:lstStyle/>
          <a:p>
            <a:pPr lvl="0" algn="ctr"/>
            <a:r>
              <a:rPr lang="ko-KR" altLang="en-US" sz="1000" b="1" dirty="0">
                <a:solidFill>
                  <a:prstClr val="black"/>
                </a:solidFill>
                <a:latin typeface="Arial" panose="020B0604020202020204" pitchFamily="34" charset="0"/>
                <a:ea typeface="KoPubWorld돋움체 Medium" panose="00000600000000000000" pitchFamily="2" charset="-127"/>
              </a:rPr>
              <a:t>테스트</a:t>
            </a:r>
            <a:r>
              <a:rPr lang="en-US" altLang="ko-KR" sz="1000" b="1" dirty="0">
                <a:solidFill>
                  <a:prstClr val="black"/>
                </a:solidFill>
                <a:latin typeface="Arial" panose="020B0604020202020204" pitchFamily="34" charset="0"/>
                <a:ea typeface="KoPubWorld돋움체 Medium" panose="00000600000000000000" pitchFamily="2" charset="-127"/>
              </a:rPr>
              <a:t>(Test)</a:t>
            </a:r>
            <a:endParaRPr lang="ko-KR" altLang="en-US" sz="1000" b="1" dirty="0">
              <a:solidFill>
                <a:prstClr val="black"/>
              </a:solidFill>
              <a:latin typeface="Arial" panose="020B0604020202020204" pitchFamily="34" charset="0"/>
              <a:ea typeface="KoPubWorld돋움체 Medium" panose="00000600000000000000" pitchFamily="2" charset="-127"/>
            </a:endParaRPr>
          </a:p>
        </p:txBody>
      </p:sp>
      <p:grpSp>
        <p:nvGrpSpPr>
          <p:cNvPr id="22" name="그룹 21">
            <a:extLst>
              <a:ext uri="{FF2B5EF4-FFF2-40B4-BE49-F238E27FC236}">
                <a16:creationId xmlns:a16="http://schemas.microsoft.com/office/drawing/2014/main" id="{F6508370-84CE-4F44-B71A-342F52605EDB}"/>
              </a:ext>
            </a:extLst>
          </p:cNvPr>
          <p:cNvGrpSpPr/>
          <p:nvPr/>
        </p:nvGrpSpPr>
        <p:grpSpPr>
          <a:xfrm>
            <a:off x="5072487" y="1956462"/>
            <a:ext cx="4431396" cy="285238"/>
            <a:chOff x="453025" y="1956462"/>
            <a:chExt cx="4320000" cy="285238"/>
          </a:xfrm>
        </p:grpSpPr>
        <p:sp>
          <p:nvSpPr>
            <p:cNvPr id="23" name="TextBox 22">
              <a:extLst>
                <a:ext uri="{FF2B5EF4-FFF2-40B4-BE49-F238E27FC236}">
                  <a16:creationId xmlns:a16="http://schemas.microsoft.com/office/drawing/2014/main" id="{60E5B426-420A-4FCB-B0A8-192292A2951F}"/>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글로벌 </a:t>
              </a:r>
              <a:r>
                <a:rPr lang="en-US" altLang="ko-KR" sz="1400" b="1" dirty="0">
                  <a:solidFill>
                    <a:srgbClr val="483159"/>
                  </a:solidFill>
                  <a:latin typeface="Arial" panose="020B0604020202020204" pitchFamily="34" charset="0"/>
                  <a:ea typeface="KoPubWorld돋움체 Medium" panose="00000600000000000000" pitchFamily="2" charset="-127"/>
                </a:rPr>
                <a:t>OSAT </a:t>
              </a:r>
              <a:r>
                <a:rPr lang="ko-KR" altLang="en-US" sz="1400" b="1" dirty="0">
                  <a:solidFill>
                    <a:srgbClr val="483159"/>
                  </a:solidFill>
                  <a:latin typeface="Arial" panose="020B0604020202020204" pitchFamily="34" charset="0"/>
                  <a:ea typeface="KoPubWorld돋움체 Medium" panose="00000600000000000000" pitchFamily="2" charset="-127"/>
                </a:rPr>
                <a:t>시장 동향 및 주요 기업</a:t>
              </a:r>
            </a:p>
          </p:txBody>
        </p:sp>
        <p:cxnSp>
          <p:nvCxnSpPr>
            <p:cNvPr id="24" name="Straight Connector 32">
              <a:extLst>
                <a:ext uri="{FF2B5EF4-FFF2-40B4-BE49-F238E27FC236}">
                  <a16:creationId xmlns:a16="http://schemas.microsoft.com/office/drawing/2014/main" id="{DB8CB3D2-F761-44B9-8BC8-8273F3B2B8AB}"/>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25" name="직사각형 24">
            <a:extLst>
              <a:ext uri="{FF2B5EF4-FFF2-40B4-BE49-F238E27FC236}">
                <a16:creationId xmlns:a16="http://schemas.microsoft.com/office/drawing/2014/main" id="{5B3837B6-B963-4F23-A9AD-C3BBD709D70F}"/>
              </a:ext>
            </a:extLst>
          </p:cNvPr>
          <p:cNvSpPr/>
          <p:nvPr/>
        </p:nvSpPr>
        <p:spPr>
          <a:xfrm>
            <a:off x="4992688" y="2368815"/>
            <a:ext cx="4511195" cy="1015973"/>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b="1" dirty="0">
                <a:latin typeface="Arial" panose="020B0604020202020204" pitchFamily="34" charset="0"/>
                <a:ea typeface="KoPubWorld돋움체 Medium" panose="00000600000000000000" pitchFamily="2" charset="-127"/>
              </a:rPr>
              <a:t>메모리 반도체 </a:t>
            </a:r>
            <a:r>
              <a:rPr lang="en-US" altLang="ko-KR" sz="1000" b="1" dirty="0">
                <a:latin typeface="Arial" panose="020B0604020202020204" pitchFamily="34" charset="0"/>
                <a:ea typeface="KoPubWorld돋움체 Medium" panose="00000600000000000000" pitchFamily="2" charset="-127"/>
              </a:rPr>
              <a:t>OSAT</a:t>
            </a:r>
          </a:p>
          <a:p>
            <a:pPr marL="357188" lvl="1" indent="-179388" defTabSz="914400">
              <a:lnSpc>
                <a:spcPct val="110000"/>
              </a:lnSpc>
              <a:spcAft>
                <a:spcPts val="300"/>
              </a:spcAft>
              <a:buClr>
                <a:srgbClr val="646464"/>
              </a:buClr>
              <a:buSzPct val="100000"/>
              <a:buFont typeface="Arial" panose="020B0604020202020204" pitchFamily="34" charset="0"/>
              <a:buChar char="-"/>
            </a:pPr>
            <a:r>
              <a:rPr lang="ko-KR" altLang="en-US" sz="1000" dirty="0">
                <a:latin typeface="Arial" panose="020B0604020202020204" pitchFamily="34" charset="0"/>
                <a:ea typeface="KoPubWorld돋움체 Medium" panose="00000600000000000000" pitchFamily="2" charset="-127"/>
              </a:rPr>
              <a:t>일부 메모리 반도체 제조사는 </a:t>
            </a:r>
            <a:r>
              <a:rPr lang="ko-KR" altLang="en-US" sz="1000" dirty="0" err="1">
                <a:latin typeface="Arial" panose="020B0604020202020204" pitchFamily="34" charset="0"/>
                <a:ea typeface="KoPubWorld돋움체 Medium" panose="00000600000000000000" pitchFamily="2" charset="-127"/>
              </a:rPr>
              <a:t>후공정</a:t>
            </a:r>
            <a:r>
              <a:rPr lang="ko-KR" altLang="en-US" sz="1000" dirty="0">
                <a:latin typeface="Arial" panose="020B0604020202020204" pitchFamily="34" charset="0"/>
                <a:ea typeface="KoPubWorld돋움체 Medium" panose="00000600000000000000" pitchFamily="2" charset="-127"/>
              </a:rPr>
              <a:t> 라인을 자체 보유하고 있으나</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주요 메모리 반도체 제조사들은 설비투자 시 웨이퍼 생산능력을 극대화하기 위해 </a:t>
            </a:r>
            <a:r>
              <a:rPr lang="ko-KR" altLang="en-US" sz="1000" dirty="0" err="1">
                <a:latin typeface="Arial" panose="020B0604020202020204" pitchFamily="34" charset="0"/>
                <a:ea typeface="KoPubWorld돋움체 Medium" panose="00000600000000000000" pitchFamily="2" charset="-127"/>
              </a:rPr>
              <a:t>전공정</a:t>
            </a:r>
            <a:r>
              <a:rPr lang="ko-KR" altLang="en-US" sz="1000" dirty="0">
                <a:latin typeface="Arial" panose="020B0604020202020204" pitchFamily="34" charset="0"/>
                <a:ea typeface="KoPubWorld돋움체 Medium" panose="00000600000000000000" pitchFamily="2" charset="-127"/>
              </a:rPr>
              <a:t> 투자에 집중하는 경향을 보이고</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따라서 </a:t>
            </a:r>
            <a:r>
              <a:rPr lang="ko-KR" altLang="en-US" sz="1000" dirty="0" err="1">
                <a:latin typeface="Arial" panose="020B0604020202020204" pitchFamily="34" charset="0"/>
                <a:ea typeface="KoPubWorld돋움체 Medium" panose="00000600000000000000" pitchFamily="2" charset="-127"/>
              </a:rPr>
              <a:t>후공정</a:t>
            </a:r>
            <a:r>
              <a:rPr lang="ko-KR" altLang="en-US" sz="1000" dirty="0">
                <a:latin typeface="Arial" panose="020B0604020202020204" pitchFamily="34" charset="0"/>
                <a:ea typeface="KoPubWorld돋움체 Medium" panose="00000600000000000000" pitchFamily="2" charset="-127"/>
              </a:rPr>
              <a:t> 외주에 대한 수요는 지속될 것으로 전망됨</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b="1" dirty="0">
                <a:latin typeface="Arial" panose="020B0604020202020204" pitchFamily="34" charset="0"/>
                <a:ea typeface="KoPubWorld돋움체 Medium" panose="00000600000000000000" pitchFamily="2" charset="-127"/>
              </a:rPr>
              <a:t>시스템 반도체 </a:t>
            </a:r>
            <a:r>
              <a:rPr lang="en-US" altLang="ko-KR" sz="1000" b="1" dirty="0">
                <a:latin typeface="Arial" panose="020B0604020202020204" pitchFamily="34" charset="0"/>
                <a:ea typeface="KoPubWorld돋움체 Medium" panose="00000600000000000000" pitchFamily="2" charset="-127"/>
              </a:rPr>
              <a:t>OSAT</a:t>
            </a:r>
          </a:p>
          <a:p>
            <a:pPr marL="357188" lvl="1" indent="-179388" defTabSz="914400">
              <a:lnSpc>
                <a:spcPct val="110000"/>
              </a:lnSpc>
              <a:spcAft>
                <a:spcPts val="300"/>
              </a:spcAft>
              <a:buClr>
                <a:srgbClr val="646464"/>
              </a:buClr>
              <a:buSzPct val="100000"/>
              <a:buFont typeface="Arial" panose="020B0604020202020204" pitchFamily="34" charset="0"/>
              <a:buChar char="-"/>
            </a:pPr>
            <a:r>
              <a:rPr lang="ko-KR" altLang="en-US" sz="1000" dirty="0">
                <a:latin typeface="Arial" panose="020B0604020202020204" pitchFamily="34" charset="0"/>
                <a:ea typeface="KoPubWorld돋움체 Medium" panose="00000600000000000000" pitchFamily="2" charset="-127"/>
              </a:rPr>
              <a:t>시스템 반도체의 주요 </a:t>
            </a:r>
            <a:r>
              <a:rPr lang="en-US" altLang="ko-KR" sz="1000" dirty="0">
                <a:latin typeface="Arial" panose="020B0604020202020204" pitchFamily="34" charset="0"/>
                <a:ea typeface="KoPubWorld돋움체 Medium" panose="00000600000000000000" pitchFamily="2" charset="-127"/>
              </a:rPr>
              <a:t>OSAT </a:t>
            </a:r>
            <a:r>
              <a:rPr lang="ko-KR" altLang="en-US" sz="1000" dirty="0">
                <a:latin typeface="Arial" panose="020B0604020202020204" pitchFamily="34" charset="0"/>
                <a:ea typeface="KoPubWorld돋움체 Medium" panose="00000600000000000000" pitchFamily="2" charset="-127"/>
              </a:rPr>
              <a:t>기업은 대만 업체들이나</a:t>
            </a:r>
            <a:r>
              <a:rPr lang="en-US" altLang="ko-KR" sz="1000" dirty="0">
                <a:latin typeface="Arial" panose="020B0604020202020204" pitchFamily="34" charset="0"/>
                <a:ea typeface="KoPubWorld돋움체 Medium" panose="00000600000000000000" pitchFamily="2" charset="-127"/>
              </a:rPr>
              <a:t>, </a:t>
            </a:r>
            <a:r>
              <a:rPr lang="ko-KR" altLang="en-US" sz="1000" dirty="0" err="1">
                <a:latin typeface="Arial" panose="020B0604020202020204" pitchFamily="34" charset="0"/>
                <a:ea typeface="KoPubWorld돋움체 Medium" panose="00000600000000000000" pitchFamily="2" charset="-127"/>
              </a:rPr>
              <a:t>퀄컴</a:t>
            </a:r>
            <a:r>
              <a:rPr lang="ko-KR" altLang="en-US" sz="1000" dirty="0">
                <a:latin typeface="Arial" panose="020B0604020202020204" pitchFamily="34" charset="0"/>
                <a:ea typeface="KoPubWorld돋움체 Medium" panose="00000600000000000000" pitchFamily="2" charset="-127"/>
              </a:rPr>
              <a:t> 등 주요 글로벌 </a:t>
            </a:r>
            <a:r>
              <a:rPr lang="ko-KR" altLang="en-US" sz="1000" dirty="0" err="1">
                <a:latin typeface="Arial" panose="020B0604020202020204" pitchFamily="34" charset="0"/>
                <a:ea typeface="KoPubWorld돋움체 Medium" panose="00000600000000000000" pitchFamily="2" charset="-127"/>
              </a:rPr>
              <a:t>팹리스</a:t>
            </a:r>
            <a:r>
              <a:rPr lang="ko-KR" altLang="en-US" sz="1000" dirty="0">
                <a:latin typeface="Arial" panose="020B0604020202020204" pitchFamily="34" charset="0"/>
                <a:ea typeface="KoPubWorld돋움체 Medium" panose="00000600000000000000" pitchFamily="2" charset="-127"/>
              </a:rPr>
              <a:t> 업체 및 애플 등 </a:t>
            </a:r>
            <a:r>
              <a:rPr lang="ko-KR" altLang="en-US" sz="1000" dirty="0" err="1">
                <a:latin typeface="Arial" panose="020B0604020202020204" pitchFamily="34" charset="0"/>
                <a:ea typeface="KoPubWorld돋움체 Medium" panose="00000600000000000000" pitchFamily="2" charset="-127"/>
              </a:rPr>
              <a:t>팹리스</a:t>
            </a:r>
            <a:r>
              <a:rPr lang="ko-KR" altLang="en-US" sz="1000" dirty="0">
                <a:latin typeface="Arial" panose="020B0604020202020204" pitchFamily="34" charset="0"/>
                <a:ea typeface="KoPubWorld돋움체 Medium" panose="00000600000000000000" pitchFamily="2" charset="-127"/>
              </a:rPr>
              <a:t> 고객들은 협력사 다변화를 지속적 추진 중임</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이에 따라 대만 업체 비중을 줄이고</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한국 및 중국 업체 비중이 증가하는 경향</a:t>
            </a:r>
            <a:endParaRPr lang="en-US" altLang="ko-KR" sz="1000" dirty="0">
              <a:latin typeface="Arial" panose="020B0604020202020204" pitchFamily="34" charset="0"/>
              <a:ea typeface="KoPubWorld돋움체 Medium" panose="00000600000000000000" pitchFamily="2" charset="-127"/>
            </a:endParaRPr>
          </a:p>
          <a:p>
            <a:pPr marL="357188" lvl="1" indent="-179388" defTabSz="914400">
              <a:lnSpc>
                <a:spcPct val="110000"/>
              </a:lnSpc>
              <a:spcAft>
                <a:spcPts val="300"/>
              </a:spcAft>
              <a:buClr>
                <a:srgbClr val="646464"/>
              </a:buClr>
              <a:buSzPct val="100000"/>
              <a:buFont typeface="Arial" panose="020B0604020202020204" pitchFamily="34" charset="0"/>
              <a:buChar char="-"/>
            </a:pPr>
            <a:r>
              <a:rPr lang="ko-KR" altLang="en-US" sz="1000" dirty="0">
                <a:latin typeface="Arial" panose="020B0604020202020204" pitchFamily="34" charset="0"/>
                <a:ea typeface="KoPubWorld돋움체 Medium" panose="00000600000000000000" pitchFamily="2" charset="-127"/>
              </a:rPr>
              <a:t>삼성전자도 시스템 반도체 파운드리 사업을 강화하고 있는 가운데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최근 </a:t>
            </a:r>
            <a:r>
              <a:rPr lang="ko-KR" altLang="en-US" sz="1000" dirty="0" err="1">
                <a:latin typeface="Arial" panose="020B0604020202020204" pitchFamily="34" charset="0"/>
                <a:ea typeface="KoPubWorld돋움체 Medium" panose="00000600000000000000" pitchFamily="2" charset="-127"/>
              </a:rPr>
              <a:t>퀄컴</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5G </a:t>
            </a:r>
            <a:r>
              <a:rPr lang="ko-KR" altLang="en-US" sz="1000" dirty="0">
                <a:latin typeface="Arial" panose="020B0604020202020204" pitchFamily="34" charset="0"/>
                <a:ea typeface="KoPubWorld돋움체 Medium" panose="00000600000000000000" pitchFamily="2" charset="-127"/>
              </a:rPr>
              <a:t>이동통신 모뎀 칩 공급 계약 수주 등 국내 시스템 반도체 </a:t>
            </a:r>
            <a:r>
              <a:rPr lang="en-US" altLang="ko-KR" sz="1000" dirty="0">
                <a:latin typeface="Arial" panose="020B0604020202020204" pitchFamily="34" charset="0"/>
                <a:ea typeface="KoPubWorld돋움체 Medium" panose="00000600000000000000" pitchFamily="2" charset="-127"/>
              </a:rPr>
              <a:t>OSAT </a:t>
            </a:r>
            <a:r>
              <a:rPr lang="ko-KR" altLang="en-US" sz="1000" dirty="0">
                <a:latin typeface="Arial" panose="020B0604020202020204" pitchFamily="34" charset="0"/>
                <a:ea typeface="KoPubWorld돋움체 Medium" panose="00000600000000000000" pitchFamily="2" charset="-127"/>
              </a:rPr>
              <a:t>확대 예상</a:t>
            </a:r>
            <a:endParaRPr lang="en-US" altLang="ko-KR" sz="1000" dirty="0">
              <a:latin typeface="Arial" panose="020B0604020202020204" pitchFamily="34" charset="0"/>
              <a:ea typeface="KoPubWorld돋움체 Medium" panose="00000600000000000000" pitchFamily="2" charset="-127"/>
            </a:endParaRPr>
          </a:p>
        </p:txBody>
      </p:sp>
      <p:graphicFrame>
        <p:nvGraphicFramePr>
          <p:cNvPr id="30" name="표 29">
            <a:extLst>
              <a:ext uri="{FF2B5EF4-FFF2-40B4-BE49-F238E27FC236}">
                <a16:creationId xmlns:a16="http://schemas.microsoft.com/office/drawing/2014/main" id="{1B57A540-3C1D-4101-8AB3-60ECB82FA9A5}"/>
              </a:ext>
            </a:extLst>
          </p:cNvPr>
          <p:cNvGraphicFramePr>
            <a:graphicFrameLocks noGrp="1"/>
          </p:cNvGraphicFramePr>
          <p:nvPr>
            <p:extLst>
              <p:ext uri="{D42A27DB-BD31-4B8C-83A1-F6EECF244321}">
                <p14:modId xmlns:p14="http://schemas.microsoft.com/office/powerpoint/2010/main" val="299921575"/>
              </p:ext>
            </p:extLst>
          </p:nvPr>
        </p:nvGraphicFramePr>
        <p:xfrm>
          <a:off x="5120942" y="4526490"/>
          <a:ext cx="4334486" cy="1699260"/>
        </p:xfrm>
        <a:graphic>
          <a:graphicData uri="http://schemas.openxmlformats.org/drawingml/2006/table">
            <a:tbl>
              <a:tblPr/>
              <a:tblGrid>
                <a:gridCol w="450558">
                  <a:extLst>
                    <a:ext uri="{9D8B030D-6E8A-4147-A177-3AD203B41FA5}">
                      <a16:colId xmlns:a16="http://schemas.microsoft.com/office/drawing/2014/main" val="4105349157"/>
                    </a:ext>
                  </a:extLst>
                </a:gridCol>
                <a:gridCol w="534497">
                  <a:extLst>
                    <a:ext uri="{9D8B030D-6E8A-4147-A177-3AD203B41FA5}">
                      <a16:colId xmlns:a16="http://schemas.microsoft.com/office/drawing/2014/main" val="1426932215"/>
                    </a:ext>
                  </a:extLst>
                </a:gridCol>
                <a:gridCol w="531015">
                  <a:extLst>
                    <a:ext uri="{9D8B030D-6E8A-4147-A177-3AD203B41FA5}">
                      <a16:colId xmlns:a16="http://schemas.microsoft.com/office/drawing/2014/main" val="2487444906"/>
                    </a:ext>
                  </a:extLst>
                </a:gridCol>
                <a:gridCol w="515623">
                  <a:extLst>
                    <a:ext uri="{9D8B030D-6E8A-4147-A177-3AD203B41FA5}">
                      <a16:colId xmlns:a16="http://schemas.microsoft.com/office/drawing/2014/main" val="3078948729"/>
                    </a:ext>
                  </a:extLst>
                </a:gridCol>
                <a:gridCol w="640571">
                  <a:extLst>
                    <a:ext uri="{9D8B030D-6E8A-4147-A177-3AD203B41FA5}">
                      <a16:colId xmlns:a16="http://schemas.microsoft.com/office/drawing/2014/main" val="3789024465"/>
                    </a:ext>
                  </a:extLst>
                </a:gridCol>
                <a:gridCol w="501607">
                  <a:extLst>
                    <a:ext uri="{9D8B030D-6E8A-4147-A177-3AD203B41FA5}">
                      <a16:colId xmlns:a16="http://schemas.microsoft.com/office/drawing/2014/main" val="3887757389"/>
                    </a:ext>
                  </a:extLst>
                </a:gridCol>
                <a:gridCol w="431989">
                  <a:extLst>
                    <a:ext uri="{9D8B030D-6E8A-4147-A177-3AD203B41FA5}">
                      <a16:colId xmlns:a16="http://schemas.microsoft.com/office/drawing/2014/main" val="2649515459"/>
                    </a:ext>
                  </a:extLst>
                </a:gridCol>
                <a:gridCol w="728626">
                  <a:extLst>
                    <a:ext uri="{9D8B030D-6E8A-4147-A177-3AD203B41FA5}">
                      <a16:colId xmlns:a16="http://schemas.microsoft.com/office/drawing/2014/main" val="4270229053"/>
                    </a:ext>
                  </a:extLst>
                </a:gridCol>
              </a:tblGrid>
              <a:tr h="126513">
                <a:tc gridSpan="6">
                  <a:txBody>
                    <a:bodyPr/>
                    <a:lstStyle/>
                    <a:p>
                      <a:pPr algn="l" rtl="0" fontAlgn="ct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글로벌 주요 기업 </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Top 10</a:t>
                      </a:r>
                      <a:r>
                        <a:rPr 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3Q20 (Million USD)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endParaRPr lang="en-US" sz="800" b="1" i="0" u="none" strike="noStrike" baseline="0" dirty="0">
                        <a:solidFill>
                          <a:srgbClr val="FFFFFF"/>
                        </a:solidFill>
                        <a:effectLst/>
                        <a:latin typeface="Arial" panose="020B0604020202020204" pitchFamily="34" charset="0"/>
                        <a:ea typeface="KoPubWorld돋움체 Medium" panose="00000600000000000000" pitchFamily="2" charset="-127"/>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rtl="0" fontAlgn="ctr"/>
                      <a:endParaRPr lang="en-US" sz="800" b="1" i="0" u="none" strike="noStrike" baseline="0" dirty="0">
                        <a:solidFill>
                          <a:srgbClr val="FFFFFF"/>
                        </a:solidFill>
                        <a:effectLst/>
                        <a:latin typeface="Arial" panose="020B0604020202020204" pitchFamily="34" charset="0"/>
                        <a:ea typeface="KoPubWorld돋움체 Medium" panose="00000600000000000000" pitchFamily="2" charset="-127"/>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15265469"/>
                  </a:ext>
                </a:extLst>
              </a:tr>
              <a:tr h="214522">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Ranking</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C1DD"/>
                    </a:solidFill>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Company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C1DD"/>
                    </a:solidFill>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3Q 19 </a:t>
                      </a:r>
                    </a:p>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Revenue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C1DD"/>
                    </a:solidFill>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3Q 20 </a:t>
                      </a:r>
                    </a:p>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Revenue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C1DD"/>
                    </a:solidFill>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YoY Growth</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C1DD"/>
                    </a:solidFill>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3Q 20 MS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C1DD"/>
                    </a:solidFill>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Country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C1DD"/>
                    </a:solidFill>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Listed </a:t>
                      </a:r>
                    </a:p>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Company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C1DD"/>
                    </a:solidFill>
                  </a:tcPr>
                </a:tc>
                <a:extLst>
                  <a:ext uri="{0D108BD9-81ED-4DB2-BD59-A6C34878D82A}">
                    <a16:rowId xmlns:a16="http://schemas.microsoft.com/office/drawing/2014/main" val="499939446"/>
                  </a:ext>
                </a:extLst>
              </a:tr>
              <a:tr h="125252">
                <a:tc>
                  <a:txBody>
                    <a:bodyPr/>
                    <a:lstStyle/>
                    <a:p>
                      <a:pPr algn="ctr" rtl="0"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1,520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Taiwan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Listed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1834529"/>
                  </a:ext>
                </a:extLst>
              </a:tr>
              <a:tr h="125252">
                <a:tc>
                  <a:txBody>
                    <a:bodyPr/>
                    <a:lstStyle/>
                    <a:p>
                      <a:pPr algn="ctr" rtl="0"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Amkor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1,084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USA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Listed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0620015"/>
                  </a:ext>
                </a:extLst>
              </a:tr>
              <a:tr h="125252">
                <a:tc>
                  <a:txBody>
                    <a:bodyPr/>
                    <a:lstStyle/>
                    <a:p>
                      <a:pPr algn="ctr" rtl="0"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JCET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1,006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China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Listed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7736730"/>
                  </a:ext>
                </a:extLst>
              </a:tr>
              <a:tr h="125252">
                <a:tc>
                  <a:txBody>
                    <a:bodyPr/>
                    <a:lstStyle/>
                    <a:p>
                      <a:pPr algn="ctr" rtl="0"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SPIL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763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Taiwan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Listed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6450241"/>
                  </a:ext>
                </a:extLst>
              </a:tr>
              <a:tr h="125252">
                <a:tc>
                  <a:txBody>
                    <a:bodyPr/>
                    <a:lstStyle/>
                    <a:p>
                      <a:pPr algn="ctr" rtl="0"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PTI</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Taiwan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Listed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5167532"/>
                  </a:ext>
                </a:extLst>
              </a:tr>
              <a:tr h="125252">
                <a:tc>
                  <a:txBody>
                    <a:bodyPr/>
                    <a:lstStyle/>
                    <a:p>
                      <a:pPr algn="ctr" rtl="0"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TFME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China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Listed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4964937"/>
                  </a:ext>
                </a:extLst>
              </a:tr>
              <a:tr h="125252">
                <a:tc>
                  <a:txBody>
                    <a:bodyPr/>
                    <a:lstStyle/>
                    <a:p>
                      <a:pPr algn="ctr" rtl="0"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Hua Tian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China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Listed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2691794"/>
                  </a:ext>
                </a:extLst>
              </a:tr>
              <a:tr h="125252">
                <a:tc>
                  <a:txBody>
                    <a:bodyPr/>
                    <a:lstStyle/>
                    <a:p>
                      <a:pPr algn="ctr" rtl="0"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KYEC</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Taiwan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Listed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0398597"/>
                  </a:ext>
                </a:extLst>
              </a:tr>
              <a:tr h="125252">
                <a:tc>
                  <a:txBody>
                    <a:bodyPr/>
                    <a:lstStyle/>
                    <a:p>
                      <a:pPr algn="ctr" rtl="0"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800" b="1" i="0" u="none" strike="noStrike" baseline="0" dirty="0" err="1">
                          <a:solidFill>
                            <a:srgbClr val="000000"/>
                          </a:solidFill>
                          <a:effectLst/>
                          <a:latin typeface="Arial" panose="020B0604020202020204" pitchFamily="34" charset="0"/>
                          <a:ea typeface="KoPubWorld돋움체 Medium" panose="00000600000000000000" pitchFamily="2" charset="-127"/>
                        </a:rPr>
                        <a:t>Chipbond</a:t>
                      </a:r>
                      <a:endParaRPr 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Taiwan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Listed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9308338"/>
                  </a:ext>
                </a:extLst>
              </a:tr>
              <a:tr h="125252">
                <a:tc>
                  <a:txBody>
                    <a:bodyPr/>
                    <a:lstStyle/>
                    <a:p>
                      <a:pPr algn="ctr" rtl="0"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800" b="1" i="0" u="none" strike="noStrike" baseline="0" dirty="0" err="1">
                          <a:solidFill>
                            <a:srgbClr val="000000"/>
                          </a:solidFill>
                          <a:effectLst/>
                          <a:latin typeface="Arial" panose="020B0604020202020204" pitchFamily="34" charset="0"/>
                          <a:ea typeface="KoPubWorld돋움체 Medium" panose="00000600000000000000" pitchFamily="2" charset="-127"/>
                        </a:rPr>
                        <a:t>ChipMOS</a:t>
                      </a:r>
                      <a:endParaRPr 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Taiwan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Listed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5604355"/>
                  </a:ext>
                </a:extLst>
              </a:tr>
            </a:tbl>
          </a:graphicData>
        </a:graphic>
      </p:graphicFrame>
      <p:pic>
        <p:nvPicPr>
          <p:cNvPr id="26" name="그림 2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027250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E372615-DAC6-4C2E-B68A-F9B8554C71B7}"/>
              </a:ext>
            </a:extLst>
          </p:cNvPr>
          <p:cNvSpPr>
            <a:spLocks noGrp="1"/>
          </p:cNvSpPr>
          <p:nvPr>
            <p:ph type="body" sz="quarter" idx="13"/>
          </p:nvPr>
        </p:nvSpPr>
        <p:spPr/>
        <p:txBody>
          <a:bodyPr/>
          <a:lstStyle/>
          <a:p>
            <a:r>
              <a:rPr lang="en-US" altLang="ko-KR" dirty="0"/>
              <a:t>OSAT </a:t>
            </a:r>
            <a:r>
              <a:rPr lang="ko-KR" altLang="en-US" dirty="0"/>
              <a:t>산업 동향</a:t>
            </a:r>
          </a:p>
        </p:txBody>
      </p:sp>
      <p:sp>
        <p:nvSpPr>
          <p:cNvPr id="3" name="세로 텍스트 개체 틀 2">
            <a:extLst>
              <a:ext uri="{FF2B5EF4-FFF2-40B4-BE49-F238E27FC236}">
                <a16:creationId xmlns:a16="http://schemas.microsoft.com/office/drawing/2014/main" id="{93DCC0F2-E416-45E9-B0D8-4CF52BB65D63}"/>
              </a:ext>
            </a:extLst>
          </p:cNvPr>
          <p:cNvSpPr>
            <a:spLocks noGrp="1"/>
          </p:cNvSpPr>
          <p:nvPr>
            <p:ph type="body" orient="vert" sz="quarter" idx="14"/>
          </p:nvPr>
        </p:nvSpPr>
        <p:spPr/>
        <p:txBody>
          <a:bodyPr/>
          <a:lstStyle/>
          <a:p>
            <a:r>
              <a:rPr lang="ko-KR" altLang="en-US" dirty="0"/>
              <a:t>패키징 기술은 반도체 공정의 미세화</a:t>
            </a:r>
            <a:r>
              <a:rPr lang="en-US" altLang="ko-KR" dirty="0"/>
              <a:t>, </a:t>
            </a:r>
            <a:r>
              <a:rPr lang="ko-KR" altLang="en-US" dirty="0"/>
              <a:t>대용량화 및 제품 경량화 등에 대응할 수 있는 방향으로 고도화되고 있습니다</a:t>
            </a:r>
            <a:r>
              <a:rPr lang="en-US" altLang="ko-KR" dirty="0"/>
              <a:t>.</a:t>
            </a:r>
            <a:endParaRPr lang="ko-KR" altLang="en-US" dirty="0"/>
          </a:p>
        </p:txBody>
      </p:sp>
      <p:sp>
        <p:nvSpPr>
          <p:cNvPr id="9" name="텍스트 개체 틀 8">
            <a:extLst>
              <a:ext uri="{FF2B5EF4-FFF2-40B4-BE49-F238E27FC236}">
                <a16:creationId xmlns:a16="http://schemas.microsoft.com/office/drawing/2014/main" id="{BED223A6-FFC4-4863-87A7-DD7DB1FE12AB}"/>
              </a:ext>
            </a:extLst>
          </p:cNvPr>
          <p:cNvSpPr>
            <a:spLocks noGrp="1"/>
          </p:cNvSpPr>
          <p:nvPr>
            <p:ph type="body" sz="quarter" idx="15"/>
          </p:nvPr>
        </p:nvSpPr>
        <p:spPr>
          <a:xfrm>
            <a:off x="136628" y="6199166"/>
            <a:ext cx="9242046" cy="409036"/>
          </a:xfrm>
        </p:spPr>
        <p:txBody>
          <a:bodyPr/>
          <a:lstStyle/>
          <a:p>
            <a:pPr>
              <a:lnSpc>
                <a:spcPct val="100000"/>
              </a:lnSpc>
              <a:spcBef>
                <a:spcPts val="0"/>
              </a:spcBef>
            </a:pPr>
            <a:r>
              <a:rPr lang="en-US" altLang="ko-KR" dirty="0"/>
              <a:t>1) QFN(Quad Flat No-Lead), TSOP(Thin Small Outline Package), BGA(Ball Grid Array), BOC(Board on Chip), FCP(Flip Chip Package), HI(Heterogeneous Integration), WLP(Wafer Level Package), </a:t>
            </a:r>
            <a:r>
              <a:rPr lang="en-US" altLang="ko-KR" dirty="0" err="1"/>
              <a:t>SiP</a:t>
            </a:r>
            <a:r>
              <a:rPr lang="en-US" altLang="ko-KR" dirty="0"/>
              <a:t>(System in Package), POP(Package on Package), TSV(Through Hole Via)</a:t>
            </a:r>
          </a:p>
          <a:p>
            <a:pPr>
              <a:lnSpc>
                <a:spcPct val="100000"/>
              </a:lnSpc>
              <a:spcBef>
                <a:spcPts val="0"/>
              </a:spcBef>
            </a:pPr>
            <a:r>
              <a:rPr lang="en-US" altLang="ko-KR" dirty="0"/>
              <a:t>Source: KISTEP </a:t>
            </a:r>
            <a:r>
              <a:rPr lang="ko-KR" altLang="en-US" dirty="0" err="1"/>
              <a:t>기술동향브리프</a:t>
            </a:r>
            <a:endParaRPr lang="ko-KR" altLang="en-US" dirty="0"/>
          </a:p>
        </p:txBody>
      </p:sp>
      <p:grpSp>
        <p:nvGrpSpPr>
          <p:cNvPr id="23" name="그룹 22">
            <a:extLst>
              <a:ext uri="{FF2B5EF4-FFF2-40B4-BE49-F238E27FC236}">
                <a16:creationId xmlns:a16="http://schemas.microsoft.com/office/drawing/2014/main" id="{725E258A-7F7E-4188-A1EB-6E0184237F52}"/>
              </a:ext>
            </a:extLst>
          </p:cNvPr>
          <p:cNvGrpSpPr/>
          <p:nvPr/>
        </p:nvGrpSpPr>
        <p:grpSpPr>
          <a:xfrm>
            <a:off x="453025" y="1956462"/>
            <a:ext cx="3034094" cy="285238"/>
            <a:chOff x="453025" y="1956462"/>
            <a:chExt cx="4320000" cy="285238"/>
          </a:xfrm>
        </p:grpSpPr>
        <p:sp>
          <p:nvSpPr>
            <p:cNvPr id="24" name="TextBox 23">
              <a:extLst>
                <a:ext uri="{FF2B5EF4-FFF2-40B4-BE49-F238E27FC236}">
                  <a16:creationId xmlns:a16="http://schemas.microsoft.com/office/drawing/2014/main" id="{7645B7C5-C36F-4909-8C90-AC8047816A58}"/>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패키징 기술 개요</a:t>
              </a:r>
            </a:p>
          </p:txBody>
        </p:sp>
        <p:cxnSp>
          <p:nvCxnSpPr>
            <p:cNvPr id="25" name="Straight Connector 32">
              <a:extLst>
                <a:ext uri="{FF2B5EF4-FFF2-40B4-BE49-F238E27FC236}">
                  <a16:creationId xmlns:a16="http://schemas.microsoft.com/office/drawing/2014/main" id="{3DDB1AF2-A639-488F-98CB-45373DFBB5AF}"/>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26" name="직사각형 25">
            <a:extLst>
              <a:ext uri="{FF2B5EF4-FFF2-40B4-BE49-F238E27FC236}">
                <a16:creationId xmlns:a16="http://schemas.microsoft.com/office/drawing/2014/main" id="{92118361-64C4-41D9-A59E-9ACE113332E1}"/>
              </a:ext>
            </a:extLst>
          </p:cNvPr>
          <p:cNvSpPr/>
          <p:nvPr/>
        </p:nvSpPr>
        <p:spPr>
          <a:xfrm>
            <a:off x="453025" y="2368815"/>
            <a:ext cx="3034094" cy="1015973"/>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패키징 기술은 개별 반도체 회로</a:t>
            </a:r>
            <a:r>
              <a:rPr lang="en-US" altLang="ko-KR" sz="1000" dirty="0">
                <a:latin typeface="Arial" panose="020B0604020202020204" pitchFamily="34" charset="0"/>
                <a:ea typeface="KoPubWorld돋움체 Medium" panose="00000600000000000000" pitchFamily="2" charset="-127"/>
              </a:rPr>
              <a:t>(Integrated circuit, IC) </a:t>
            </a:r>
            <a:r>
              <a:rPr lang="ko-KR" altLang="en-US" sz="1000" dirty="0">
                <a:latin typeface="Arial" panose="020B0604020202020204" pitchFamily="34" charset="0"/>
                <a:ea typeface="KoPubWorld돋움체 Medium" panose="00000600000000000000" pitchFamily="2" charset="-127"/>
              </a:rPr>
              <a:t>단위에서 다수의 </a:t>
            </a:r>
            <a:r>
              <a:rPr lang="en-US" altLang="ko-KR" sz="1000" dirty="0">
                <a:latin typeface="Arial" panose="020B0604020202020204" pitchFamily="34" charset="0"/>
                <a:ea typeface="KoPubWorld돋움체 Medium" panose="00000600000000000000" pitchFamily="2" charset="-127"/>
              </a:rPr>
              <a:t>IC</a:t>
            </a:r>
            <a:r>
              <a:rPr lang="ko-KR" altLang="en-US" sz="1000" dirty="0">
                <a:latin typeface="Arial" panose="020B0604020202020204" pitchFamily="34" charset="0"/>
                <a:ea typeface="KoPubWorld돋움체 Medium" panose="00000600000000000000" pitchFamily="2" charset="-127"/>
              </a:rPr>
              <a:t>와 수동소자를 집적한 모듈 형태의 패키징 기술로 진화</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패키징 공정은 ①전통적인 리드프레임 계열의 방식인 </a:t>
            </a:r>
            <a:r>
              <a:rPr lang="en-US" altLang="ko-KR" sz="1000" dirty="0">
                <a:latin typeface="Arial" panose="020B0604020202020204" pitchFamily="34" charset="0"/>
                <a:ea typeface="KoPubWorld돋움체 Medium" panose="00000600000000000000" pitchFamily="2" charset="-127"/>
              </a:rPr>
              <a:t>QFN, TSOP </a:t>
            </a:r>
            <a:r>
              <a:rPr lang="ko-KR" altLang="en-US" sz="1000" dirty="0">
                <a:latin typeface="Arial" panose="020B0604020202020204" pitchFamily="34" charset="0"/>
                <a:ea typeface="KoPubWorld돋움체 Medium" panose="00000600000000000000" pitchFamily="2" charset="-127"/>
              </a:rPr>
              <a:t>등에서 ②</a:t>
            </a:r>
            <a:r>
              <a:rPr lang="ko-KR" altLang="en-US" sz="1000" dirty="0" err="1">
                <a:latin typeface="Arial" panose="020B0604020202020204" pitchFamily="34" charset="0"/>
                <a:ea typeface="KoPubWorld돋움체 Medium" panose="00000600000000000000" pitchFamily="2" charset="-127"/>
              </a:rPr>
              <a:t>솔더볼･범프</a:t>
            </a:r>
            <a:r>
              <a:rPr lang="ko-KR" altLang="en-US" sz="1000" dirty="0">
                <a:latin typeface="Arial" panose="020B0604020202020204" pitchFamily="34" charset="0"/>
                <a:ea typeface="KoPubWorld돋움체 Medium" panose="00000600000000000000" pitchFamily="2" charset="-127"/>
              </a:rPr>
              <a:t> 등을 이용하는 </a:t>
            </a:r>
            <a:r>
              <a:rPr lang="en-US" altLang="ko-KR" sz="1000" dirty="0">
                <a:latin typeface="Arial" panose="020B0604020202020204" pitchFamily="34" charset="0"/>
                <a:ea typeface="KoPubWorld돋움체 Medium" panose="00000600000000000000" pitchFamily="2" charset="-127"/>
              </a:rPr>
              <a:t>BGA, FC </a:t>
            </a:r>
            <a:r>
              <a:rPr lang="ko-KR" altLang="en-US" sz="1000" dirty="0">
                <a:latin typeface="Arial" panose="020B0604020202020204" pitchFamily="34" charset="0"/>
                <a:ea typeface="KoPubWorld돋움체 Medium" panose="00000600000000000000" pitchFamily="2" charset="-127"/>
              </a:rPr>
              <a:t>등 기술을 거쳐 ③</a:t>
            </a:r>
            <a:r>
              <a:rPr lang="ko-KR" altLang="en-US" sz="1000" dirty="0" err="1">
                <a:latin typeface="Arial" panose="020B0604020202020204" pitchFamily="34" charset="0"/>
                <a:ea typeface="KoPubWorld돋움체 Medium" panose="00000600000000000000" pitchFamily="2" charset="-127"/>
              </a:rPr>
              <a:t>고집적･다기능</a:t>
            </a:r>
            <a:r>
              <a:rPr lang="ko-KR" altLang="en-US" sz="1000" dirty="0">
                <a:latin typeface="Arial" panose="020B0604020202020204" pitchFamily="34" charset="0"/>
                <a:ea typeface="KoPubWorld돋움체 Medium" panose="00000600000000000000" pitchFamily="2" charset="-127"/>
              </a:rPr>
              <a:t> 소자 구현이 가능한 </a:t>
            </a:r>
            <a:r>
              <a:rPr lang="en-US" altLang="ko-KR" sz="1000" dirty="0">
                <a:latin typeface="Arial" panose="020B0604020202020204" pitchFamily="34" charset="0"/>
                <a:ea typeface="KoPubWorld돋움체 Medium" panose="00000600000000000000" pitchFamily="2" charset="-127"/>
              </a:rPr>
              <a:t>FO-WLP,TSV </a:t>
            </a:r>
            <a:r>
              <a:rPr lang="ko-KR" altLang="en-US" sz="1000" dirty="0">
                <a:latin typeface="Arial" panose="020B0604020202020204" pitchFamily="34" charset="0"/>
                <a:ea typeface="KoPubWorld돋움체 Medium" panose="00000600000000000000" pitchFamily="2" charset="-127"/>
              </a:rPr>
              <a:t>등 첨단 패키징 기술로 패러다임 변화</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반도체 미세화가 진행됨에 따라 전통적인 </a:t>
            </a:r>
            <a:r>
              <a:rPr lang="ko-KR" altLang="en-US" sz="1000" dirty="0" err="1">
                <a:latin typeface="Arial" panose="020B0604020202020204" pitchFamily="34" charset="0"/>
                <a:ea typeface="KoPubWorld돋움체 Medium" panose="00000600000000000000" pitchFamily="2" charset="-127"/>
              </a:rPr>
              <a:t>와이어본딩</a:t>
            </a:r>
            <a:r>
              <a:rPr lang="ko-KR" altLang="en-US" sz="1000" dirty="0">
                <a:latin typeface="Arial" panose="020B0604020202020204" pitchFamily="34" charset="0"/>
                <a:ea typeface="KoPubWorld돋움체 Medium" panose="00000600000000000000" pitchFamily="2" charset="-127"/>
              </a:rPr>
              <a:t> 및 </a:t>
            </a:r>
            <a:r>
              <a:rPr lang="ko-KR" altLang="en-US" sz="1000" dirty="0" err="1">
                <a:latin typeface="Arial" panose="020B0604020202020204" pitchFamily="34" charset="0"/>
                <a:ea typeface="KoPubWorld돋움체 Medium" panose="00000600000000000000" pitchFamily="2" charset="-127"/>
              </a:rPr>
              <a:t>솔더링</a:t>
            </a:r>
            <a:r>
              <a:rPr lang="ko-KR" altLang="en-US" sz="1000" dirty="0">
                <a:latin typeface="Arial" panose="020B0604020202020204" pitchFamily="34" charset="0"/>
                <a:ea typeface="KoPubWorld돋움체 Medium" panose="00000600000000000000" pitchFamily="2" charset="-127"/>
              </a:rPr>
              <a:t> 방식에서 </a:t>
            </a:r>
            <a:r>
              <a:rPr lang="ko-KR" altLang="en-US" sz="1000" dirty="0" err="1">
                <a:latin typeface="Arial" panose="020B0604020202020204" pitchFamily="34" charset="0"/>
                <a:ea typeface="KoPubWorld돋움체 Medium" panose="00000600000000000000" pitchFamily="2" charset="-127"/>
              </a:rPr>
              <a:t>다기능･고집적화를</a:t>
            </a:r>
            <a:r>
              <a:rPr lang="ko-KR" altLang="en-US" sz="1000" dirty="0">
                <a:latin typeface="Arial" panose="020B0604020202020204" pitchFamily="34" charset="0"/>
                <a:ea typeface="KoPubWorld돋움체 Medium" panose="00000600000000000000" pitchFamily="2" charset="-127"/>
              </a:rPr>
              <a:t> 구현하기 위해 첨단 패키징 기술로 진화</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전통적인 리드프레임에서 </a:t>
            </a:r>
            <a:r>
              <a:rPr lang="en-US" altLang="ko-KR" sz="1000" dirty="0">
                <a:latin typeface="Arial" panose="020B0604020202020204" pitchFamily="34" charset="0"/>
                <a:ea typeface="KoPubWorld돋움체 Medium" panose="00000600000000000000" pitchFamily="2" charset="-127"/>
              </a:rPr>
              <a:t>PCB </a:t>
            </a:r>
            <a:r>
              <a:rPr lang="ko-KR" altLang="en-US" sz="1000" dirty="0">
                <a:latin typeface="Arial" panose="020B0604020202020204" pitchFamily="34" charset="0"/>
                <a:ea typeface="KoPubWorld돋움체 Medium" panose="00000600000000000000" pitchFamily="2" charset="-127"/>
              </a:rPr>
              <a:t>및 표면 실장 기술</a:t>
            </a:r>
            <a:r>
              <a:rPr lang="en-US" altLang="ko-KR" sz="1000" dirty="0">
                <a:latin typeface="Arial" panose="020B0604020202020204" pitchFamily="34" charset="0"/>
                <a:ea typeface="KoPubWorld돋움체 Medium" panose="00000600000000000000" pitchFamily="2" charset="-127"/>
              </a:rPr>
              <a:t>(Surface mount technology) </a:t>
            </a:r>
            <a:r>
              <a:rPr lang="ko-KR" altLang="en-US" sz="1000" dirty="0">
                <a:latin typeface="Arial" panose="020B0604020202020204" pitchFamily="34" charset="0"/>
                <a:ea typeface="KoPubWorld돋움체 Medium" panose="00000600000000000000" pitchFamily="2" charset="-127"/>
              </a:rPr>
              <a:t>기반으로 진화해온 패키징 기술은 </a:t>
            </a:r>
            <a:r>
              <a:rPr lang="ko-KR" altLang="en-US" sz="1000" dirty="0" err="1">
                <a:latin typeface="Arial" panose="020B0604020202020204" pitchFamily="34" charset="0"/>
                <a:ea typeface="KoPubWorld돋움체 Medium" panose="00000600000000000000" pitchFamily="2" charset="-127"/>
              </a:rPr>
              <a:t>범핑</a:t>
            </a:r>
            <a:r>
              <a:rPr lang="en-US" altLang="ko-KR" sz="1000" dirty="0">
                <a:latin typeface="Arial" panose="020B0604020202020204" pitchFamily="34" charset="0"/>
                <a:ea typeface="KoPubWorld돋움체 Medium" panose="00000600000000000000" pitchFamily="2" charset="-127"/>
              </a:rPr>
              <a:t>, </a:t>
            </a:r>
            <a:r>
              <a:rPr lang="ko-KR" altLang="en-US" sz="1000" dirty="0" err="1">
                <a:latin typeface="Arial" panose="020B0604020202020204" pitchFamily="34" charset="0"/>
                <a:ea typeface="KoPubWorld돋움체 Medium" panose="00000600000000000000" pitchFamily="2" charset="-127"/>
              </a:rPr>
              <a:t>인터커넥션</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적층</a:t>
            </a:r>
            <a:r>
              <a:rPr lang="en-US" altLang="ko-KR" sz="1000" dirty="0">
                <a:latin typeface="Arial" panose="020B0604020202020204" pitchFamily="34" charset="0"/>
                <a:ea typeface="KoPubWorld돋움체 Medium" panose="00000600000000000000" pitchFamily="2" charset="-127"/>
              </a:rPr>
              <a:t>(Stacking) </a:t>
            </a:r>
            <a:r>
              <a:rPr lang="ko-KR" altLang="en-US" sz="1000" dirty="0">
                <a:latin typeface="Arial" panose="020B0604020202020204" pitchFamily="34" charset="0"/>
                <a:ea typeface="KoPubWorld돋움체 Medium" panose="00000600000000000000" pitchFamily="2" charset="-127"/>
              </a:rPr>
              <a:t>및 </a:t>
            </a:r>
            <a:r>
              <a:rPr lang="ko-KR" altLang="en-US" sz="1000" dirty="0" err="1">
                <a:latin typeface="Arial" panose="020B0604020202020204" pitchFamily="34" charset="0"/>
                <a:ea typeface="KoPubWorld돋움체 Medium" panose="00000600000000000000" pitchFamily="2" charset="-127"/>
              </a:rPr>
              <a:t>재배선</a:t>
            </a:r>
            <a:r>
              <a:rPr lang="en-US" altLang="ko-KR" sz="1000" dirty="0">
                <a:latin typeface="Arial" panose="020B0604020202020204" pitchFamily="34" charset="0"/>
                <a:ea typeface="KoPubWorld돋움체 Medium" panose="00000600000000000000" pitchFamily="2" charset="-127"/>
              </a:rPr>
              <a:t>(Redistribution layer, RDL) </a:t>
            </a:r>
            <a:r>
              <a:rPr lang="ko-KR" altLang="en-US" sz="1000" dirty="0">
                <a:latin typeface="Arial" panose="020B0604020202020204" pitchFamily="34" charset="0"/>
                <a:ea typeface="KoPubWorld돋움체 Medium" panose="00000600000000000000" pitchFamily="2" charset="-127"/>
              </a:rPr>
              <a:t>등 전</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前</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공정 기술의 도입을 통한 차세대 기술로 발전 중</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차세대 패키징 기술의 개발을 통해 기존 패키징 공정에서 발생하는 병목 현상을 해소하여</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전공정을 통한 </a:t>
            </a:r>
            <a:r>
              <a:rPr lang="en-US" altLang="ko-KR" sz="1000" dirty="0">
                <a:latin typeface="Arial" panose="020B0604020202020204" pitchFamily="34" charset="0"/>
                <a:ea typeface="KoPubWorld돋움체 Medium" panose="00000600000000000000" pitchFamily="2" charset="-127"/>
              </a:rPr>
              <a:t>IC </a:t>
            </a:r>
            <a:r>
              <a:rPr lang="ko-KR" altLang="en-US" sz="1000" dirty="0">
                <a:latin typeface="Arial" panose="020B0604020202020204" pitchFamily="34" charset="0"/>
                <a:ea typeface="KoPubWorld돋움체 Medium" panose="00000600000000000000" pitchFamily="2" charset="-127"/>
              </a:rPr>
              <a:t>미세화에 의존하는 비효율적인 구조 개선</a:t>
            </a:r>
          </a:p>
        </p:txBody>
      </p:sp>
      <p:graphicFrame>
        <p:nvGraphicFramePr>
          <p:cNvPr id="27" name="표 2">
            <a:extLst>
              <a:ext uri="{FF2B5EF4-FFF2-40B4-BE49-F238E27FC236}">
                <a16:creationId xmlns:a16="http://schemas.microsoft.com/office/drawing/2014/main" id="{D6CD5259-524F-4225-A15C-BD6D106420FF}"/>
              </a:ext>
            </a:extLst>
          </p:cNvPr>
          <p:cNvGraphicFramePr>
            <a:graphicFrameLocks noGrp="1"/>
          </p:cNvGraphicFramePr>
          <p:nvPr>
            <p:extLst>
              <p:ext uri="{D42A27DB-BD31-4B8C-83A1-F6EECF244321}">
                <p14:modId xmlns:p14="http://schemas.microsoft.com/office/powerpoint/2010/main" val="158317622"/>
              </p:ext>
            </p:extLst>
          </p:nvPr>
        </p:nvGraphicFramePr>
        <p:xfrm>
          <a:off x="3626603" y="2368818"/>
          <a:ext cx="5752071" cy="3760760"/>
        </p:xfrm>
        <a:graphic>
          <a:graphicData uri="http://schemas.openxmlformats.org/drawingml/2006/table">
            <a:tbl>
              <a:tblPr firstRow="1" bandRow="1">
                <a:tableStyleId>{8799B23B-EC83-4686-B30A-512413B5E67A}</a:tableStyleId>
              </a:tblPr>
              <a:tblGrid>
                <a:gridCol w="585061">
                  <a:extLst>
                    <a:ext uri="{9D8B030D-6E8A-4147-A177-3AD203B41FA5}">
                      <a16:colId xmlns:a16="http://schemas.microsoft.com/office/drawing/2014/main" val="671194357"/>
                    </a:ext>
                  </a:extLst>
                </a:gridCol>
                <a:gridCol w="585061">
                  <a:extLst>
                    <a:ext uri="{9D8B030D-6E8A-4147-A177-3AD203B41FA5}">
                      <a16:colId xmlns:a16="http://schemas.microsoft.com/office/drawing/2014/main" val="1703580493"/>
                    </a:ext>
                  </a:extLst>
                </a:gridCol>
                <a:gridCol w="4581949">
                  <a:extLst>
                    <a:ext uri="{9D8B030D-6E8A-4147-A177-3AD203B41FA5}">
                      <a16:colId xmlns:a16="http://schemas.microsoft.com/office/drawing/2014/main" val="2776523428"/>
                    </a:ext>
                  </a:extLst>
                </a:gridCol>
              </a:tblGrid>
              <a:tr h="198208">
                <a:tc gridSpan="2">
                  <a:txBody>
                    <a:bodyPr/>
                    <a:lstStyle/>
                    <a:p>
                      <a:pPr algn="ctr" latinLnBrk="1"/>
                      <a:r>
                        <a:rPr lang="ko-KR" altLang="en-US" sz="1000" b="1"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rPr>
                        <a:t>구분</a:t>
                      </a:r>
                    </a:p>
                  </a:txBody>
                  <a:tcPr marL="72000" marR="0" marT="0" marB="0" anchor="ctr">
                    <a:lnB w="12700" cap="flat" cmpd="sng" algn="ctr">
                      <a:solidFill>
                        <a:schemeClr val="tx1"/>
                      </a:solidFill>
                      <a:prstDash val="solid"/>
                      <a:round/>
                      <a:headEnd type="none" w="med" len="med"/>
                      <a:tailEnd type="none" w="med" len="med"/>
                    </a:lnB>
                    <a:solidFill>
                      <a:srgbClr val="483159"/>
                    </a:solidFill>
                  </a:tcPr>
                </a:tc>
                <a:tc hMerge="1">
                  <a:txBody>
                    <a:bodyPr/>
                    <a:lstStyle/>
                    <a:p>
                      <a:pPr latinLnBrk="1"/>
                      <a:endParaRPr lang="ko-KR" altLang="en-US"/>
                    </a:p>
                  </a:txBody>
                  <a:tcPr/>
                </a:tc>
                <a:tc>
                  <a:txBody>
                    <a:bodyPr/>
                    <a:lstStyle/>
                    <a:p>
                      <a:pPr marL="0" indent="0" algn="ctr" latinLnBrk="1">
                        <a:buFont typeface="Arial" panose="020B0604020202020204" pitchFamily="34" charset="0"/>
                        <a:buNone/>
                      </a:pPr>
                      <a:r>
                        <a:rPr lang="ko-KR" altLang="en-US" sz="1000" b="1" baseline="0" dirty="0">
                          <a:solidFill>
                            <a:schemeClr val="bg1"/>
                          </a:solidFill>
                          <a:latin typeface="Arial" panose="020B0604020202020204" pitchFamily="34" charset="0"/>
                          <a:ea typeface="KoPubWorld돋움체 Medium" panose="00000600000000000000" pitchFamily="2" charset="-127"/>
                        </a:rPr>
                        <a:t>특징</a:t>
                      </a:r>
                    </a:p>
                  </a:txBody>
                  <a:tcPr marL="72000" marR="0" marT="0" marB="0" anchor="ctr">
                    <a:lnB w="12700" cap="flat" cmpd="sng" algn="ctr">
                      <a:solidFill>
                        <a:schemeClr val="tx1"/>
                      </a:solidFill>
                      <a:prstDash val="solid"/>
                      <a:round/>
                      <a:headEnd type="none" w="med" len="med"/>
                      <a:tailEnd type="none" w="med" len="med"/>
                    </a:lnB>
                    <a:solidFill>
                      <a:srgbClr val="483159"/>
                    </a:solidFill>
                  </a:tcPr>
                </a:tc>
                <a:extLst>
                  <a:ext uri="{0D108BD9-81ED-4DB2-BD59-A6C34878D82A}">
                    <a16:rowId xmlns:a16="http://schemas.microsoft.com/office/drawing/2014/main" val="714980729"/>
                  </a:ext>
                </a:extLst>
              </a:tr>
              <a:tr h="445319">
                <a:tc gridSpan="2">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리드프레임 기반</a:t>
                      </a:r>
                      <a:endPar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QFN,</a:t>
                      </a:r>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TSOP</a:t>
                      </a:r>
                    </a:p>
                  </a:txBody>
                  <a:tcPr marL="72000" marR="0" marT="0" marB="0" anchor="ctr">
                    <a:lnL w="12700" cmpd="sng">
                      <a:noFill/>
                    </a:lnL>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hMerge="1">
                  <a:txBody>
                    <a:bodyPr/>
                    <a:lstStyle/>
                    <a:p>
                      <a:pPr latinLnBrk="1"/>
                      <a:endParaRPr lang="ko-KR" altLang="en-US"/>
                    </a:p>
                  </a:txBody>
                  <a:tcPr/>
                </a:tc>
                <a:tc>
                  <a:txBody>
                    <a:bodyPr/>
                    <a:lstStyle/>
                    <a:p>
                      <a:pPr marL="85725" indent="-85725" algn="l" latinLnBrk="1">
                        <a:spcBef>
                          <a:spcPts val="100"/>
                        </a:spcBef>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와이어 </a:t>
                      </a:r>
                      <a:r>
                        <a:rPr lang="ko-KR" altLang="en-US" sz="1000" b="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본딩</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후 </a:t>
                      </a:r>
                      <a:r>
                        <a:rPr lang="ko-KR" altLang="en-US" sz="1000" b="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몰딩하는</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전통적 패키징 방식</a:t>
                      </a:r>
                      <a:endPar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5725" indent="-85725" algn="l" latinLnBrk="1">
                        <a:spcBef>
                          <a:spcPts val="100"/>
                        </a:spcBef>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리드프레임 사용 시 메모리 반도체 패키징으로 사용</a:t>
                      </a:r>
                      <a:endPar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7048889"/>
                  </a:ext>
                </a:extLst>
              </a:tr>
              <a:tr h="445319">
                <a:tc gridSpan="2">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BGA,</a:t>
                      </a:r>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BOC,</a:t>
                      </a:r>
                    </a:p>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FCP</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hMerge="1">
                  <a:txBody>
                    <a:bodyPr/>
                    <a:lstStyle/>
                    <a:p>
                      <a:pPr latinLnBrk="1"/>
                      <a:endParaRPr lang="ko-KR" altLang="en-US"/>
                    </a:p>
                  </a:txBody>
                  <a:tcPr/>
                </a:tc>
                <a:tc>
                  <a:txBody>
                    <a:bodyPr/>
                    <a:lstStyle/>
                    <a:p>
                      <a:pPr marL="85725" indent="-85725" algn="l" latinLnBrk="1">
                        <a:spcBef>
                          <a:spcPts val="100"/>
                        </a:spcBef>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와이어 대신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bump</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를 결합 소재로 사용하여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TSOP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등 전통적인 방식에 비해 작고 얇음</a:t>
                      </a:r>
                      <a:endPar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5725" indent="-85725" algn="l" latinLnBrk="1">
                        <a:spcBef>
                          <a:spcPts val="100"/>
                        </a:spcBef>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입출력 단자 많고 전기적 특성이 좋은 고밀도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PCB</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로</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메모리</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TV, set top box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등에 이용</a:t>
                      </a: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1891269748"/>
                  </a:ext>
                </a:extLst>
              </a:tr>
              <a:tr h="445319">
                <a:tc gridSpan="2">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HI</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hMerge="1">
                  <a:txBody>
                    <a:bodyPr/>
                    <a:lstStyle/>
                    <a:p>
                      <a:pPr latinLnBrk="1"/>
                      <a:endParaRPr lang="ko-KR" altLang="en-US"/>
                    </a:p>
                  </a:txBody>
                  <a:tcPr/>
                </a:tc>
                <a:tc>
                  <a:txBody>
                    <a:bodyPr/>
                    <a:lstStyle/>
                    <a:p>
                      <a:pPr marL="85725" indent="-85725" algn="l" latinLnBrk="1">
                        <a:spcBef>
                          <a:spcPts val="100"/>
                        </a:spcBef>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개별 프로세서</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메모리</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센서</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MEMS</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등을 단일 칩 크기에 준하는 수준으로 조립 및 포장</a:t>
                      </a:r>
                      <a:endPar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5725" indent="-85725" algn="l" latinLnBrk="1">
                        <a:spcBef>
                          <a:spcPts val="100"/>
                        </a:spcBef>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다양한 칩 접합을 위한 기술이 활용되며</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향후 고집적</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다기능 칩 구현을 위한 주요 기술</a:t>
                      </a: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00977707"/>
                  </a:ext>
                </a:extLst>
              </a:tr>
              <a:tr h="445319">
                <a:tc rowSpan="5">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이종 접합 패키징</a:t>
                      </a:r>
                    </a:p>
                  </a:txBody>
                  <a:tcPr marL="0" marR="0" marT="0" marB="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WLP</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85725" indent="-85725" algn="l" latinLnBrk="1">
                        <a:spcBef>
                          <a:spcPts val="100"/>
                        </a:spcBef>
                        <a:buFont typeface="Wingdings" panose="05000000000000000000" pitchFamily="2" charset="2"/>
                        <a:buChar char="§"/>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IC</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가 형성된 웨이퍼 단위의 직접 패키지로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PCB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기판이 불필요하여 초소형화가 가능</a:t>
                      </a:r>
                      <a:endPar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5725" indent="-85725" algn="l" latinLnBrk="1">
                        <a:spcBef>
                          <a:spcPts val="100"/>
                        </a:spcBef>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전기적 특성이 우수하며</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원가 경쟁력이 높아 모바일 기기와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IoT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시장에서 매우 유리</a:t>
                      </a: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4156400730"/>
                  </a:ext>
                </a:extLst>
              </a:tr>
              <a:tr h="445319">
                <a:tc vMerge="1">
                  <a:txBody>
                    <a:bodyPr/>
                    <a:lstStyle/>
                    <a:p>
                      <a:pPr algn="ctr" latinLnBrk="1"/>
                      <a:endParaRPr lang="ko-KR" altLang="en-US" sz="1000" b="1" baseline="0" dirty="0">
                        <a:solidFill>
                          <a:schemeClr val="tx1"/>
                        </a:solidFill>
                        <a:latin typeface="Arial" panose="020B0604020202020204" pitchFamily="34" charset="0"/>
                        <a:ea typeface="KoPub돋움체 Medium" panose="02020603020101020101" pitchFamily="18" charset="-127"/>
                        <a:cs typeface="KoPubWorld돋움체 Medium" panose="00000600000000000000" pitchFamily="2" charset="-127"/>
                      </a:endParaRPr>
                    </a:p>
                  </a:txBody>
                  <a:tcPr marL="72000" marR="0" marT="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algn="ctr" latinLnBrk="1"/>
                      <a:r>
                        <a:rPr lang="en-US" altLang="ko-KR" sz="1000" b="1"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SiP</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5725" indent="-85725" algn="l" latinLnBrk="1">
                        <a:spcBef>
                          <a:spcPts val="100"/>
                        </a:spcBef>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서로 다른 소자의 단일 패키지화로 소자 간 접속경로를 줄여 고성능</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우수한 전기적 특성</a:t>
                      </a:r>
                      <a:endPar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5725" indent="-85725" algn="l" latinLnBrk="1">
                        <a:spcBef>
                          <a:spcPts val="100"/>
                        </a:spcBef>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초경량</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초소형 반도체 기능 확보로 무선 통신 단말기</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MEMS,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카메라 모듈 등에 활용</a:t>
                      </a: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092166101"/>
                  </a:ext>
                </a:extLst>
              </a:tr>
              <a:tr h="445319">
                <a:tc vMerge="1">
                  <a:txBody>
                    <a:bodyPr/>
                    <a:lstStyle/>
                    <a:p>
                      <a:pPr algn="ctr" latinLnBrk="1"/>
                      <a:endParaRPr lang="ko-KR" altLang="en-US" sz="1000" b="1" baseline="0" dirty="0">
                        <a:solidFill>
                          <a:schemeClr val="tx1"/>
                        </a:solidFill>
                        <a:latin typeface="Arial" panose="020B0604020202020204" pitchFamily="34" charset="0"/>
                        <a:ea typeface="KoPub돋움체 Medium" panose="02020603020101020101" pitchFamily="18" charset="-127"/>
                        <a:cs typeface="KoPubWorld돋움체 Medium" panose="00000600000000000000" pitchFamily="2" charset="-127"/>
                      </a:endParaRPr>
                    </a:p>
                  </a:txBody>
                  <a:tcPr marL="72000" marR="0" marT="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1" hangingPunct="1"/>
                      <a:r>
                        <a:rPr lang="en-US" altLang="ko-KR" sz="1000" b="1"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POP</a:t>
                      </a:r>
                      <a:endParaRPr lang="ko-KR" altLang="en-US" sz="1000" b="1"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85725" algn="l" defTabSz="914400" rtl="0" eaLnBrk="1" latinLnBrk="1" hangingPunct="1">
                        <a:spcBef>
                          <a:spcPts val="100"/>
                        </a:spcBef>
                        <a:buFont typeface="Wingdings" panose="05000000000000000000" pitchFamily="2" charset="2"/>
                        <a:buChar char="§"/>
                      </a:pPr>
                      <a:r>
                        <a:rPr lang="ko-KR" altLang="en-US" sz="1000" b="0"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연결 배선 최소화로 모바일에서 </a:t>
                      </a:r>
                      <a:r>
                        <a:rPr lang="en-US" altLang="ko-KR" sz="1000" b="0"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AP, </a:t>
                      </a:r>
                      <a:r>
                        <a:rPr lang="ko-KR" altLang="en-US" sz="1000" b="0"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베이스 밴드 칩</a:t>
                      </a:r>
                      <a:r>
                        <a:rPr lang="en-US" altLang="ko-KR" sz="1000" b="0"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0"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메모리를 통합</a:t>
                      </a:r>
                      <a:r>
                        <a:rPr lang="en-US" altLang="ko-KR" sz="1000" b="0"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0"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초소형 부품 구현</a:t>
                      </a:r>
                      <a:endParaRPr lang="en-US" altLang="ko-KR" sz="1000" b="0"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0" indent="-85725" algn="l" defTabSz="914400" rtl="0" eaLnBrk="1" latinLnBrk="1" hangingPunct="1">
                        <a:spcBef>
                          <a:spcPts val="100"/>
                        </a:spcBef>
                        <a:buFont typeface="Wingdings" panose="05000000000000000000" pitchFamily="2" charset="2"/>
                        <a:buChar char="§"/>
                      </a:pPr>
                      <a:r>
                        <a:rPr lang="ko-KR" altLang="en-US" sz="1000" b="0"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모바일</a:t>
                      </a:r>
                      <a:r>
                        <a:rPr lang="en-US" altLang="ko-KR" sz="1000" b="0"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PDA, </a:t>
                      </a:r>
                      <a:r>
                        <a:rPr lang="ko-KR" altLang="en-US" sz="1000" b="0" kern="12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디지털카메라 등 모바일 제품에서 주로 이용</a:t>
                      </a: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3903713177"/>
                  </a:ext>
                </a:extLst>
              </a:tr>
              <a:tr h="445319">
                <a:tc vMerge="1">
                  <a:txBody>
                    <a:bodyPr/>
                    <a:lstStyle/>
                    <a:p>
                      <a:pPr algn="ctr" latinLnBrk="1"/>
                      <a:endParaRPr lang="ko-KR" altLang="en-US" sz="1000" b="1" baseline="0" dirty="0">
                        <a:solidFill>
                          <a:schemeClr val="tx1"/>
                        </a:solidFill>
                        <a:latin typeface="Arial" panose="020B0604020202020204" pitchFamily="34" charset="0"/>
                        <a:ea typeface="KoPub돋움체 Medium" panose="02020603020101020101" pitchFamily="18" charset="-127"/>
                        <a:cs typeface="KoPubWorld돋움체 Medium" panose="00000600000000000000" pitchFamily="2" charset="-127"/>
                      </a:endParaRPr>
                    </a:p>
                  </a:txBody>
                  <a:tcPr marL="72000" marR="0" marT="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TSV</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5725" indent="-85725" algn="l" latinLnBrk="1">
                        <a:spcBef>
                          <a:spcPts val="100"/>
                        </a:spcBef>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상</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하단칩</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천공을 통해 전극으로 연결하는 방식으로</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메모리칩을 적층 하여 대용량 구현</a:t>
                      </a:r>
                      <a:endPar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5725" indent="-85725" algn="l" latinLnBrk="1">
                        <a:spcBef>
                          <a:spcPts val="100"/>
                        </a:spcBef>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큰 폭의 속도 및 소비전력 개선으로</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CMOS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이미지 센서</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고용량 메모리에 활용</a:t>
                      </a: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6676545"/>
                  </a:ext>
                </a:extLst>
              </a:tr>
              <a:tr h="445319">
                <a:tc vMerge="1">
                  <a:txBody>
                    <a:bodyPr/>
                    <a:lstStyle/>
                    <a:p>
                      <a:pPr algn="ctr" latinLnBrk="1"/>
                      <a:endParaRPr lang="ko-KR" altLang="en-US" sz="1000" b="1" baseline="0" dirty="0">
                        <a:solidFill>
                          <a:schemeClr val="tx1"/>
                        </a:solidFill>
                        <a:latin typeface="Arial" panose="020B0604020202020204" pitchFamily="34" charset="0"/>
                        <a:ea typeface="KoPub돋움체 Medium" panose="02020603020101020101" pitchFamily="18" charset="-127"/>
                        <a:cs typeface="KoPubWorld돋움체 Medium" panose="00000600000000000000" pitchFamily="2" charset="-127"/>
                      </a:endParaRPr>
                    </a:p>
                  </a:txBody>
                  <a:tcPr marL="72000" marR="0" marT="0" marB="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Flexible</a:t>
                      </a:r>
                    </a:p>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Package</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0" marB="0" anchor="ct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60A8">
                        <a:alpha val="20000"/>
                      </a:srgbClr>
                    </a:solidFill>
                  </a:tcPr>
                </a:tc>
                <a:tc>
                  <a:txBody>
                    <a:bodyPr/>
                    <a:lstStyle/>
                    <a:p>
                      <a:pPr marL="85725" indent="-85725" algn="l" latinLnBrk="1">
                        <a:spcBef>
                          <a:spcPts val="100"/>
                        </a:spcBef>
                        <a:buFont typeface="Wingdings" panose="05000000000000000000" pitchFamily="2" charset="2"/>
                        <a:buChar char="§"/>
                      </a:pP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80μm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이하로 소자를 얇게 가공하여 </a:t>
                      </a:r>
                      <a:r>
                        <a:rPr lang="ko-KR" altLang="en-US" sz="1000" b="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플렉서블</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기판에 접합하는 기술로</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휘어질 수 있어 웨어러블 제품에 적용</a:t>
                      </a:r>
                    </a:p>
                  </a:txBody>
                  <a:tcPr marL="72000" marR="0" marT="0" marB="0" anchor="ctr">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2050366029"/>
                  </a:ext>
                </a:extLst>
              </a:tr>
            </a:tbl>
          </a:graphicData>
        </a:graphic>
      </p:graphicFrame>
      <p:grpSp>
        <p:nvGrpSpPr>
          <p:cNvPr id="28" name="그룹 27">
            <a:extLst>
              <a:ext uri="{FF2B5EF4-FFF2-40B4-BE49-F238E27FC236}">
                <a16:creationId xmlns:a16="http://schemas.microsoft.com/office/drawing/2014/main" id="{53F9A72D-49B0-450F-8B79-5173EAF0C620}"/>
              </a:ext>
            </a:extLst>
          </p:cNvPr>
          <p:cNvGrpSpPr/>
          <p:nvPr/>
        </p:nvGrpSpPr>
        <p:grpSpPr>
          <a:xfrm>
            <a:off x="3626603" y="1956462"/>
            <a:ext cx="5752071" cy="285238"/>
            <a:chOff x="453025" y="1956462"/>
            <a:chExt cx="4320000" cy="285238"/>
          </a:xfrm>
        </p:grpSpPr>
        <p:sp>
          <p:nvSpPr>
            <p:cNvPr id="29" name="TextBox 28">
              <a:extLst>
                <a:ext uri="{FF2B5EF4-FFF2-40B4-BE49-F238E27FC236}">
                  <a16:creationId xmlns:a16="http://schemas.microsoft.com/office/drawing/2014/main" id="{8C4F8A4B-10EF-4CD4-B5D3-72EB4D164491}"/>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패키징 기술 종류 및 특징</a:t>
              </a:r>
              <a:r>
                <a:rPr lang="en-US" altLang="ko-KR" sz="1400" b="1" baseline="30000" dirty="0">
                  <a:solidFill>
                    <a:srgbClr val="483159"/>
                  </a:solidFill>
                  <a:latin typeface="Arial" panose="020B0604020202020204" pitchFamily="34" charset="0"/>
                  <a:ea typeface="KoPubWorld돋움체 Medium" panose="00000600000000000000" pitchFamily="2" charset="-127"/>
                </a:rPr>
                <a:t>1)</a:t>
              </a:r>
              <a:endParaRPr lang="ko-KR" altLang="en-US" sz="1400" b="1" baseline="30000" dirty="0">
                <a:solidFill>
                  <a:srgbClr val="483159"/>
                </a:solidFill>
                <a:latin typeface="Arial" panose="020B0604020202020204" pitchFamily="34" charset="0"/>
                <a:ea typeface="KoPubWorld돋움체 Medium" panose="00000600000000000000" pitchFamily="2" charset="-127"/>
              </a:endParaRPr>
            </a:p>
          </p:txBody>
        </p:sp>
        <p:cxnSp>
          <p:nvCxnSpPr>
            <p:cNvPr id="30" name="Straight Connector 32">
              <a:extLst>
                <a:ext uri="{FF2B5EF4-FFF2-40B4-BE49-F238E27FC236}">
                  <a16:creationId xmlns:a16="http://schemas.microsoft.com/office/drawing/2014/main" id="{76D07FBF-AFC3-4307-83FD-618EDE2DBA6D}"/>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pic>
        <p:nvPicPr>
          <p:cNvPr id="13" name="그림 1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719615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F5193DA2-5AF6-4960-B12C-B156BE60979B}"/>
              </a:ext>
            </a:extLst>
          </p:cNvPr>
          <p:cNvSpPr>
            <a:spLocks noGrp="1"/>
          </p:cNvSpPr>
          <p:nvPr>
            <p:ph type="body" sz="quarter" idx="13"/>
          </p:nvPr>
        </p:nvSpPr>
        <p:spPr/>
        <p:txBody>
          <a:bodyPr/>
          <a:lstStyle/>
          <a:p>
            <a:r>
              <a:rPr lang="en-US" altLang="ko-KR" dirty="0"/>
              <a:t>OSAT </a:t>
            </a:r>
            <a:r>
              <a:rPr lang="ko-KR" altLang="en-US" dirty="0"/>
              <a:t>산업 경쟁 구조</a:t>
            </a:r>
          </a:p>
        </p:txBody>
      </p:sp>
      <p:sp>
        <p:nvSpPr>
          <p:cNvPr id="3" name="세로 텍스트 개체 틀 2">
            <a:extLst>
              <a:ext uri="{FF2B5EF4-FFF2-40B4-BE49-F238E27FC236}">
                <a16:creationId xmlns:a16="http://schemas.microsoft.com/office/drawing/2014/main" id="{AA99222D-C985-47CB-A194-A5D1819C3493}"/>
              </a:ext>
            </a:extLst>
          </p:cNvPr>
          <p:cNvSpPr>
            <a:spLocks noGrp="1"/>
          </p:cNvSpPr>
          <p:nvPr>
            <p:ph type="body" orient="vert" sz="quarter" idx="14"/>
          </p:nvPr>
        </p:nvSpPr>
        <p:spPr/>
        <p:txBody>
          <a:bodyPr/>
          <a:lstStyle/>
          <a:p>
            <a:r>
              <a:rPr lang="ko-KR" altLang="en-US" dirty="0"/>
              <a:t>국내외 </a:t>
            </a:r>
            <a:r>
              <a:rPr lang="en-US" altLang="ko-KR" dirty="0"/>
              <a:t>OSAT </a:t>
            </a:r>
            <a:r>
              <a:rPr lang="ko-KR" altLang="en-US" dirty="0"/>
              <a:t>기업은 </a:t>
            </a:r>
            <a:r>
              <a:rPr lang="en-US" altLang="ko-KR" dirty="0"/>
              <a:t>ASE,</a:t>
            </a:r>
            <a:r>
              <a:rPr lang="ko-KR" altLang="en-US" dirty="0"/>
              <a:t> </a:t>
            </a:r>
            <a:r>
              <a:rPr lang="en-US" altLang="ko-KR" dirty="0"/>
              <a:t>Amkor, JCET, SFA </a:t>
            </a:r>
            <a:r>
              <a:rPr lang="ko-KR" altLang="en-US" dirty="0"/>
              <a:t>반도체</a:t>
            </a:r>
            <a:r>
              <a:rPr lang="en-US" altLang="ko-KR" dirty="0"/>
              <a:t>,</a:t>
            </a:r>
            <a:r>
              <a:rPr lang="ko-KR" altLang="en-US" dirty="0"/>
              <a:t> 하나마이크론</a:t>
            </a:r>
            <a:r>
              <a:rPr lang="en-US" altLang="ko-KR" dirty="0"/>
              <a:t>,</a:t>
            </a:r>
            <a:r>
              <a:rPr lang="ko-KR" altLang="en-US" dirty="0"/>
              <a:t> </a:t>
            </a:r>
            <a:r>
              <a:rPr lang="ko-KR" altLang="en-US" dirty="0" err="1"/>
              <a:t>네패스</a:t>
            </a:r>
            <a:r>
              <a:rPr lang="ko-KR" altLang="en-US" dirty="0"/>
              <a:t> 등이 있으며</a:t>
            </a:r>
            <a:r>
              <a:rPr lang="en-US" altLang="ko-KR" dirty="0"/>
              <a:t>,</a:t>
            </a:r>
            <a:r>
              <a:rPr lang="ko-KR" altLang="en-US" dirty="0"/>
              <a:t> 높은 산업 진입장벽</a:t>
            </a:r>
            <a:r>
              <a:rPr lang="en-US" altLang="ko-KR" dirty="0"/>
              <a:t>,</a:t>
            </a:r>
            <a:r>
              <a:rPr lang="ko-KR" altLang="en-US" dirty="0"/>
              <a:t> 기술력 등으로 과점적 경쟁 상황을 유지하고 있습니다</a:t>
            </a:r>
            <a:r>
              <a:rPr lang="en-US" altLang="ko-KR" dirty="0"/>
              <a:t>.</a:t>
            </a:r>
            <a:endParaRPr lang="ko-KR" altLang="en-US" dirty="0"/>
          </a:p>
        </p:txBody>
      </p:sp>
      <p:sp>
        <p:nvSpPr>
          <p:cNvPr id="7" name="텍스트 개체 틀 6">
            <a:extLst>
              <a:ext uri="{FF2B5EF4-FFF2-40B4-BE49-F238E27FC236}">
                <a16:creationId xmlns:a16="http://schemas.microsoft.com/office/drawing/2014/main" id="{9CB2DF14-3AEE-4DA2-8BE9-56224B3D57D0}"/>
              </a:ext>
            </a:extLst>
          </p:cNvPr>
          <p:cNvSpPr>
            <a:spLocks noGrp="1"/>
          </p:cNvSpPr>
          <p:nvPr>
            <p:ph type="body" sz="quarter" idx="15"/>
          </p:nvPr>
        </p:nvSpPr>
        <p:spPr/>
        <p:txBody>
          <a:bodyPr/>
          <a:lstStyle/>
          <a:p>
            <a:r>
              <a:rPr lang="en-US" altLang="ko-KR" dirty="0"/>
              <a:t>Source: KISTEP </a:t>
            </a:r>
            <a:r>
              <a:rPr lang="ko-KR" altLang="en-US" dirty="0" err="1"/>
              <a:t>기술동향브리프</a:t>
            </a:r>
            <a:endParaRPr lang="ko-KR" altLang="en-US" dirty="0"/>
          </a:p>
        </p:txBody>
      </p:sp>
      <p:sp>
        <p:nvSpPr>
          <p:cNvPr id="4" name="직사각형 3">
            <a:extLst>
              <a:ext uri="{FF2B5EF4-FFF2-40B4-BE49-F238E27FC236}">
                <a16:creationId xmlns:a16="http://schemas.microsoft.com/office/drawing/2014/main" id="{FDD94C5F-4900-44B5-9130-0093A15A5AA3}"/>
              </a:ext>
            </a:extLst>
          </p:cNvPr>
          <p:cNvSpPr/>
          <p:nvPr/>
        </p:nvSpPr>
        <p:spPr>
          <a:xfrm>
            <a:off x="329879" y="2418399"/>
            <a:ext cx="777570" cy="1921012"/>
          </a:xfrm>
          <a:prstGeom prst="rect">
            <a:avLst/>
          </a:prstGeom>
          <a:solidFill>
            <a:srgbClr val="4831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bg1"/>
                </a:solidFill>
                <a:latin typeface="Arial" panose="020B0604020202020204" pitchFamily="34" charset="0"/>
                <a:ea typeface="KoPubWorld돋움체 Medium" panose="00000600000000000000" pitchFamily="2" charset="-127"/>
              </a:rPr>
              <a:t>패키징</a:t>
            </a:r>
          </a:p>
        </p:txBody>
      </p:sp>
      <p:sp>
        <p:nvSpPr>
          <p:cNvPr id="9" name="직사각형 8">
            <a:extLst>
              <a:ext uri="{FF2B5EF4-FFF2-40B4-BE49-F238E27FC236}">
                <a16:creationId xmlns:a16="http://schemas.microsoft.com/office/drawing/2014/main" id="{A8FE5465-9A35-4B2A-ABD1-CD5AE3FBFA7D}"/>
              </a:ext>
            </a:extLst>
          </p:cNvPr>
          <p:cNvSpPr/>
          <p:nvPr/>
        </p:nvSpPr>
        <p:spPr>
          <a:xfrm>
            <a:off x="329879" y="4461112"/>
            <a:ext cx="777570" cy="1921012"/>
          </a:xfrm>
          <a:prstGeom prst="rect">
            <a:avLst/>
          </a:prstGeom>
          <a:solidFill>
            <a:srgbClr val="4831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테스트</a:t>
            </a:r>
          </a:p>
        </p:txBody>
      </p:sp>
      <p:sp>
        <p:nvSpPr>
          <p:cNvPr id="11" name="직사각형 10">
            <a:extLst>
              <a:ext uri="{FF2B5EF4-FFF2-40B4-BE49-F238E27FC236}">
                <a16:creationId xmlns:a16="http://schemas.microsoft.com/office/drawing/2014/main" id="{E5A72DE4-F8AC-4957-99AC-2EE9950D6F22}"/>
              </a:ext>
            </a:extLst>
          </p:cNvPr>
          <p:cNvSpPr/>
          <p:nvPr/>
        </p:nvSpPr>
        <p:spPr>
          <a:xfrm>
            <a:off x="1170305" y="2418400"/>
            <a:ext cx="2927861" cy="1288763"/>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글로벌 시장에서 </a:t>
            </a:r>
            <a:r>
              <a:rPr lang="en-US" altLang="ko-KR" sz="1000" dirty="0">
                <a:latin typeface="Arial" panose="020B0604020202020204" pitchFamily="34" charset="0"/>
                <a:ea typeface="KoPubWorld돋움체 Medium" panose="00000600000000000000" pitchFamily="2" charset="-127"/>
              </a:rPr>
              <a:t>ASE, Amkor, JCET </a:t>
            </a:r>
            <a:r>
              <a:rPr lang="ko-KR" altLang="en-US" sz="1000" dirty="0">
                <a:latin typeface="Arial" panose="020B0604020202020204" pitchFamily="34" charset="0"/>
                <a:ea typeface="KoPubWorld돋움체 Medium" panose="00000600000000000000" pitchFamily="2" charset="-127"/>
              </a:rPr>
              <a:t>등이 있으며</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국내 시장에는 </a:t>
            </a:r>
            <a:r>
              <a:rPr lang="en-US" altLang="ko-KR" sz="1000" dirty="0">
                <a:latin typeface="Arial" panose="020B0604020202020204" pitchFamily="34" charset="0"/>
                <a:ea typeface="KoPubWorld돋움체 Medium" panose="00000600000000000000" pitchFamily="2" charset="-127"/>
              </a:rPr>
              <a:t>10</a:t>
            </a:r>
            <a:r>
              <a:rPr lang="ko-KR" altLang="en-US" sz="1000" dirty="0">
                <a:latin typeface="Arial" panose="020B0604020202020204" pitchFamily="34" charset="0"/>
                <a:ea typeface="KoPubWorld돋움체 Medium" panose="00000600000000000000" pitchFamily="2" charset="-127"/>
              </a:rPr>
              <a:t>여 개의 패키징 전문 업체들이 있음</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글로벌 시장의 경우</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기판 수요 감소 우려로 인해 주요 </a:t>
            </a:r>
            <a:r>
              <a:rPr lang="en-US" altLang="ko-KR" sz="1000" dirty="0">
                <a:latin typeface="Arial" panose="020B0604020202020204" pitchFamily="34" charset="0"/>
                <a:ea typeface="KoPubWorld돋움체 Medium" panose="00000600000000000000" pitchFamily="2" charset="-127"/>
              </a:rPr>
              <a:t>IC </a:t>
            </a:r>
            <a:r>
              <a:rPr lang="ko-KR" altLang="en-US" sz="1000" dirty="0">
                <a:latin typeface="Arial" panose="020B0604020202020204" pitchFamily="34" charset="0"/>
                <a:ea typeface="KoPubWorld돋움체 Medium" panose="00000600000000000000" pitchFamily="2" charset="-127"/>
              </a:rPr>
              <a:t>기판 및 </a:t>
            </a:r>
            <a:r>
              <a:rPr lang="en-US" altLang="ko-KR" sz="1000" dirty="0">
                <a:latin typeface="Arial" panose="020B0604020202020204" pitchFamily="34" charset="0"/>
                <a:ea typeface="KoPubWorld돋움체 Medium" panose="00000600000000000000" pitchFamily="2" charset="-127"/>
              </a:rPr>
              <a:t>PCB </a:t>
            </a:r>
            <a:r>
              <a:rPr lang="ko-KR" altLang="en-US" sz="1000" dirty="0">
                <a:latin typeface="Arial" panose="020B0604020202020204" pitchFamily="34" charset="0"/>
                <a:ea typeface="KoPubWorld돋움체 Medium" panose="00000600000000000000" pitchFamily="2" charset="-127"/>
              </a:rPr>
              <a:t>기판 제조 업체들</a:t>
            </a:r>
            <a:r>
              <a:rPr lang="en-US" altLang="ko-KR" sz="1000" dirty="0">
                <a:latin typeface="Arial" panose="020B0604020202020204" pitchFamily="34" charset="0"/>
                <a:ea typeface="KoPubWorld돋움체 Medium" panose="00000600000000000000" pitchFamily="2" charset="-127"/>
              </a:rPr>
              <a:t>(SEMCO, </a:t>
            </a:r>
            <a:r>
              <a:rPr lang="en-US" altLang="ko-KR" sz="1000" dirty="0" err="1">
                <a:latin typeface="Arial" panose="020B0604020202020204" pitchFamily="34" charset="0"/>
                <a:ea typeface="KoPubWorld돋움체 Medium" panose="00000600000000000000" pitchFamily="2" charset="-127"/>
              </a:rPr>
              <a:t>Unimicron</a:t>
            </a:r>
            <a:r>
              <a:rPr lang="en-US" altLang="ko-KR" sz="1000" dirty="0">
                <a:latin typeface="Arial" panose="020B0604020202020204" pitchFamily="34" charset="0"/>
                <a:ea typeface="KoPubWorld돋움체 Medium" panose="00000600000000000000" pitchFamily="2" charset="-127"/>
              </a:rPr>
              <a:t>, AT&amp;S, Shinko </a:t>
            </a:r>
            <a:r>
              <a:rPr lang="ko-KR" altLang="en-US" sz="1000" dirty="0">
                <a:latin typeface="Arial" panose="020B0604020202020204" pitchFamily="34" charset="0"/>
                <a:ea typeface="KoPubWorld돋움체 Medium" panose="00000600000000000000" pitchFamily="2" charset="-127"/>
              </a:rPr>
              <a:t>등</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역시 첨단 </a:t>
            </a:r>
            <a:r>
              <a:rPr lang="en-US" altLang="ko-KR" sz="1000" dirty="0">
                <a:latin typeface="Arial" panose="020B0604020202020204" pitchFamily="34" charset="0"/>
                <a:ea typeface="KoPubWorld돋움체 Medium" panose="00000600000000000000" pitchFamily="2" charset="-127"/>
              </a:rPr>
              <a:t>AP</a:t>
            </a:r>
            <a:r>
              <a:rPr lang="ko-KR" altLang="en-US" sz="1000" dirty="0">
                <a:latin typeface="Arial" panose="020B0604020202020204" pitchFamily="34" charset="0"/>
                <a:ea typeface="KoPubWorld돋움체 Medium" panose="00000600000000000000" pitchFamily="2" charset="-127"/>
              </a:rPr>
              <a:t> 기반 패키징 시장에 참여하는 움직임 있음</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과거 단순 구조의 </a:t>
            </a:r>
            <a:r>
              <a:rPr lang="en-US" altLang="ko-KR" sz="1000" dirty="0">
                <a:latin typeface="Arial" panose="020B0604020202020204" pitchFamily="34" charset="0"/>
                <a:ea typeface="KoPubWorld돋움체 Medium" panose="00000600000000000000" pitchFamily="2" charset="-127"/>
              </a:rPr>
              <a:t>SOP(Small Outline Package) </a:t>
            </a:r>
            <a:r>
              <a:rPr lang="ko-KR" altLang="en-US" sz="1000" dirty="0">
                <a:latin typeface="Arial" panose="020B0604020202020204" pitchFamily="34" charset="0"/>
                <a:ea typeface="KoPubWorld돋움체 Medium" panose="00000600000000000000" pitchFamily="2" charset="-127"/>
              </a:rPr>
              <a:t>에서</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패키징 타입이 과거보다 복잡해짐에 따라 패키징 전문 업체의 성장 지속 전망</a:t>
            </a:r>
            <a:endParaRPr lang="en-US" altLang="ko-KR" sz="1000" dirty="0">
              <a:latin typeface="Arial" panose="020B0604020202020204" pitchFamily="34" charset="0"/>
              <a:ea typeface="KoPubWorld돋움체 Medium" panose="00000600000000000000" pitchFamily="2" charset="-127"/>
            </a:endParaRPr>
          </a:p>
        </p:txBody>
      </p:sp>
      <p:sp>
        <p:nvSpPr>
          <p:cNvPr id="12" name="직사각형 11">
            <a:extLst>
              <a:ext uri="{FF2B5EF4-FFF2-40B4-BE49-F238E27FC236}">
                <a16:creationId xmlns:a16="http://schemas.microsoft.com/office/drawing/2014/main" id="{E36AF7B5-A0C7-4D7F-BCCC-D32D05D776F5}"/>
              </a:ext>
            </a:extLst>
          </p:cNvPr>
          <p:cNvSpPr/>
          <p:nvPr/>
        </p:nvSpPr>
        <p:spPr>
          <a:xfrm>
            <a:off x="1170305" y="4461112"/>
            <a:ext cx="2927861" cy="1288764"/>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현재 대부분의 테스트 장비는 고가 장비로</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신규투자에 대해 외주사가 단독으로 리스크를 지면서 투자 의사 결정을 내리기는 힘든 구조로 고객사와 수주 물량에 대한 사전 협의를 통하여 신규투자가 진행됨</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따라서 과점경쟁시장인 패키징 시장과는 달리 테스트 외주 업체로 선정된 소수의 업체들은 반도체 </a:t>
            </a:r>
            <a:r>
              <a:rPr lang="ko-KR" altLang="en-US" sz="1000" dirty="0" err="1">
                <a:latin typeface="Arial" panose="020B0604020202020204" pitchFamily="34" charset="0"/>
                <a:ea typeface="KoPubWorld돋움체 Medium" panose="00000600000000000000" pitchFamily="2" charset="-127"/>
              </a:rPr>
              <a:t>제조사들과의</a:t>
            </a:r>
            <a:r>
              <a:rPr lang="ko-KR" altLang="en-US" sz="1000" dirty="0">
                <a:latin typeface="Arial" panose="020B0604020202020204" pitchFamily="34" charset="0"/>
                <a:ea typeface="KoPubWorld돋움체 Medium" panose="00000600000000000000" pitchFamily="2" charset="-127"/>
              </a:rPr>
              <a:t> 긴밀한 협의를 통해 물량 배정 및 신규 투자가 진행되므로 패키징 시장에 비해 비교적 경쟁정도가 약한 편임</a:t>
            </a:r>
          </a:p>
        </p:txBody>
      </p:sp>
      <p:cxnSp>
        <p:nvCxnSpPr>
          <p:cNvPr id="17" name="직선 연결선 16">
            <a:extLst>
              <a:ext uri="{FF2B5EF4-FFF2-40B4-BE49-F238E27FC236}">
                <a16:creationId xmlns:a16="http://schemas.microsoft.com/office/drawing/2014/main" id="{9F9F5D93-5321-4FF3-BCCB-6D35823AFDD8}"/>
              </a:ext>
            </a:extLst>
          </p:cNvPr>
          <p:cNvCxnSpPr>
            <a:cxnSpLocks/>
          </p:cNvCxnSpPr>
          <p:nvPr/>
        </p:nvCxnSpPr>
        <p:spPr>
          <a:xfrm>
            <a:off x="329878" y="4400261"/>
            <a:ext cx="373347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1" name="그룹 20">
            <a:extLst>
              <a:ext uri="{FF2B5EF4-FFF2-40B4-BE49-F238E27FC236}">
                <a16:creationId xmlns:a16="http://schemas.microsoft.com/office/drawing/2014/main" id="{BB5BD76A-B12D-42C2-A4E9-11B941B2F4CD}"/>
              </a:ext>
            </a:extLst>
          </p:cNvPr>
          <p:cNvGrpSpPr/>
          <p:nvPr/>
        </p:nvGrpSpPr>
        <p:grpSpPr>
          <a:xfrm>
            <a:off x="329878" y="1956462"/>
            <a:ext cx="3842589" cy="285238"/>
            <a:chOff x="453025" y="1956462"/>
            <a:chExt cx="4320000" cy="285238"/>
          </a:xfrm>
        </p:grpSpPr>
        <p:sp>
          <p:nvSpPr>
            <p:cNvPr id="22" name="TextBox 21">
              <a:extLst>
                <a:ext uri="{FF2B5EF4-FFF2-40B4-BE49-F238E27FC236}">
                  <a16:creationId xmlns:a16="http://schemas.microsoft.com/office/drawing/2014/main" id="{8492D9AE-79D8-4616-88F7-200F399BD9E0}"/>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경쟁 상황</a:t>
              </a:r>
            </a:p>
          </p:txBody>
        </p:sp>
        <p:cxnSp>
          <p:nvCxnSpPr>
            <p:cNvPr id="23" name="Straight Connector 32">
              <a:extLst>
                <a:ext uri="{FF2B5EF4-FFF2-40B4-BE49-F238E27FC236}">
                  <a16:creationId xmlns:a16="http://schemas.microsoft.com/office/drawing/2014/main" id="{FDC7B5D1-2058-40A4-B37A-D592CBE6F009}"/>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18" name="표 2">
            <a:extLst>
              <a:ext uri="{FF2B5EF4-FFF2-40B4-BE49-F238E27FC236}">
                <a16:creationId xmlns:a16="http://schemas.microsoft.com/office/drawing/2014/main" id="{97801D28-A253-4CCE-AA6F-0BBED89DD133}"/>
              </a:ext>
            </a:extLst>
          </p:cNvPr>
          <p:cNvGraphicFramePr>
            <a:graphicFrameLocks noGrp="1"/>
          </p:cNvGraphicFramePr>
          <p:nvPr>
            <p:extLst>
              <p:ext uri="{D42A27DB-BD31-4B8C-83A1-F6EECF244321}">
                <p14:modId xmlns:p14="http://schemas.microsoft.com/office/powerpoint/2010/main" val="3308398830"/>
              </p:ext>
            </p:extLst>
          </p:nvPr>
        </p:nvGraphicFramePr>
        <p:xfrm>
          <a:off x="4348091" y="2418404"/>
          <a:ext cx="5013436" cy="3963729"/>
        </p:xfrm>
        <a:graphic>
          <a:graphicData uri="http://schemas.openxmlformats.org/drawingml/2006/table">
            <a:tbl>
              <a:tblPr firstRow="1" bandRow="1">
                <a:tableStyleId>{8799B23B-EC83-4686-B30A-512413B5E67A}</a:tableStyleId>
              </a:tblPr>
              <a:tblGrid>
                <a:gridCol w="912772">
                  <a:extLst>
                    <a:ext uri="{9D8B030D-6E8A-4147-A177-3AD203B41FA5}">
                      <a16:colId xmlns:a16="http://schemas.microsoft.com/office/drawing/2014/main" val="671194357"/>
                    </a:ext>
                  </a:extLst>
                </a:gridCol>
                <a:gridCol w="4100664">
                  <a:extLst>
                    <a:ext uri="{9D8B030D-6E8A-4147-A177-3AD203B41FA5}">
                      <a16:colId xmlns:a16="http://schemas.microsoft.com/office/drawing/2014/main" val="2776523428"/>
                    </a:ext>
                  </a:extLst>
                </a:gridCol>
              </a:tblGrid>
              <a:tr h="211080">
                <a:tc>
                  <a:txBody>
                    <a:bodyPr/>
                    <a:lstStyle/>
                    <a:p>
                      <a:pPr algn="ctr" latinLnBrk="1"/>
                      <a:r>
                        <a:rPr lang="ko-KR" altLang="en-US" sz="1000" b="1"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rPr>
                        <a:t>회사명</a:t>
                      </a:r>
                    </a:p>
                  </a:txBody>
                  <a:tcPr marL="0" marR="0" marT="0" marB="0" anchor="ctr">
                    <a:lnB w="12700" cap="flat" cmpd="sng" algn="ctr">
                      <a:solidFill>
                        <a:schemeClr val="tx1"/>
                      </a:solidFill>
                      <a:prstDash val="solid"/>
                      <a:round/>
                      <a:headEnd type="none" w="med" len="med"/>
                      <a:tailEnd type="none" w="med" len="med"/>
                    </a:lnB>
                    <a:solidFill>
                      <a:srgbClr val="483159"/>
                    </a:solidFill>
                  </a:tcPr>
                </a:tc>
                <a:tc>
                  <a:txBody>
                    <a:bodyPr/>
                    <a:lstStyle/>
                    <a:p>
                      <a:pPr marL="0" indent="0" algn="ctr" latinLnBrk="1">
                        <a:buFont typeface="Arial" panose="020B0604020202020204" pitchFamily="34" charset="0"/>
                        <a:buNone/>
                      </a:pPr>
                      <a:r>
                        <a:rPr lang="ko-KR" altLang="en-US" sz="1000" baseline="0" dirty="0">
                          <a:solidFill>
                            <a:schemeClr val="bg1"/>
                          </a:solidFill>
                          <a:latin typeface="Arial" panose="020B0604020202020204" pitchFamily="34" charset="0"/>
                          <a:ea typeface="KoPubWorld돋움체 Medium" panose="00000600000000000000" pitchFamily="2" charset="-127"/>
                        </a:rPr>
                        <a:t>주요 내용</a:t>
                      </a:r>
                    </a:p>
                  </a:txBody>
                  <a:tcPr marL="72000" marR="0" marT="36000" marB="36000" anchor="ctr">
                    <a:lnB w="12700" cap="flat" cmpd="sng" algn="ctr">
                      <a:solidFill>
                        <a:schemeClr val="tx1"/>
                      </a:solidFill>
                      <a:prstDash val="solid"/>
                      <a:round/>
                      <a:headEnd type="none" w="med" len="med"/>
                      <a:tailEnd type="none" w="med" len="med"/>
                    </a:lnB>
                    <a:solidFill>
                      <a:srgbClr val="483159"/>
                    </a:solidFill>
                  </a:tcPr>
                </a:tc>
                <a:extLst>
                  <a:ext uri="{0D108BD9-81ED-4DB2-BD59-A6C34878D82A}">
                    <a16:rowId xmlns:a16="http://schemas.microsoft.com/office/drawing/2014/main" val="714980729"/>
                  </a:ext>
                </a:extLst>
              </a:tr>
              <a:tr h="641142">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ASE</a:t>
                      </a:r>
                      <a:br>
                        <a:rPr lang="en-US" altLang="ko-KR" sz="1000" b="1" baseline="0" dirty="0">
                          <a:solidFill>
                            <a:schemeClr val="tx1"/>
                          </a:solidFill>
                          <a:latin typeface="Arial" panose="020B0604020202020204" pitchFamily="34" charset="0"/>
                          <a:ea typeface="KoPubWorld돋움체 Medium" panose="00000600000000000000" pitchFamily="2" charset="-127"/>
                        </a:rPr>
                      </a:br>
                      <a:r>
                        <a:rPr lang="en-US" altLang="ko-KR" sz="1000" b="1" baseline="0" dirty="0">
                          <a:solidFill>
                            <a:schemeClr val="tx1"/>
                          </a:solidFill>
                          <a:latin typeface="Arial" panose="020B0604020202020204" pitchFamily="34" charset="0"/>
                          <a:ea typeface="KoPubWorld돋움체 Medium" panose="00000600000000000000" pitchFamily="2" charset="-127"/>
                        </a:rPr>
                        <a:t>(</a:t>
                      </a:r>
                      <a:r>
                        <a:rPr lang="ko-KR" altLang="en-US" sz="1000" b="1" baseline="0" dirty="0">
                          <a:solidFill>
                            <a:schemeClr val="tx1"/>
                          </a:solidFill>
                          <a:latin typeface="Arial" panose="020B0604020202020204" pitchFamily="34" charset="0"/>
                          <a:ea typeface="KoPubWorld돋움체 Medium" panose="00000600000000000000" pitchFamily="2" charset="-127"/>
                        </a:rPr>
                        <a:t>대만</a:t>
                      </a:r>
                      <a:r>
                        <a:rPr lang="en-US" altLang="ko-KR" sz="1000" b="1" baseline="0" dirty="0">
                          <a:solidFill>
                            <a:schemeClr val="tx1"/>
                          </a:solidFill>
                          <a:latin typeface="Arial" panose="020B0604020202020204" pitchFamily="34" charset="0"/>
                          <a:ea typeface="KoPubWorld돋움체 Medium" panose="00000600000000000000" pitchFamily="2" charset="-127"/>
                        </a:rPr>
                        <a:t>)</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anchor="ctr">
                    <a:lnL w="12700" cmpd="sng">
                      <a:noFill/>
                    </a:lnL>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indent="-171450" algn="l" latinLnBrk="1">
                        <a:buFont typeface="Wingdings" panose="05000000000000000000" pitchFamily="2" charset="2"/>
                        <a:buChar char="§"/>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전 세계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OSAT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기업으로 글로벌 파운드리 기업과 전략적 파트너십 구축하고 패키지에서 테스트까지 독립적인 서비스 제공</a:t>
                      </a:r>
                      <a:endPar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171450" indent="-171450" algn="l" latinLnBrk="1">
                        <a:buFont typeface="Wingdings" panose="05000000000000000000" pitchFamily="2" charset="2"/>
                        <a:buChar char="§"/>
                      </a:pP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ASE Group </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전체 매출은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92</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 달러 수준</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ASE KOREA</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는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19</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4</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천만 달러에서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20</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4</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5</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천만 달러로 신장 예상</a:t>
                      </a:r>
                    </a:p>
                  </a:txBody>
                  <a:tcPr marL="72000" marR="0" marT="36000" marB="36000" anchor="ctr">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7048889"/>
                  </a:ext>
                </a:extLst>
              </a:tr>
              <a:tr h="411729">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Amkor</a:t>
                      </a:r>
                      <a:br>
                        <a:rPr lang="en-US" altLang="ko-KR" sz="1000" b="1" baseline="0" dirty="0">
                          <a:solidFill>
                            <a:schemeClr val="tx1"/>
                          </a:solidFill>
                          <a:latin typeface="Arial" panose="020B0604020202020204" pitchFamily="34" charset="0"/>
                          <a:ea typeface="KoPubWorld돋움체 Medium" panose="00000600000000000000" pitchFamily="2" charset="-127"/>
                        </a:rPr>
                      </a:br>
                      <a:r>
                        <a:rPr lang="en-US" altLang="ko-KR" sz="1000" b="1" baseline="0" dirty="0">
                          <a:solidFill>
                            <a:schemeClr val="tx1"/>
                          </a:solidFill>
                          <a:latin typeface="Arial" panose="020B0604020202020204" pitchFamily="34" charset="0"/>
                          <a:ea typeface="KoPubWorld돋움체 Medium" panose="00000600000000000000" pitchFamily="2" charset="-127"/>
                        </a:rPr>
                        <a:t>(</a:t>
                      </a:r>
                      <a:r>
                        <a:rPr lang="ko-KR" altLang="en-US" sz="1000" b="1" baseline="0" dirty="0">
                          <a:solidFill>
                            <a:schemeClr val="tx1"/>
                          </a:solidFill>
                          <a:latin typeface="Arial" panose="020B0604020202020204" pitchFamily="34" charset="0"/>
                          <a:ea typeface="KoPubWorld돋움체 Medium" panose="00000600000000000000" pitchFamily="2" charset="-127"/>
                        </a:rPr>
                        <a:t>미국</a:t>
                      </a:r>
                      <a:r>
                        <a:rPr lang="en-US" altLang="ko-KR" sz="1000" b="1" baseline="0" dirty="0">
                          <a:solidFill>
                            <a:schemeClr val="tx1"/>
                          </a:solidFill>
                          <a:latin typeface="Arial" panose="020B0604020202020204" pitchFamily="34" charset="0"/>
                          <a:ea typeface="KoPubWorld돋움체 Medium" panose="00000600000000000000" pitchFamily="2" charset="-127"/>
                        </a:rPr>
                        <a:t>)</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171450" indent="-171450" algn="l" latinLnBrk="1">
                        <a:buFont typeface="Wingdings" panose="05000000000000000000" pitchFamily="2" charset="2"/>
                        <a:buChar char="§"/>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Thin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패키지</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TSV, TMV, SIP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등 새로운 패키지 기술개발에 주력</a:t>
                      </a:r>
                      <a:endPar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171450" indent="-171450" algn="l" latinLnBrk="1">
                        <a:buFont typeface="Wingdings" panose="05000000000000000000" pitchFamily="2" charset="2"/>
                        <a:buChar char="§"/>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Amkor Group</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은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48</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 달러 수준</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Amkor KOREA</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는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‘20</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24</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 달러 예상</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1891269748"/>
                  </a:ext>
                </a:extLst>
              </a:tr>
              <a:tr h="497788">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JCET</a:t>
                      </a:r>
                      <a:br>
                        <a:rPr lang="en-US" altLang="ko-KR" sz="1000" b="1" baseline="0" dirty="0">
                          <a:solidFill>
                            <a:schemeClr val="tx1"/>
                          </a:solidFill>
                          <a:latin typeface="Arial" panose="020B0604020202020204" pitchFamily="34" charset="0"/>
                          <a:ea typeface="KoPubWorld돋움체 Medium" panose="00000600000000000000" pitchFamily="2" charset="-127"/>
                        </a:rPr>
                      </a:br>
                      <a:r>
                        <a:rPr lang="en-US" altLang="ko-KR" sz="1000" b="1" baseline="0" dirty="0">
                          <a:solidFill>
                            <a:schemeClr val="tx1"/>
                          </a:solidFill>
                          <a:latin typeface="Arial" panose="020B0604020202020204" pitchFamily="34" charset="0"/>
                          <a:ea typeface="KoPubWorld돋움체 Medium" panose="00000600000000000000" pitchFamily="2" charset="-127"/>
                        </a:rPr>
                        <a:t>(</a:t>
                      </a:r>
                      <a:r>
                        <a:rPr lang="ko-KR" altLang="en-US" sz="1000" b="1" baseline="0" dirty="0">
                          <a:solidFill>
                            <a:schemeClr val="tx1"/>
                          </a:solidFill>
                          <a:latin typeface="Arial" panose="020B0604020202020204" pitchFamily="34" charset="0"/>
                          <a:ea typeface="KoPubWorld돋움체 Medium" panose="00000600000000000000" pitchFamily="2" charset="-127"/>
                        </a:rPr>
                        <a:t>중국</a:t>
                      </a:r>
                      <a:r>
                        <a:rPr lang="en-US" altLang="ko-KR" sz="1000" b="1" baseline="0" dirty="0">
                          <a:solidFill>
                            <a:schemeClr val="tx1"/>
                          </a:solidFill>
                          <a:latin typeface="Arial" panose="020B0604020202020204" pitchFamily="34" charset="0"/>
                          <a:ea typeface="KoPubWorld돋움체 Medium" panose="00000600000000000000" pitchFamily="2" charset="-127"/>
                        </a:rPr>
                        <a:t>)</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indent="-171450" algn="l" latinLnBrk="1">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패키지 패러다임의 변화에 대응하여 웨이퍼 레벨 패키지</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플립 칩 </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인터커넥트</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및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TSV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등 차별화된 솔루션 개발을 위해 노력 중</a:t>
                      </a:r>
                      <a:endPar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171450" indent="-171450" algn="l" latinLnBrk="1">
                        <a:buFont typeface="Wingdings" panose="05000000000000000000" pitchFamily="2" charset="2"/>
                        <a:buChar char="§"/>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JCET Group</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은</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’20</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35</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 달러 수준의 매출 전망</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00977707"/>
                  </a:ext>
                </a:extLst>
              </a:tr>
              <a:tr h="497788">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TSMC</a:t>
                      </a:r>
                      <a:br>
                        <a:rPr lang="en-US" altLang="ko-KR" sz="1000" b="1" baseline="0" dirty="0">
                          <a:solidFill>
                            <a:schemeClr val="tx1"/>
                          </a:solidFill>
                          <a:latin typeface="Arial" panose="020B0604020202020204" pitchFamily="34" charset="0"/>
                          <a:ea typeface="KoPubWorld돋움체 Medium" panose="00000600000000000000" pitchFamily="2" charset="-127"/>
                        </a:rPr>
                      </a:br>
                      <a:r>
                        <a:rPr lang="en-US" altLang="ko-KR" sz="1000" b="1" baseline="0" dirty="0">
                          <a:solidFill>
                            <a:schemeClr val="tx1"/>
                          </a:solidFill>
                          <a:latin typeface="Arial" panose="020B0604020202020204" pitchFamily="34" charset="0"/>
                          <a:ea typeface="KoPubWorld돋움체 Medium" panose="00000600000000000000" pitchFamily="2" charset="-127"/>
                        </a:rPr>
                        <a:t>(</a:t>
                      </a:r>
                      <a:r>
                        <a:rPr lang="ko-KR" altLang="en-US" sz="1000" b="1" baseline="0" dirty="0">
                          <a:solidFill>
                            <a:schemeClr val="tx1"/>
                          </a:solidFill>
                          <a:latin typeface="Arial" panose="020B0604020202020204" pitchFamily="34" charset="0"/>
                          <a:ea typeface="KoPubWorld돋움체 Medium" panose="00000600000000000000" pitchFamily="2" charset="-127"/>
                        </a:rPr>
                        <a:t>대만</a:t>
                      </a:r>
                      <a:r>
                        <a:rPr lang="en-US" altLang="ko-KR" sz="1000" b="1" baseline="0" dirty="0">
                          <a:solidFill>
                            <a:schemeClr val="tx1"/>
                          </a:solidFill>
                          <a:latin typeface="Arial" panose="020B0604020202020204" pitchFamily="34" charset="0"/>
                          <a:ea typeface="KoPubWorld돋움체 Medium" panose="00000600000000000000" pitchFamily="2" charset="-127"/>
                        </a:rPr>
                        <a:t>)</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171450" indent="-171450" algn="l" latinLnBrk="1">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파운드리 기업임에도 불구하고</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패키징 분야 기술력을 확보하여 원스톱 패키지 서비스 및 </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프로브카드</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설계 등 통합 서비스 제공</a:t>
                      </a:r>
                      <a:endPar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171450" indent="-171450" algn="l" latinLnBrk="1">
                        <a:buFont typeface="Wingdings" panose="05000000000000000000" pitchFamily="2" charset="2"/>
                        <a:buChar char="§"/>
                      </a:pP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어셈블리･테스트</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분야 공급망 관리로 후공정분야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turn-key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서비스 제공</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883951189"/>
                  </a:ext>
                </a:extLst>
              </a:tr>
              <a:tr h="497788">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SFA </a:t>
                      </a:r>
                      <a:r>
                        <a:rPr lang="ko-KR" altLang="en-US" sz="1000" b="1" baseline="0" dirty="0">
                          <a:solidFill>
                            <a:schemeClr val="tx1"/>
                          </a:solidFill>
                          <a:latin typeface="Arial" panose="020B0604020202020204" pitchFamily="34" charset="0"/>
                          <a:ea typeface="KoPubWorld돋움체 Medium" panose="00000600000000000000" pitchFamily="2" charset="-127"/>
                        </a:rPr>
                        <a:t>반도체</a:t>
                      </a:r>
                      <a:endParaRPr lang="en-US" altLang="ko-KR" sz="1000" b="1" baseline="0" dirty="0">
                        <a:solidFill>
                          <a:schemeClr val="tx1"/>
                        </a:solidFill>
                        <a:latin typeface="Arial" panose="020B0604020202020204" pitchFamily="34" charset="0"/>
                        <a:ea typeface="KoPubWorld돋움체 Medium" panose="00000600000000000000" pitchFamily="2" charset="-127"/>
                      </a:endParaRPr>
                    </a:p>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a:t>
                      </a:r>
                      <a:r>
                        <a:rPr lang="ko-KR" altLang="en-US" sz="1000" b="1" baseline="0" dirty="0">
                          <a:solidFill>
                            <a:schemeClr val="tx1"/>
                          </a:solidFill>
                          <a:latin typeface="Arial" panose="020B0604020202020204" pitchFamily="34" charset="0"/>
                          <a:ea typeface="KoPubWorld돋움체 Medium" panose="00000600000000000000" pitchFamily="2" charset="-127"/>
                        </a:rPr>
                        <a:t>한국</a:t>
                      </a:r>
                      <a:r>
                        <a:rPr lang="en-US" altLang="ko-KR" sz="1000" b="1" baseline="0" dirty="0">
                          <a:solidFill>
                            <a:schemeClr val="tx1"/>
                          </a:solidFill>
                          <a:latin typeface="Arial" panose="020B0604020202020204" pitchFamily="34" charset="0"/>
                          <a:ea typeface="KoPubWorld돋움체 Medium" panose="00000600000000000000" pitchFamily="2" charset="-127"/>
                        </a:rPr>
                        <a:t>)</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indent="-171450" algn="l" latinLnBrk="1">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국내를 비롯한 중국</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필리핀에 현지 법인을 구축하여 생산력 향상 및 원가 경쟁력을 강화하는 등 글로벌 경쟁력 확보에 주력</a:t>
                      </a:r>
                      <a:endPar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171450" indent="-171450" algn="l" latinLnBrk="1">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원천기술 확보 및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Bumping</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부터 패키지 및 테스트까지 일괄공정 체계 구축</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0411127"/>
                  </a:ext>
                </a:extLst>
              </a:tr>
              <a:tr h="497788">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하나마이크론</a:t>
                      </a:r>
                      <a:endParaRPr lang="en-US" altLang="ko-KR" sz="1000" b="1" baseline="0" dirty="0">
                        <a:solidFill>
                          <a:schemeClr val="tx1"/>
                        </a:solidFill>
                        <a:latin typeface="Arial" panose="020B0604020202020204" pitchFamily="34" charset="0"/>
                        <a:ea typeface="KoPubWorld돋움체 Medium" panose="00000600000000000000" pitchFamily="2" charset="-127"/>
                      </a:endParaRPr>
                    </a:p>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a:t>
                      </a:r>
                      <a:r>
                        <a:rPr lang="ko-KR" altLang="en-US" sz="1000" b="1" baseline="0" dirty="0">
                          <a:solidFill>
                            <a:schemeClr val="tx1"/>
                          </a:solidFill>
                          <a:latin typeface="Arial" panose="020B0604020202020204" pitchFamily="34" charset="0"/>
                          <a:ea typeface="KoPubWorld돋움체 Medium" panose="00000600000000000000" pitchFamily="2" charset="-127"/>
                        </a:rPr>
                        <a:t>한국</a:t>
                      </a:r>
                      <a:r>
                        <a:rPr lang="en-US" altLang="ko-KR" sz="1000" b="1" baseline="0" dirty="0">
                          <a:solidFill>
                            <a:schemeClr val="tx1"/>
                          </a:solidFill>
                          <a:latin typeface="Arial" panose="020B0604020202020204" pitchFamily="34" charset="0"/>
                          <a:ea typeface="KoPubWorld돋움체 Medium" panose="00000600000000000000" pitchFamily="2" charset="-127"/>
                        </a:rPr>
                        <a:t>)</a:t>
                      </a:r>
                    </a:p>
                  </a:txBody>
                  <a:tcPr marL="36000" marR="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171450" indent="-171450" algn="l" latinLnBrk="1">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주력기술인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FC</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를 포함하여 </a:t>
                      </a:r>
                      <a:r>
                        <a:rPr lang="en-US" altLang="ko-KR"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SiP</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MCP, </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인터포저</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등 다양한 패키지 기술 보유</a:t>
                      </a:r>
                      <a:endPar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171450" indent="-171450" algn="l" latinLnBrk="1">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최근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FCBGA(Flip-chip ball grid array), </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플랙서블</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패키지 등 차세대 패키징 기술 개발과 함께 제품 맞춤형 최적화 패키지 기술을 적용하는 서비스 제공</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4156400730"/>
                  </a:ext>
                </a:extLst>
              </a:tr>
              <a:tr h="497788">
                <a:tc>
                  <a:txBody>
                    <a:bodyPr/>
                    <a:lstStyle/>
                    <a:p>
                      <a:pPr algn="ctr" latinLnBrk="1"/>
                      <a:r>
                        <a:rPr lang="ko-KR" altLang="en-US" sz="1000" b="1" baseline="0" dirty="0" err="1">
                          <a:solidFill>
                            <a:schemeClr val="tx1"/>
                          </a:solidFill>
                          <a:latin typeface="Arial" panose="020B0604020202020204" pitchFamily="34" charset="0"/>
                          <a:ea typeface="KoPubWorld돋움체 Medium" panose="00000600000000000000" pitchFamily="2" charset="-127"/>
                        </a:rPr>
                        <a:t>네패스</a:t>
                      </a:r>
                      <a:br>
                        <a:rPr lang="en-US" altLang="ko-KR" sz="1000" b="1" baseline="0" dirty="0">
                          <a:solidFill>
                            <a:schemeClr val="tx1"/>
                          </a:solidFill>
                          <a:latin typeface="Arial" panose="020B0604020202020204" pitchFamily="34" charset="0"/>
                          <a:ea typeface="KoPubWorld돋움체 Medium" panose="00000600000000000000" pitchFamily="2" charset="-127"/>
                        </a:rPr>
                      </a:br>
                      <a:r>
                        <a:rPr lang="en-US" altLang="ko-KR" sz="1000" b="1" baseline="0" dirty="0">
                          <a:solidFill>
                            <a:schemeClr val="tx1"/>
                          </a:solidFill>
                          <a:latin typeface="Arial" panose="020B0604020202020204" pitchFamily="34" charset="0"/>
                          <a:ea typeface="KoPubWorld돋움체 Medium" panose="00000600000000000000" pitchFamily="2" charset="-127"/>
                        </a:rPr>
                        <a:t>(</a:t>
                      </a:r>
                      <a:r>
                        <a:rPr lang="ko-KR" altLang="en-US" sz="1000" b="1" baseline="0" dirty="0">
                          <a:solidFill>
                            <a:schemeClr val="tx1"/>
                          </a:solidFill>
                          <a:latin typeface="Arial" panose="020B0604020202020204" pitchFamily="34" charset="0"/>
                          <a:ea typeface="KoPubWorld돋움체 Medium" panose="00000600000000000000" pitchFamily="2" charset="-127"/>
                        </a:rPr>
                        <a:t>한국</a:t>
                      </a:r>
                      <a:r>
                        <a:rPr lang="en-US" altLang="ko-KR" sz="1000" b="1" baseline="0" dirty="0">
                          <a:solidFill>
                            <a:schemeClr val="tx1"/>
                          </a:solidFill>
                          <a:latin typeface="Arial" panose="020B0604020202020204" pitchFamily="34" charset="0"/>
                          <a:ea typeface="KoPubWorld돋움체 Medium" panose="00000600000000000000" pitchFamily="2" charset="-127"/>
                        </a:rPr>
                        <a:t>)</a:t>
                      </a:r>
                    </a:p>
                  </a:txBody>
                  <a:tcPr marL="36000" marR="3600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latinLnBrk="1">
                        <a:buFont typeface="Wingdings" panose="05000000000000000000" pitchFamily="2" charset="2"/>
                        <a:buChar char="§"/>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전통 패키지에 대한 투자를 축소하고</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첨단 패키지 중심 </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후공정</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사업에 집중</a:t>
                      </a:r>
                      <a:endPar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171450" indent="-171450" algn="l" latinLnBrk="1">
                        <a:buFont typeface="Wingdings" panose="05000000000000000000" pitchFamily="2" charset="2"/>
                        <a:buChar char="§"/>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TSMC</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社에 집중된 </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후공정</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의존도를 낮추기 위해 국내 파운드리와의 적극적인 협력을 통해 생태계 강화 노력</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166101"/>
                  </a:ext>
                </a:extLst>
              </a:tr>
            </a:tbl>
          </a:graphicData>
        </a:graphic>
      </p:graphicFrame>
      <p:grpSp>
        <p:nvGrpSpPr>
          <p:cNvPr id="19" name="그룹 18">
            <a:extLst>
              <a:ext uri="{FF2B5EF4-FFF2-40B4-BE49-F238E27FC236}">
                <a16:creationId xmlns:a16="http://schemas.microsoft.com/office/drawing/2014/main" id="{4F7A1C75-C2F8-466E-9A41-C78D56C5E766}"/>
              </a:ext>
            </a:extLst>
          </p:cNvPr>
          <p:cNvGrpSpPr/>
          <p:nvPr/>
        </p:nvGrpSpPr>
        <p:grpSpPr>
          <a:xfrm>
            <a:off x="4348090" y="1956462"/>
            <a:ext cx="5013437" cy="285238"/>
            <a:chOff x="453025" y="1956462"/>
            <a:chExt cx="4320000" cy="285238"/>
          </a:xfrm>
        </p:grpSpPr>
        <p:sp>
          <p:nvSpPr>
            <p:cNvPr id="27" name="TextBox 26">
              <a:extLst>
                <a:ext uri="{FF2B5EF4-FFF2-40B4-BE49-F238E27FC236}">
                  <a16:creationId xmlns:a16="http://schemas.microsoft.com/office/drawing/2014/main" id="{5BE99167-997D-490F-BC64-C0191BE8A36F}"/>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주요 </a:t>
              </a:r>
              <a:r>
                <a:rPr lang="en-US" altLang="ko-KR" sz="1400" b="1" dirty="0">
                  <a:solidFill>
                    <a:srgbClr val="483159"/>
                  </a:solidFill>
                  <a:latin typeface="Arial" panose="020B0604020202020204" pitchFamily="34" charset="0"/>
                  <a:ea typeface="KoPubWorld돋움체 Medium" panose="00000600000000000000" pitchFamily="2" charset="-127"/>
                </a:rPr>
                <a:t>OSAT </a:t>
              </a:r>
              <a:r>
                <a:rPr lang="ko-KR" altLang="en-US" sz="1400" b="1" dirty="0">
                  <a:solidFill>
                    <a:srgbClr val="483159"/>
                  </a:solidFill>
                  <a:latin typeface="Arial" panose="020B0604020202020204" pitchFamily="34" charset="0"/>
                  <a:ea typeface="KoPubWorld돋움체 Medium" panose="00000600000000000000" pitchFamily="2" charset="-127"/>
                </a:rPr>
                <a:t>기업 현황</a:t>
              </a:r>
            </a:p>
          </p:txBody>
        </p:sp>
        <p:cxnSp>
          <p:nvCxnSpPr>
            <p:cNvPr id="28" name="Straight Connector 32">
              <a:extLst>
                <a:ext uri="{FF2B5EF4-FFF2-40B4-BE49-F238E27FC236}">
                  <a16:creationId xmlns:a16="http://schemas.microsoft.com/office/drawing/2014/main" id="{1064E306-9900-41D8-B500-5C49F93DEE3B}"/>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pic>
        <p:nvPicPr>
          <p:cNvPr id="20" name="그림 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651094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7B621DC-DC6E-452D-9D25-DE55C443158C}"/>
              </a:ext>
            </a:extLst>
          </p:cNvPr>
          <p:cNvSpPr>
            <a:spLocks noGrp="1"/>
          </p:cNvSpPr>
          <p:nvPr>
            <p:ph type="body" sz="quarter" idx="13"/>
          </p:nvPr>
        </p:nvSpPr>
        <p:spPr/>
        <p:txBody>
          <a:bodyPr/>
          <a:lstStyle/>
          <a:p>
            <a:r>
              <a:rPr lang="ko-KR" altLang="en-US" dirty="0"/>
              <a:t>국내 주요 </a:t>
            </a:r>
            <a:r>
              <a:rPr lang="en-US" altLang="ko-KR" dirty="0"/>
              <a:t>OSAT </a:t>
            </a:r>
            <a:r>
              <a:rPr lang="ko-KR" altLang="en-US" dirty="0"/>
              <a:t>기업 재무 비교</a:t>
            </a:r>
          </a:p>
        </p:txBody>
      </p:sp>
      <p:sp>
        <p:nvSpPr>
          <p:cNvPr id="7" name="세로 텍스트 개체 틀 6">
            <a:extLst>
              <a:ext uri="{FF2B5EF4-FFF2-40B4-BE49-F238E27FC236}">
                <a16:creationId xmlns:a16="http://schemas.microsoft.com/office/drawing/2014/main" id="{8AC2EA9F-F10F-4F14-B765-BC61F39510C7}"/>
              </a:ext>
            </a:extLst>
          </p:cNvPr>
          <p:cNvSpPr>
            <a:spLocks noGrp="1"/>
          </p:cNvSpPr>
          <p:nvPr>
            <p:ph type="body" orient="vert" sz="quarter" idx="14"/>
          </p:nvPr>
        </p:nvSpPr>
        <p:spPr/>
        <p:txBody>
          <a:bodyPr/>
          <a:lstStyle/>
          <a:p>
            <a:r>
              <a:rPr lang="ko-KR" altLang="en-US" dirty="0"/>
              <a:t>국내 주요 </a:t>
            </a:r>
            <a:r>
              <a:rPr lang="en-US" altLang="ko-KR" dirty="0"/>
              <a:t>OSAT </a:t>
            </a:r>
            <a:r>
              <a:rPr lang="ko-KR" altLang="en-US" dirty="0"/>
              <a:t>기업의 과거 </a:t>
            </a:r>
            <a:r>
              <a:rPr lang="en-US" altLang="ko-KR" dirty="0"/>
              <a:t>3</a:t>
            </a:r>
            <a:r>
              <a:rPr lang="ko-KR" altLang="en-US" dirty="0"/>
              <a:t>개년 재무 현황은 다음과 같습니다</a:t>
            </a:r>
            <a:r>
              <a:rPr lang="en-US" altLang="ko-KR" dirty="0"/>
              <a:t>. </a:t>
            </a:r>
            <a:r>
              <a:rPr lang="ko-KR" altLang="en-US" dirty="0"/>
              <a:t>회사는 매출액 규모는 </a:t>
            </a:r>
            <a:r>
              <a:rPr lang="en-US" altLang="ko-KR" dirty="0"/>
              <a:t>5</a:t>
            </a:r>
            <a:r>
              <a:rPr lang="ko-KR" altLang="en-US" dirty="0"/>
              <a:t>위 수준이나</a:t>
            </a:r>
            <a:r>
              <a:rPr lang="en-US" altLang="ko-KR" dirty="0"/>
              <a:t>, EBITDA Margin </a:t>
            </a:r>
            <a:r>
              <a:rPr lang="ko-KR" altLang="en-US" dirty="0"/>
              <a:t>과 투자수익성은 선도기업 수준을 나타내고 있습니다</a:t>
            </a:r>
            <a:r>
              <a:rPr lang="en-US" altLang="ko-KR" dirty="0"/>
              <a:t>.</a:t>
            </a:r>
            <a:endParaRPr lang="ko-KR" altLang="en-US" dirty="0"/>
          </a:p>
        </p:txBody>
      </p:sp>
      <p:sp>
        <p:nvSpPr>
          <p:cNvPr id="8" name="텍스트 개체 틀 7">
            <a:extLst>
              <a:ext uri="{FF2B5EF4-FFF2-40B4-BE49-F238E27FC236}">
                <a16:creationId xmlns:a16="http://schemas.microsoft.com/office/drawing/2014/main" id="{49354828-45EB-473F-9B46-A43B303934D4}"/>
              </a:ext>
            </a:extLst>
          </p:cNvPr>
          <p:cNvSpPr>
            <a:spLocks noGrp="1"/>
          </p:cNvSpPr>
          <p:nvPr>
            <p:ph type="body" sz="quarter" idx="15"/>
          </p:nvPr>
        </p:nvSpPr>
        <p:spPr/>
        <p:txBody>
          <a:bodyPr/>
          <a:lstStyle/>
          <a:p>
            <a:r>
              <a:rPr lang="en-US" altLang="ko-KR" dirty="0"/>
              <a:t>Source: Capital IQ</a:t>
            </a:r>
            <a:endParaRPr lang="ko-KR" altLang="en-US" dirty="0"/>
          </a:p>
        </p:txBody>
      </p:sp>
      <p:grpSp>
        <p:nvGrpSpPr>
          <p:cNvPr id="20" name="그룹 19">
            <a:extLst>
              <a:ext uri="{FF2B5EF4-FFF2-40B4-BE49-F238E27FC236}">
                <a16:creationId xmlns:a16="http://schemas.microsoft.com/office/drawing/2014/main" id="{7A1CD24A-D151-4DAA-9315-31C89F955FAC}"/>
              </a:ext>
            </a:extLst>
          </p:cNvPr>
          <p:cNvGrpSpPr/>
          <p:nvPr/>
        </p:nvGrpSpPr>
        <p:grpSpPr>
          <a:xfrm>
            <a:off x="453024" y="1956462"/>
            <a:ext cx="8999951" cy="285238"/>
            <a:chOff x="453025" y="1956462"/>
            <a:chExt cx="4320000" cy="285238"/>
          </a:xfrm>
        </p:grpSpPr>
        <p:sp>
          <p:nvSpPr>
            <p:cNvPr id="25" name="TextBox 24">
              <a:extLst>
                <a:ext uri="{FF2B5EF4-FFF2-40B4-BE49-F238E27FC236}">
                  <a16:creationId xmlns:a16="http://schemas.microsoft.com/office/drawing/2014/main" id="{D347E9BD-A0F6-4063-B525-ED07AE0B0719}"/>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국내 </a:t>
              </a:r>
              <a:r>
                <a:rPr lang="en-US" altLang="ko-KR" sz="1400" b="1" dirty="0">
                  <a:solidFill>
                    <a:srgbClr val="483159"/>
                  </a:solidFill>
                  <a:latin typeface="Arial" panose="020B0604020202020204" pitchFamily="34" charset="0"/>
                  <a:ea typeface="KoPubWorld돋움체 Medium" panose="00000600000000000000" pitchFamily="2" charset="-127"/>
                </a:rPr>
                <a:t>OSAT </a:t>
              </a:r>
              <a:r>
                <a:rPr lang="ko-KR" altLang="en-US" sz="1400" b="1" dirty="0">
                  <a:solidFill>
                    <a:srgbClr val="483159"/>
                  </a:solidFill>
                  <a:latin typeface="Arial" panose="020B0604020202020204" pitchFamily="34" charset="0"/>
                  <a:ea typeface="KoPubWorld돋움체 Medium" panose="00000600000000000000" pitchFamily="2" charset="-127"/>
                </a:rPr>
                <a:t>기업 재무 현황</a:t>
              </a:r>
            </a:p>
          </p:txBody>
        </p:sp>
        <p:cxnSp>
          <p:nvCxnSpPr>
            <p:cNvPr id="26" name="Straight Connector 32">
              <a:extLst>
                <a:ext uri="{FF2B5EF4-FFF2-40B4-BE49-F238E27FC236}">
                  <a16:creationId xmlns:a16="http://schemas.microsoft.com/office/drawing/2014/main" id="{386365EA-D19B-42E1-A21E-68FA6E97B140}"/>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27" name="Chart2">
            <a:extLst>
              <a:ext uri="{FF2B5EF4-FFF2-40B4-BE49-F238E27FC236}">
                <a16:creationId xmlns:a16="http://schemas.microsoft.com/office/drawing/2014/main" id="{0E26B0DC-8993-43BC-9A50-BA0DE61ADE77}"/>
              </a:ext>
            </a:extLst>
          </p:cNvPr>
          <p:cNvGraphicFramePr>
            <a:graphicFrameLocks/>
          </p:cNvGraphicFramePr>
          <p:nvPr>
            <p:extLst>
              <p:ext uri="{D42A27DB-BD31-4B8C-83A1-F6EECF244321}">
                <p14:modId xmlns:p14="http://schemas.microsoft.com/office/powerpoint/2010/main" val="1821867282"/>
              </p:ext>
            </p:extLst>
          </p:nvPr>
        </p:nvGraphicFramePr>
        <p:xfrm>
          <a:off x="453024" y="2352210"/>
          <a:ext cx="2909795" cy="24257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3">
            <a:extLst>
              <a:ext uri="{FF2B5EF4-FFF2-40B4-BE49-F238E27FC236}">
                <a16:creationId xmlns:a16="http://schemas.microsoft.com/office/drawing/2014/main" id="{483E281B-FCE8-4E46-A706-7A712DCD4A30}"/>
              </a:ext>
            </a:extLst>
          </p:cNvPr>
          <p:cNvGraphicFramePr>
            <a:graphicFrameLocks/>
          </p:cNvGraphicFramePr>
          <p:nvPr>
            <p:extLst>
              <p:ext uri="{D42A27DB-BD31-4B8C-83A1-F6EECF244321}">
                <p14:modId xmlns:p14="http://schemas.microsoft.com/office/powerpoint/2010/main" val="3580763928"/>
              </p:ext>
            </p:extLst>
          </p:nvPr>
        </p:nvGraphicFramePr>
        <p:xfrm>
          <a:off x="3373704" y="2353208"/>
          <a:ext cx="5963656" cy="27922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Chart4">
            <a:extLst>
              <a:ext uri="{FF2B5EF4-FFF2-40B4-BE49-F238E27FC236}">
                <a16:creationId xmlns:a16="http://schemas.microsoft.com/office/drawing/2014/main" id="{98322C82-6902-4F8B-9C1F-31A6C47BC1D5}"/>
              </a:ext>
            </a:extLst>
          </p:cNvPr>
          <p:cNvGraphicFramePr>
            <a:graphicFrameLocks/>
          </p:cNvGraphicFramePr>
          <p:nvPr>
            <p:extLst>
              <p:ext uri="{D42A27DB-BD31-4B8C-83A1-F6EECF244321}">
                <p14:modId xmlns:p14="http://schemas.microsoft.com/office/powerpoint/2010/main" val="7682214"/>
              </p:ext>
            </p:extLst>
          </p:nvPr>
        </p:nvGraphicFramePr>
        <p:xfrm>
          <a:off x="6543180" y="2344496"/>
          <a:ext cx="2909795" cy="239023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표 11">
            <a:extLst>
              <a:ext uri="{FF2B5EF4-FFF2-40B4-BE49-F238E27FC236}">
                <a16:creationId xmlns:a16="http://schemas.microsoft.com/office/drawing/2014/main" id="{94E53824-9DCC-4A27-96EE-992CE272A8C6}"/>
              </a:ext>
            </a:extLst>
          </p:cNvPr>
          <p:cNvGraphicFramePr>
            <a:graphicFrameLocks noGrp="1"/>
          </p:cNvGraphicFramePr>
          <p:nvPr>
            <p:extLst>
              <p:ext uri="{D42A27DB-BD31-4B8C-83A1-F6EECF244321}">
                <p14:modId xmlns:p14="http://schemas.microsoft.com/office/powerpoint/2010/main" val="3345016595"/>
              </p:ext>
            </p:extLst>
          </p:nvPr>
        </p:nvGraphicFramePr>
        <p:xfrm>
          <a:off x="453027" y="4734593"/>
          <a:ext cx="8999946" cy="1532721"/>
        </p:xfrm>
        <a:graphic>
          <a:graphicData uri="http://schemas.openxmlformats.org/drawingml/2006/table">
            <a:tbl>
              <a:tblPr/>
              <a:tblGrid>
                <a:gridCol w="2577078">
                  <a:extLst>
                    <a:ext uri="{9D8B030D-6E8A-4147-A177-3AD203B41FA5}">
                      <a16:colId xmlns:a16="http://schemas.microsoft.com/office/drawing/2014/main" val="2510309382"/>
                    </a:ext>
                  </a:extLst>
                </a:gridCol>
                <a:gridCol w="713652">
                  <a:extLst>
                    <a:ext uri="{9D8B030D-6E8A-4147-A177-3AD203B41FA5}">
                      <a16:colId xmlns:a16="http://schemas.microsoft.com/office/drawing/2014/main" val="1356985099"/>
                    </a:ext>
                  </a:extLst>
                </a:gridCol>
                <a:gridCol w="713652">
                  <a:extLst>
                    <a:ext uri="{9D8B030D-6E8A-4147-A177-3AD203B41FA5}">
                      <a16:colId xmlns:a16="http://schemas.microsoft.com/office/drawing/2014/main" val="764385472"/>
                    </a:ext>
                  </a:extLst>
                </a:gridCol>
                <a:gridCol w="713652">
                  <a:extLst>
                    <a:ext uri="{9D8B030D-6E8A-4147-A177-3AD203B41FA5}">
                      <a16:colId xmlns:a16="http://schemas.microsoft.com/office/drawing/2014/main" val="3272267886"/>
                    </a:ext>
                  </a:extLst>
                </a:gridCol>
                <a:gridCol w="713652">
                  <a:extLst>
                    <a:ext uri="{9D8B030D-6E8A-4147-A177-3AD203B41FA5}">
                      <a16:colId xmlns:a16="http://schemas.microsoft.com/office/drawing/2014/main" val="2275959665"/>
                    </a:ext>
                  </a:extLst>
                </a:gridCol>
                <a:gridCol w="713652">
                  <a:extLst>
                    <a:ext uri="{9D8B030D-6E8A-4147-A177-3AD203B41FA5}">
                      <a16:colId xmlns:a16="http://schemas.microsoft.com/office/drawing/2014/main" val="2371511263"/>
                    </a:ext>
                  </a:extLst>
                </a:gridCol>
                <a:gridCol w="713652">
                  <a:extLst>
                    <a:ext uri="{9D8B030D-6E8A-4147-A177-3AD203B41FA5}">
                      <a16:colId xmlns:a16="http://schemas.microsoft.com/office/drawing/2014/main" val="2781797695"/>
                    </a:ext>
                  </a:extLst>
                </a:gridCol>
                <a:gridCol w="713652">
                  <a:extLst>
                    <a:ext uri="{9D8B030D-6E8A-4147-A177-3AD203B41FA5}">
                      <a16:colId xmlns:a16="http://schemas.microsoft.com/office/drawing/2014/main" val="1032748841"/>
                    </a:ext>
                  </a:extLst>
                </a:gridCol>
                <a:gridCol w="713652">
                  <a:extLst>
                    <a:ext uri="{9D8B030D-6E8A-4147-A177-3AD203B41FA5}">
                      <a16:colId xmlns:a16="http://schemas.microsoft.com/office/drawing/2014/main" val="269085963"/>
                    </a:ext>
                  </a:extLst>
                </a:gridCol>
                <a:gridCol w="713652">
                  <a:extLst>
                    <a:ext uri="{9D8B030D-6E8A-4147-A177-3AD203B41FA5}">
                      <a16:colId xmlns:a16="http://schemas.microsoft.com/office/drawing/2014/main" val="1296681933"/>
                    </a:ext>
                  </a:extLst>
                </a:gridCol>
              </a:tblGrid>
              <a:tr h="186321">
                <a:tc>
                  <a:txBody>
                    <a:bodyPr/>
                    <a:lstStyle/>
                    <a:p>
                      <a:pPr algn="l" fontAlgn="ctr"/>
                      <a:r>
                        <a:rPr lang="ko-KR" altLang="en-US" sz="1000" b="1" i="0" u="none" strike="noStrike" baseline="0" dirty="0">
                          <a:solidFill>
                            <a:srgbClr val="FFFFFF"/>
                          </a:solidFill>
                          <a:effectLst/>
                          <a:latin typeface="Arial" panose="020B0604020202020204" pitchFamily="34" charset="0"/>
                          <a:ea typeface="KoPubWorld돋움체 Medium" panose="00000600000000000000" pitchFamily="2" charset="-127"/>
                        </a:rPr>
                        <a:t> 국내 후공정업체 </a:t>
                      </a:r>
                      <a:r>
                        <a:rPr lang="en-US" altLang="ko-KR" sz="1000" b="1" i="0" u="none" strike="noStrike" baseline="0" dirty="0">
                          <a:solidFill>
                            <a:srgbClr val="FFFFFF"/>
                          </a:solidFill>
                          <a:effectLst/>
                          <a:latin typeface="Arial" panose="020B0604020202020204" pitchFamily="34" charset="0"/>
                          <a:ea typeface="KoPubWorld돋움체 Medium" panose="00000600000000000000" pitchFamily="2" charset="-127"/>
                        </a:rPr>
                        <a:t>3</a:t>
                      </a:r>
                      <a:r>
                        <a:rPr lang="ko-KR" altLang="en-US" sz="1000" b="1" i="0" u="none" strike="noStrike" baseline="0" dirty="0">
                          <a:solidFill>
                            <a:srgbClr val="FFFFFF"/>
                          </a:solidFill>
                          <a:effectLst/>
                          <a:latin typeface="Arial" panose="020B0604020202020204" pitchFamily="34" charset="0"/>
                          <a:ea typeface="KoPubWorld돋움체 Medium" panose="00000600000000000000" pitchFamily="2" charset="-127"/>
                        </a:rPr>
                        <a:t>개년 실적 </a:t>
                      </a:r>
                      <a:r>
                        <a:rPr lang="en-US" altLang="ko-KR" sz="1000" b="1" i="0" u="none" strike="noStrike" baseline="0" dirty="0">
                          <a:solidFill>
                            <a:srgbClr val="FFFFFF"/>
                          </a:solidFill>
                          <a:effectLst/>
                          <a:latin typeface="Arial" panose="020B0604020202020204" pitchFamily="34" charset="0"/>
                          <a:ea typeface="KoPubWorld돋움체 Medium" panose="00000600000000000000" pitchFamily="2" charset="-127"/>
                        </a:rPr>
                        <a:t>(</a:t>
                      </a:r>
                      <a:r>
                        <a:rPr lang="ko-KR" altLang="en-US" sz="1000" b="1" i="0" u="none" strike="noStrike" baseline="0" dirty="0">
                          <a:solidFill>
                            <a:srgbClr val="FFFFFF"/>
                          </a:solidFill>
                          <a:effectLst/>
                          <a:latin typeface="Arial" panose="020B0604020202020204" pitchFamily="34" charset="0"/>
                          <a:ea typeface="KoPubWorld돋움체 Medium" panose="00000600000000000000" pitchFamily="2" charset="-127"/>
                        </a:rPr>
                        <a:t>단위</a:t>
                      </a:r>
                      <a:r>
                        <a:rPr lang="en-US" altLang="ko-KR" sz="1000" b="1" i="0" u="none" strike="noStrike" baseline="0" dirty="0">
                          <a:solidFill>
                            <a:srgbClr val="FFFFFF"/>
                          </a:solidFill>
                          <a:effectLst/>
                          <a:latin typeface="Arial" panose="020B0604020202020204" pitchFamily="34" charset="0"/>
                          <a:ea typeface="KoPubWorld돋움체 Medium" panose="00000600000000000000" pitchFamily="2" charset="-127"/>
                        </a:rPr>
                        <a:t>: </a:t>
                      </a:r>
                      <a:r>
                        <a:rPr lang="ko-KR" altLang="en-US" sz="1000" b="1" i="0" u="none" strike="noStrike" baseline="0" dirty="0">
                          <a:solidFill>
                            <a:srgbClr val="FFFFFF"/>
                          </a:solidFill>
                          <a:effectLst/>
                          <a:latin typeface="Arial" panose="020B0604020202020204" pitchFamily="34" charset="0"/>
                          <a:ea typeface="KoPubWorld돋움체 Medium" panose="00000600000000000000" pitchFamily="2" charset="-127"/>
                        </a:rPr>
                        <a:t>백만원</a:t>
                      </a:r>
                      <a:r>
                        <a:rPr lang="en-US" altLang="ko-KR" sz="10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8686" marR="8686" marT="8686" marB="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gridSpan="3">
                  <a:txBody>
                    <a:bodyPr/>
                    <a:lstStyle/>
                    <a:p>
                      <a:pPr algn="ctr" fontAlgn="ctr"/>
                      <a:r>
                        <a:rPr lang="ko-KR" altLang="en-US" sz="1000" b="1" i="0" u="none" strike="noStrike" baseline="0" dirty="0">
                          <a:solidFill>
                            <a:srgbClr val="FFFFFF"/>
                          </a:solidFill>
                          <a:effectLst/>
                          <a:latin typeface="Arial" panose="020B0604020202020204" pitchFamily="34" charset="0"/>
                          <a:ea typeface="KoPubWorld돋움체 Medium" panose="00000600000000000000" pitchFamily="2" charset="-127"/>
                        </a:rPr>
                        <a:t>매출액</a:t>
                      </a:r>
                    </a:p>
                  </a:txBody>
                  <a:tcPr marL="8686" marR="8686" marT="8686" marB="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fontAlgn="ctr"/>
                      <a:r>
                        <a:rPr lang="en-US" sz="1000" b="1" i="0" u="none" strike="noStrike" baseline="0" dirty="0">
                          <a:solidFill>
                            <a:srgbClr val="FFFFFF"/>
                          </a:solidFill>
                          <a:effectLst/>
                          <a:latin typeface="Arial" panose="020B0604020202020204" pitchFamily="34" charset="0"/>
                          <a:ea typeface="KoPubWorld돋움체 Medium" panose="00000600000000000000" pitchFamily="2" charset="-127"/>
                        </a:rPr>
                        <a:t>EBITDA Margin</a:t>
                      </a:r>
                    </a:p>
                  </a:txBody>
                  <a:tcPr marL="8686" marR="8686" marT="8686" marB="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fontAlgn="ctr"/>
                      <a:r>
                        <a:rPr lang="en-US" sz="1000" b="1" i="0" u="none" strike="noStrike" baseline="0" dirty="0">
                          <a:solidFill>
                            <a:srgbClr val="FFFFFF"/>
                          </a:solidFill>
                          <a:effectLst/>
                          <a:latin typeface="Arial" panose="020B0604020202020204" pitchFamily="34" charset="0"/>
                          <a:ea typeface="KoPubWorld돋움체 Medium" panose="00000600000000000000" pitchFamily="2" charset="-127"/>
                        </a:rPr>
                        <a:t>Return on Invested Capital (ROIC)</a:t>
                      </a:r>
                    </a:p>
                  </a:txBody>
                  <a:tcPr marL="8686" marR="8686" marT="8686" marB="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015607340"/>
                  </a:ext>
                </a:extLst>
              </a:tr>
              <a:tr h="208397">
                <a:tc>
                  <a:txBody>
                    <a:bodyPr/>
                    <a:lstStyle/>
                    <a:p>
                      <a:pPr algn="l" fontAlgn="ctr"/>
                      <a:r>
                        <a:rPr lang="ko-KR" altLang="en-US" sz="10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36000" marR="36000" marT="36000" marB="360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000" b="1" i="0" u="none" strike="noStrike" baseline="0" dirty="0">
                          <a:solidFill>
                            <a:srgbClr val="000000"/>
                          </a:solidFill>
                          <a:effectLst/>
                          <a:latin typeface="Arial" panose="020B0604020202020204" pitchFamily="34" charset="0"/>
                          <a:ea typeface="KoPubWorld돋움체 Medium" panose="00000600000000000000" pitchFamily="2" charset="-127"/>
                        </a:rPr>
                        <a:t>2018</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000" b="1" i="0" u="none" strike="noStrike" baseline="0" dirty="0">
                          <a:solidFill>
                            <a:srgbClr val="000000"/>
                          </a:solidFill>
                          <a:effectLst/>
                          <a:latin typeface="Arial" panose="020B0604020202020204" pitchFamily="34" charset="0"/>
                          <a:ea typeface="KoPubWorld돋움체 Medium" panose="00000600000000000000" pitchFamily="2" charset="-127"/>
                        </a:rPr>
                        <a:t>2019</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000" b="1" i="0" u="none" strike="noStrike" baseline="0" dirty="0">
                          <a:solidFill>
                            <a:srgbClr val="000000"/>
                          </a:solidFill>
                          <a:effectLst/>
                          <a:latin typeface="Arial" panose="020B0604020202020204" pitchFamily="34" charset="0"/>
                          <a:ea typeface="KoPubWorld돋움체 Medium" panose="00000600000000000000" pitchFamily="2" charset="-127"/>
                        </a:rPr>
                        <a:t>2020</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000" b="1" i="0" u="none" strike="noStrike" baseline="0" dirty="0">
                          <a:solidFill>
                            <a:srgbClr val="000000"/>
                          </a:solidFill>
                          <a:effectLst/>
                          <a:latin typeface="Arial" panose="020B0604020202020204" pitchFamily="34" charset="0"/>
                          <a:ea typeface="KoPubWorld돋움체 Medium" panose="00000600000000000000" pitchFamily="2" charset="-127"/>
                        </a:rPr>
                        <a:t>2018</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000" b="1" i="0" u="none" strike="noStrike" baseline="0" dirty="0">
                          <a:solidFill>
                            <a:srgbClr val="000000"/>
                          </a:solidFill>
                          <a:effectLst/>
                          <a:latin typeface="Arial" panose="020B0604020202020204" pitchFamily="34" charset="0"/>
                          <a:ea typeface="KoPubWorld돋움체 Medium" panose="00000600000000000000" pitchFamily="2" charset="-127"/>
                        </a:rPr>
                        <a:t>2019</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000" b="1" i="0" u="none" strike="noStrike" baseline="0" dirty="0">
                          <a:solidFill>
                            <a:srgbClr val="000000"/>
                          </a:solidFill>
                          <a:effectLst/>
                          <a:latin typeface="Arial" panose="020B0604020202020204" pitchFamily="34" charset="0"/>
                          <a:ea typeface="KoPubWorld돋움체 Medium" panose="00000600000000000000" pitchFamily="2" charset="-127"/>
                        </a:rPr>
                        <a:t>2020</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000" b="1" i="0" u="none" strike="noStrike" baseline="0" dirty="0">
                          <a:solidFill>
                            <a:srgbClr val="000000"/>
                          </a:solidFill>
                          <a:effectLst/>
                          <a:latin typeface="Arial" panose="020B0604020202020204" pitchFamily="34" charset="0"/>
                          <a:ea typeface="KoPubWorld돋움체 Medium" panose="00000600000000000000" pitchFamily="2" charset="-127"/>
                        </a:rPr>
                        <a:t>2018</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000" b="1" i="0" u="none" strike="noStrike" baseline="0" dirty="0">
                          <a:solidFill>
                            <a:srgbClr val="000000"/>
                          </a:solidFill>
                          <a:effectLst/>
                          <a:latin typeface="Arial" panose="020B0604020202020204" pitchFamily="34" charset="0"/>
                          <a:ea typeface="KoPubWorld돋움체 Medium" panose="00000600000000000000" pitchFamily="2" charset="-127"/>
                        </a:rPr>
                        <a:t>2019</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000" b="1" i="0" u="none" strike="noStrike" baseline="0" dirty="0">
                          <a:solidFill>
                            <a:srgbClr val="000000"/>
                          </a:solidFill>
                          <a:effectLst/>
                          <a:latin typeface="Arial" panose="020B0604020202020204" pitchFamily="34" charset="0"/>
                          <a:ea typeface="KoPubWorld돋움체 Medium" panose="00000600000000000000" pitchFamily="2" charset="-127"/>
                        </a:rPr>
                        <a:t>2020</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6071013"/>
                  </a:ext>
                </a:extLst>
              </a:tr>
              <a:tr h="208397">
                <a:tc>
                  <a:txBody>
                    <a:bodyPr/>
                    <a:lstStyle/>
                    <a:p>
                      <a:pPr algn="l" fontAlgn="ctr"/>
                      <a:r>
                        <a:rPr lang="en-US" sz="1000" b="0" i="0" u="none" strike="noStrike" baseline="0" dirty="0">
                          <a:solidFill>
                            <a:srgbClr val="000000"/>
                          </a:solidFill>
                          <a:effectLst/>
                          <a:latin typeface="Arial" panose="020B0604020202020204" pitchFamily="34" charset="0"/>
                          <a:ea typeface="KoPubWorld돋움체 Medium" panose="00000600000000000000" pitchFamily="2" charset="-127"/>
                        </a:rPr>
                        <a:t>SFA </a:t>
                      </a:r>
                      <a:r>
                        <a:rPr lang="ko-KR" altLang="en-US" sz="1000" b="0" i="0" u="none" strike="noStrike" baseline="0" dirty="0">
                          <a:solidFill>
                            <a:srgbClr val="000000"/>
                          </a:solidFill>
                          <a:effectLst/>
                          <a:latin typeface="Arial" panose="020B0604020202020204" pitchFamily="34" charset="0"/>
                          <a:ea typeface="KoPubWorld돋움체 Medium" panose="00000600000000000000" pitchFamily="2" charset="-127"/>
                        </a:rPr>
                        <a:t>반도체</a:t>
                      </a:r>
                    </a:p>
                  </a:txBody>
                  <a:tcPr marL="36000" marR="36000" marT="36000" marB="360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457,853</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588,938</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573,078</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17.0%</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14.7%</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14.1%</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7.8%</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8.9%</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7.8%</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878983015"/>
                  </a:ext>
                </a:extLst>
              </a:tr>
              <a:tr h="208397">
                <a:tc>
                  <a:txBody>
                    <a:bodyPr/>
                    <a:lstStyle/>
                    <a:p>
                      <a:pPr algn="l" fontAlgn="ctr"/>
                      <a:r>
                        <a:rPr lang="ko-KR" altLang="en-US" sz="1000" b="0" i="0" u="none" strike="noStrike" baseline="0" dirty="0">
                          <a:solidFill>
                            <a:srgbClr val="000000"/>
                          </a:solidFill>
                          <a:effectLst/>
                          <a:latin typeface="Arial" panose="020B0604020202020204" pitchFamily="34" charset="0"/>
                          <a:ea typeface="KoPubWorld돋움체 Medium" panose="00000600000000000000" pitchFamily="2" charset="-127"/>
                        </a:rPr>
                        <a:t>하나마이크론</a:t>
                      </a:r>
                    </a:p>
                  </a:txBody>
                  <a:tcPr marL="36000" marR="36000" marT="36000" marB="360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479,949</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498,198</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539,460</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19.7%</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19.1%</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20.4%</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10.1%</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7.6%</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8.2%</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extLst>
                  <a:ext uri="{0D108BD9-81ED-4DB2-BD59-A6C34878D82A}">
                    <a16:rowId xmlns:a16="http://schemas.microsoft.com/office/drawing/2014/main" val="2853405828"/>
                  </a:ext>
                </a:extLst>
              </a:tr>
              <a:tr h="208397">
                <a:tc>
                  <a:txBody>
                    <a:bodyPr/>
                    <a:lstStyle/>
                    <a:p>
                      <a:pPr algn="l" fontAlgn="ctr"/>
                      <a:r>
                        <a:rPr lang="ko-KR" altLang="en-US" sz="1000" b="0" i="0" u="none" strike="noStrike" baseline="0" dirty="0" err="1">
                          <a:solidFill>
                            <a:srgbClr val="000000"/>
                          </a:solidFill>
                          <a:effectLst/>
                          <a:latin typeface="Arial" panose="020B0604020202020204" pitchFamily="34" charset="0"/>
                          <a:ea typeface="KoPubWorld돋움체 Medium" panose="00000600000000000000" pitchFamily="2" charset="-127"/>
                        </a:rPr>
                        <a:t>시그네틱스</a:t>
                      </a:r>
                      <a:endParaRPr lang="ko-KR" altLang="en-US" sz="10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36000" marR="36000" marT="36000" marB="360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250,233</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218,775</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201,545</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7.7%</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2.2%</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2.4%</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-4.6%</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-15.7%</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-18.2%</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68923566"/>
                  </a:ext>
                </a:extLst>
              </a:tr>
              <a:tr h="208397">
                <a:tc>
                  <a:txBody>
                    <a:bodyPr/>
                    <a:lstStyle/>
                    <a:p>
                      <a:pPr algn="l" fontAlgn="ctr"/>
                      <a:r>
                        <a:rPr lang="ko-KR" altLang="en-US" sz="1000" b="0" i="0" u="none" strike="noStrike" baseline="0" dirty="0" err="1">
                          <a:solidFill>
                            <a:srgbClr val="000000"/>
                          </a:solidFill>
                          <a:effectLst/>
                          <a:latin typeface="Arial" panose="020B0604020202020204" pitchFamily="34" charset="0"/>
                          <a:ea typeface="KoPubWorld돋움체 Medium" panose="00000600000000000000" pitchFamily="2" charset="-127"/>
                        </a:rPr>
                        <a:t>에이티세미콘</a:t>
                      </a:r>
                      <a:endParaRPr lang="ko-KR" altLang="en-US" sz="10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36000" marR="36000" marT="36000" marB="360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119,593</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128,077</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129,473</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17.9%</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17.6%</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10.9%</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7.8%</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1.8%</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tc>
                  <a:txBody>
                    <a:bodyPr/>
                    <a:lstStyle/>
                    <a:p>
                      <a:pPr algn="r" fontAlgn="t"/>
                      <a:r>
                        <a:rPr lang="en-US" altLang="ko-KR" sz="1000" b="0" i="0" u="none" strike="noStrike" baseline="0" dirty="0">
                          <a:solidFill>
                            <a:srgbClr val="000000"/>
                          </a:solidFill>
                          <a:effectLst/>
                          <a:latin typeface="Arial" panose="020B0604020202020204" pitchFamily="34" charset="0"/>
                          <a:ea typeface="KoPubWorld돋움체 Medium" panose="00000600000000000000" pitchFamily="2" charset="-127"/>
                        </a:rPr>
                        <a:t>-6.5%</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960A8">
                        <a:alpha val="20000"/>
                      </a:srgbClr>
                    </a:solidFill>
                  </a:tcPr>
                </a:tc>
                <a:extLst>
                  <a:ext uri="{0D108BD9-81ED-4DB2-BD59-A6C34878D82A}">
                    <a16:rowId xmlns:a16="http://schemas.microsoft.com/office/drawing/2014/main" val="205469468"/>
                  </a:ext>
                </a:extLst>
              </a:tr>
              <a:tr h="208397">
                <a:tc>
                  <a:txBody>
                    <a:bodyPr/>
                    <a:lstStyle/>
                    <a:p>
                      <a:pPr algn="l" fontAlgn="ctr"/>
                      <a:r>
                        <a:rPr lang="ko-KR" altLang="en-US" sz="1000" b="1" i="0" u="none" strike="noStrike" baseline="0" dirty="0" err="1">
                          <a:solidFill>
                            <a:schemeClr val="bg1"/>
                          </a:solidFill>
                          <a:effectLst/>
                          <a:latin typeface="Arial" panose="020B0604020202020204" pitchFamily="34" charset="0"/>
                          <a:ea typeface="KoPubWorld돋움체 Medium" panose="00000600000000000000" pitchFamily="2" charset="-127"/>
                        </a:rPr>
                        <a:t>윈팩</a:t>
                      </a:r>
                      <a:endParaRPr lang="ko-KR" altLang="en-US" sz="1000" b="1" i="0" u="none" strike="noStrike" baseline="0" dirty="0">
                        <a:solidFill>
                          <a:schemeClr val="bg1"/>
                        </a:solidFill>
                        <a:effectLst/>
                        <a:latin typeface="Arial" panose="020B0604020202020204" pitchFamily="34" charset="0"/>
                        <a:ea typeface="KoPubWorld돋움체 Medium" panose="00000600000000000000" pitchFamily="2" charset="-127"/>
                      </a:endParaRPr>
                    </a:p>
                  </a:txBody>
                  <a:tcPr marL="36000" marR="36000" marT="36000" marB="360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r" fontAlgn="t"/>
                      <a:r>
                        <a:rPr lang="en-US" altLang="ko-KR" sz="1000" b="1" i="0" u="none" strike="noStrike" baseline="0" dirty="0">
                          <a:solidFill>
                            <a:schemeClr val="bg1"/>
                          </a:solidFill>
                          <a:effectLst/>
                          <a:latin typeface="Arial" panose="020B0604020202020204" pitchFamily="34" charset="0"/>
                          <a:ea typeface="KoPubWorld돋움체 Medium" panose="00000600000000000000" pitchFamily="2" charset="-127"/>
                        </a:rPr>
                        <a:t>67,512</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r" fontAlgn="t"/>
                      <a:r>
                        <a:rPr lang="en-US" altLang="ko-KR" sz="1000" b="1" i="0" u="none" strike="noStrike" baseline="0" dirty="0">
                          <a:solidFill>
                            <a:schemeClr val="bg1"/>
                          </a:solidFill>
                          <a:effectLst/>
                          <a:latin typeface="Arial" panose="020B0604020202020204" pitchFamily="34" charset="0"/>
                          <a:ea typeface="KoPubWorld돋움체 Medium" panose="00000600000000000000" pitchFamily="2" charset="-127"/>
                        </a:rPr>
                        <a:t>97,927</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r" fontAlgn="t"/>
                      <a:r>
                        <a:rPr lang="en-US" altLang="ko-KR" sz="1000" b="1" i="0" u="none" strike="noStrike" baseline="0" dirty="0">
                          <a:solidFill>
                            <a:schemeClr val="bg1"/>
                          </a:solidFill>
                          <a:effectLst/>
                          <a:latin typeface="Arial" panose="020B0604020202020204" pitchFamily="34" charset="0"/>
                          <a:ea typeface="KoPubWorld돋움체 Medium" panose="00000600000000000000" pitchFamily="2" charset="-127"/>
                        </a:rPr>
                        <a:t>110,095</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r" fontAlgn="t"/>
                      <a:r>
                        <a:rPr lang="en-US" altLang="ko-KR" sz="1000" b="1" i="0" u="none" strike="noStrike" baseline="0" dirty="0">
                          <a:solidFill>
                            <a:schemeClr val="bg1"/>
                          </a:solidFill>
                          <a:effectLst/>
                          <a:latin typeface="Arial" panose="020B0604020202020204" pitchFamily="34" charset="0"/>
                          <a:ea typeface="KoPubWorld돋움체 Medium" panose="00000600000000000000" pitchFamily="2" charset="-127"/>
                        </a:rPr>
                        <a:t>14.8%</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r" fontAlgn="t"/>
                      <a:r>
                        <a:rPr lang="en-US" altLang="ko-KR" sz="1000" b="1" i="0" u="none" strike="noStrike" baseline="0" dirty="0">
                          <a:solidFill>
                            <a:schemeClr val="bg1"/>
                          </a:solidFill>
                          <a:effectLst/>
                          <a:latin typeface="Arial" panose="020B0604020202020204" pitchFamily="34" charset="0"/>
                          <a:ea typeface="KoPubWorld돋움체 Medium" panose="00000600000000000000" pitchFamily="2" charset="-127"/>
                        </a:rPr>
                        <a:t>19.3%</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r" fontAlgn="t"/>
                      <a:r>
                        <a:rPr lang="en-US" altLang="ko-KR" sz="1000" b="1" i="0" u="none" strike="noStrike" baseline="0" dirty="0">
                          <a:solidFill>
                            <a:schemeClr val="bg1"/>
                          </a:solidFill>
                          <a:effectLst/>
                          <a:latin typeface="Arial" panose="020B0604020202020204" pitchFamily="34" charset="0"/>
                          <a:ea typeface="KoPubWorld돋움체 Medium" panose="00000600000000000000" pitchFamily="2" charset="-127"/>
                        </a:rPr>
                        <a:t>18.5%</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r" fontAlgn="t"/>
                      <a:r>
                        <a:rPr lang="en-US" altLang="ko-KR" sz="1000" b="1" i="0" u="none" strike="noStrike" baseline="0" dirty="0">
                          <a:solidFill>
                            <a:schemeClr val="bg1"/>
                          </a:solidFill>
                          <a:effectLst/>
                          <a:latin typeface="Arial" panose="020B0604020202020204" pitchFamily="34" charset="0"/>
                          <a:ea typeface="KoPubWorld돋움체 Medium" panose="00000600000000000000" pitchFamily="2" charset="-127"/>
                        </a:rPr>
                        <a:t>3.9%</a:t>
                      </a:r>
                    </a:p>
                  </a:txBody>
                  <a:tcPr marL="36000" marR="36000" marT="9525" marB="10800" anchor="ctr">
                    <a:lnL w="12700" cap="flat" cmpd="sng" algn="ctr">
                      <a:solidFill>
                        <a:srgbClr val="483159"/>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r" fontAlgn="t"/>
                      <a:r>
                        <a:rPr lang="en-US" altLang="ko-KR" sz="1000" b="1" i="0" u="none" strike="noStrike" baseline="0" dirty="0">
                          <a:solidFill>
                            <a:schemeClr val="bg1"/>
                          </a:solidFill>
                          <a:effectLst/>
                          <a:latin typeface="Arial" panose="020B0604020202020204" pitchFamily="34" charset="0"/>
                          <a:ea typeface="KoPubWorld돋움체 Medium" panose="00000600000000000000" pitchFamily="2" charset="-127"/>
                        </a:rPr>
                        <a:t>8.4%</a:t>
                      </a:r>
                    </a:p>
                  </a:txBody>
                  <a:tcPr marL="36000" marR="36000" marT="9525" marB="1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r" fontAlgn="t"/>
                      <a:r>
                        <a:rPr lang="en-US" altLang="ko-KR" sz="1000" b="1" i="0" u="none" strike="noStrike" baseline="0" dirty="0">
                          <a:solidFill>
                            <a:schemeClr val="bg1"/>
                          </a:solidFill>
                          <a:effectLst/>
                          <a:latin typeface="Arial" panose="020B0604020202020204" pitchFamily="34" charset="0"/>
                          <a:ea typeface="KoPubWorld돋움체 Medium" panose="00000600000000000000" pitchFamily="2" charset="-127"/>
                        </a:rPr>
                        <a:t>5.0%</a:t>
                      </a:r>
                    </a:p>
                  </a:txBody>
                  <a:tcPr marL="36000" marR="36000" marT="9525" marB="10800" anchor="ctr">
                    <a:lnL w="12700" cap="flat" cmpd="sng" algn="ctr">
                      <a:noFill/>
                      <a:prstDash val="solid"/>
                      <a:round/>
                      <a:headEnd type="none" w="med" len="med"/>
                      <a:tailEnd type="none" w="med" len="med"/>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56074537"/>
                  </a:ext>
                </a:extLst>
              </a:tr>
            </a:tbl>
          </a:graphicData>
        </a:graphic>
      </p:graphicFrame>
      <p:pic>
        <p:nvPicPr>
          <p:cNvPr id="13" name="그림 1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4194710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40B0075-08EC-4E0B-BEA6-0781A13DB8E9}"/>
              </a:ext>
            </a:extLst>
          </p:cNvPr>
          <p:cNvSpPr>
            <a:spLocks noGrp="1"/>
          </p:cNvSpPr>
          <p:nvPr>
            <p:ph type="body" sz="quarter" idx="10"/>
          </p:nvPr>
        </p:nvSpPr>
        <p:spPr/>
        <p:txBody>
          <a:bodyPr/>
          <a:lstStyle/>
          <a:p>
            <a:r>
              <a:rPr lang="en-US" altLang="ko-KR" dirty="0"/>
              <a:t>Company Overview</a:t>
            </a:r>
            <a:endParaRPr lang="ko-KR" altLang="en-US" dirty="0"/>
          </a:p>
        </p:txBody>
      </p:sp>
      <p:sp>
        <p:nvSpPr>
          <p:cNvPr id="7" name="TextBox 6">
            <a:extLst>
              <a:ext uri="{FF2B5EF4-FFF2-40B4-BE49-F238E27FC236}">
                <a16:creationId xmlns:a16="http://schemas.microsoft.com/office/drawing/2014/main" id="{D951D926-FF29-49A4-98FC-DA045B02607D}"/>
              </a:ext>
            </a:extLst>
          </p:cNvPr>
          <p:cNvSpPr txBox="1"/>
          <p:nvPr/>
        </p:nvSpPr>
        <p:spPr>
          <a:xfrm>
            <a:off x="5246676" y="4298359"/>
            <a:ext cx="4548253" cy="1513235"/>
          </a:xfrm>
          <a:prstGeom prst="rect">
            <a:avLst/>
          </a:prstGeom>
          <a:noFill/>
        </p:spPr>
        <p:txBody>
          <a:bodyPr wrap="square" rtlCol="0">
            <a:spAutoFit/>
          </a:bodyPr>
          <a:lstStyle/>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일반 현황</a:t>
            </a:r>
            <a:endParaRPr lang="en-US" altLang="ko-KR" sz="1400" b="1" dirty="0">
              <a:solidFill>
                <a:srgbClr val="483159"/>
              </a:solidFill>
              <a:latin typeface="Arial" panose="020B0604020202020204" pitchFamily="34" charset="0"/>
              <a:ea typeface="KoPubWorld돋움체 Medium" panose="00000600000000000000" pitchFamily="2" charset="-127"/>
            </a:endParaRPr>
          </a:p>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회사 조직도</a:t>
            </a:r>
            <a:endParaRPr lang="en-US" altLang="ko-KR" sz="1400" b="1" dirty="0">
              <a:solidFill>
                <a:srgbClr val="483159"/>
              </a:solidFill>
              <a:latin typeface="Arial" panose="020B0604020202020204" pitchFamily="34" charset="0"/>
              <a:ea typeface="KoPubWorld돋움체 Medium" panose="00000600000000000000" pitchFamily="2" charset="-127"/>
            </a:endParaRPr>
          </a:p>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핵심 역량</a:t>
            </a:r>
            <a:endParaRPr lang="en-US" altLang="ko-KR" sz="1400" b="1" dirty="0">
              <a:solidFill>
                <a:srgbClr val="483159"/>
              </a:solidFill>
              <a:latin typeface="Arial" panose="020B0604020202020204" pitchFamily="34" charset="0"/>
              <a:ea typeface="KoPubWorld돋움체 Medium" panose="00000600000000000000" pitchFamily="2" charset="-127"/>
            </a:endParaRPr>
          </a:p>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재무 현황</a:t>
            </a:r>
            <a:endParaRPr lang="en-US" altLang="ko-KR" sz="1400" b="1" dirty="0">
              <a:solidFill>
                <a:srgbClr val="483159"/>
              </a:solidFill>
              <a:latin typeface="Arial" panose="020B0604020202020204" pitchFamily="34" charset="0"/>
              <a:ea typeface="KoPubWorld돋움체 Medium" panose="00000600000000000000" pitchFamily="2" charset="-127"/>
            </a:endParaRPr>
          </a:p>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주요 제품 </a:t>
            </a:r>
            <a:r>
              <a:rPr lang="en-US" altLang="ko-KR" sz="1400" b="1" dirty="0">
                <a:solidFill>
                  <a:srgbClr val="483159"/>
                </a:solidFill>
                <a:latin typeface="Arial" panose="020B0604020202020204" pitchFamily="34" charset="0"/>
                <a:ea typeface="KoPubWorld돋움체 Medium" panose="00000600000000000000" pitchFamily="2" charset="-127"/>
                <a:cs typeface="Arial" panose="020B0604020202020204" pitchFamily="34" charset="0"/>
              </a:rPr>
              <a:t>Roadmap</a:t>
            </a:r>
          </a:p>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회사 전경 및 시설 개요</a:t>
            </a:r>
            <a:endParaRPr lang="en-US" altLang="ko-KR" sz="1400" b="1" dirty="0">
              <a:solidFill>
                <a:srgbClr val="483159"/>
              </a:solidFill>
              <a:latin typeface="Arial" panose="020B0604020202020204" pitchFamily="34" charset="0"/>
              <a:ea typeface="KoPubWorld돋움체 Medium" panose="00000600000000000000" pitchFamily="2" charset="-127"/>
            </a:endParaRPr>
          </a:p>
        </p:txBody>
      </p:sp>
    </p:spTree>
    <p:extLst>
      <p:ext uri="{BB962C8B-B14F-4D97-AF65-F5344CB8AC3E}">
        <p14:creationId xmlns:p14="http://schemas.microsoft.com/office/powerpoint/2010/main" val="1853871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443FEBA-840F-4710-A12E-CB1B4E7253DE}"/>
              </a:ext>
            </a:extLst>
          </p:cNvPr>
          <p:cNvSpPr>
            <a:spLocks noGrp="1"/>
          </p:cNvSpPr>
          <p:nvPr>
            <p:ph type="body" sz="quarter" idx="13"/>
          </p:nvPr>
        </p:nvSpPr>
        <p:spPr/>
        <p:txBody>
          <a:bodyPr/>
          <a:lstStyle/>
          <a:p>
            <a:r>
              <a:rPr lang="ko-KR" altLang="en-US" dirty="0"/>
              <a:t>일반 현황</a:t>
            </a:r>
          </a:p>
        </p:txBody>
      </p:sp>
      <p:sp>
        <p:nvSpPr>
          <p:cNvPr id="6" name="세로 텍스트 개체 틀 5">
            <a:extLst>
              <a:ext uri="{FF2B5EF4-FFF2-40B4-BE49-F238E27FC236}">
                <a16:creationId xmlns:a16="http://schemas.microsoft.com/office/drawing/2014/main" id="{4AA303F7-5474-4E1A-8348-966650B2645E}"/>
              </a:ext>
            </a:extLst>
          </p:cNvPr>
          <p:cNvSpPr>
            <a:spLocks noGrp="1"/>
          </p:cNvSpPr>
          <p:nvPr>
            <p:ph type="body" orient="vert" sz="quarter" idx="14"/>
          </p:nvPr>
        </p:nvSpPr>
        <p:spPr/>
        <p:txBody>
          <a:bodyPr/>
          <a:lstStyle/>
          <a:p>
            <a:r>
              <a:rPr lang="ko-KR" altLang="en-US" dirty="0"/>
              <a:t>회사는 반도체 테스트와 패키징을 주사업으로 하며</a:t>
            </a:r>
            <a:r>
              <a:rPr lang="en-US" altLang="ko-KR" dirty="0"/>
              <a:t>, </a:t>
            </a:r>
            <a:r>
              <a:rPr lang="ko-KR" altLang="en-US" dirty="0"/>
              <a:t>반도체 </a:t>
            </a:r>
            <a:r>
              <a:rPr lang="ko-KR" altLang="en-US" dirty="0" err="1"/>
              <a:t>후공정</a:t>
            </a:r>
            <a:r>
              <a:rPr lang="ko-KR" altLang="en-US" dirty="0"/>
              <a:t> </a:t>
            </a:r>
            <a:r>
              <a:rPr lang="en-US" altLang="ko-KR" dirty="0"/>
              <a:t>Total Solution</a:t>
            </a:r>
            <a:r>
              <a:rPr lang="ko-KR" altLang="en-US" dirty="0"/>
              <a:t>을 구축하였습니다</a:t>
            </a:r>
            <a:r>
              <a:rPr lang="en-US" altLang="ko-KR" dirty="0"/>
              <a:t>. 20</a:t>
            </a:r>
            <a:r>
              <a:rPr lang="ko-KR" altLang="en-US" dirty="0"/>
              <a:t>여년 간의 노하우를 바탕으로 향후 시장확대를 통한 성장 동력을 확보할 것으로 예상됩니다</a:t>
            </a:r>
            <a:r>
              <a:rPr lang="en-US" altLang="ko-KR" dirty="0"/>
              <a:t>. </a:t>
            </a:r>
            <a:endParaRPr lang="ko-KR" altLang="en-US" dirty="0"/>
          </a:p>
        </p:txBody>
      </p:sp>
      <p:sp>
        <p:nvSpPr>
          <p:cNvPr id="7" name="텍스트 개체 틀 6">
            <a:extLst>
              <a:ext uri="{FF2B5EF4-FFF2-40B4-BE49-F238E27FC236}">
                <a16:creationId xmlns:a16="http://schemas.microsoft.com/office/drawing/2014/main" id="{89ABA1E2-5B2F-4E66-B057-A78F7E430CE4}"/>
              </a:ext>
            </a:extLst>
          </p:cNvPr>
          <p:cNvSpPr>
            <a:spLocks noGrp="1"/>
          </p:cNvSpPr>
          <p:nvPr>
            <p:ph type="body" sz="quarter" idx="15"/>
          </p:nvPr>
        </p:nvSpPr>
        <p:spPr/>
        <p:txBody>
          <a:bodyPr/>
          <a:lstStyle/>
          <a:p>
            <a:r>
              <a:rPr lang="en-US" altLang="ko-KR" dirty="0"/>
              <a:t>Source: DART </a:t>
            </a:r>
            <a:r>
              <a:rPr lang="ko-KR" altLang="en-US" dirty="0"/>
              <a:t>공시</a:t>
            </a:r>
            <a:r>
              <a:rPr lang="en-US" altLang="ko-KR" dirty="0"/>
              <a:t>, </a:t>
            </a:r>
            <a:r>
              <a:rPr lang="ko-KR" altLang="en-US" dirty="0"/>
              <a:t>회사 홈페이지</a:t>
            </a:r>
          </a:p>
        </p:txBody>
      </p:sp>
      <p:graphicFrame>
        <p:nvGraphicFramePr>
          <p:cNvPr id="130" name="표 2">
            <a:extLst>
              <a:ext uri="{FF2B5EF4-FFF2-40B4-BE49-F238E27FC236}">
                <a16:creationId xmlns:a16="http://schemas.microsoft.com/office/drawing/2014/main" id="{50383D1B-2E37-4830-BA4B-CC294ED1D3DB}"/>
              </a:ext>
            </a:extLst>
          </p:cNvPr>
          <p:cNvGraphicFramePr>
            <a:graphicFrameLocks noGrp="1"/>
          </p:cNvGraphicFramePr>
          <p:nvPr>
            <p:extLst>
              <p:ext uri="{D42A27DB-BD31-4B8C-83A1-F6EECF244321}">
                <p14:modId xmlns:p14="http://schemas.microsoft.com/office/powerpoint/2010/main" val="1729035558"/>
              </p:ext>
            </p:extLst>
          </p:nvPr>
        </p:nvGraphicFramePr>
        <p:xfrm>
          <a:off x="453025" y="2325414"/>
          <a:ext cx="5013436" cy="1843630"/>
        </p:xfrm>
        <a:graphic>
          <a:graphicData uri="http://schemas.openxmlformats.org/drawingml/2006/table">
            <a:tbl>
              <a:tblPr firstRow="1" bandRow="1">
                <a:tableStyleId>{8799B23B-EC83-4686-B30A-512413B5E67A}</a:tableStyleId>
              </a:tblPr>
              <a:tblGrid>
                <a:gridCol w="912772">
                  <a:extLst>
                    <a:ext uri="{9D8B030D-6E8A-4147-A177-3AD203B41FA5}">
                      <a16:colId xmlns:a16="http://schemas.microsoft.com/office/drawing/2014/main" val="671194357"/>
                    </a:ext>
                  </a:extLst>
                </a:gridCol>
                <a:gridCol w="4100664">
                  <a:extLst>
                    <a:ext uri="{9D8B030D-6E8A-4147-A177-3AD203B41FA5}">
                      <a16:colId xmlns:a16="http://schemas.microsoft.com/office/drawing/2014/main" val="2776523428"/>
                    </a:ext>
                  </a:extLst>
                </a:gridCol>
              </a:tblGrid>
              <a:tr h="256765">
                <a:tc>
                  <a:txBody>
                    <a:bodyPr/>
                    <a:lstStyle/>
                    <a:p>
                      <a:pPr algn="ctr" latinLnBrk="1"/>
                      <a:r>
                        <a:rPr lang="ko-KR" altLang="en-US" sz="1000" b="1"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rPr>
                        <a:t>항목</a:t>
                      </a:r>
                    </a:p>
                  </a:txBody>
                  <a:tcPr marL="0" marR="0" marT="0" marB="0" anchor="ctr">
                    <a:lnB w="12700" cap="flat" cmpd="sng" algn="ctr">
                      <a:solidFill>
                        <a:schemeClr val="tx1"/>
                      </a:solidFill>
                      <a:prstDash val="solid"/>
                      <a:round/>
                      <a:headEnd type="none" w="med" len="med"/>
                      <a:tailEnd type="none" w="med" len="med"/>
                    </a:lnB>
                    <a:solidFill>
                      <a:srgbClr val="483159"/>
                    </a:solidFill>
                  </a:tcPr>
                </a:tc>
                <a:tc>
                  <a:txBody>
                    <a:bodyPr/>
                    <a:lstStyle/>
                    <a:p>
                      <a:pPr marL="0" indent="0" algn="ctr" latinLnBrk="1">
                        <a:buFont typeface="Arial" panose="020B0604020202020204" pitchFamily="34" charset="0"/>
                        <a:buNone/>
                      </a:pPr>
                      <a:r>
                        <a:rPr lang="ko-KR" altLang="en-US" sz="1000" baseline="0" dirty="0">
                          <a:solidFill>
                            <a:schemeClr val="bg1"/>
                          </a:solidFill>
                          <a:latin typeface="Arial" panose="020B0604020202020204" pitchFamily="34" charset="0"/>
                          <a:ea typeface="KoPubWorld돋움체 Medium" panose="00000600000000000000" pitchFamily="2" charset="-127"/>
                        </a:rPr>
                        <a:t>주요 내용</a:t>
                      </a:r>
                    </a:p>
                  </a:txBody>
                  <a:tcPr marL="72000" marR="0" marT="36000" marB="36000" anchor="ctr">
                    <a:lnB w="12700" cap="flat" cmpd="sng" algn="ctr">
                      <a:solidFill>
                        <a:schemeClr val="tx1"/>
                      </a:solidFill>
                      <a:prstDash val="solid"/>
                      <a:round/>
                      <a:headEnd type="none" w="med" len="med"/>
                      <a:tailEnd type="none" w="med" len="med"/>
                    </a:lnB>
                    <a:solidFill>
                      <a:srgbClr val="483159"/>
                    </a:solidFill>
                  </a:tcPr>
                </a:tc>
                <a:extLst>
                  <a:ext uri="{0D108BD9-81ED-4DB2-BD59-A6C34878D82A}">
                    <a16:rowId xmlns:a16="http://schemas.microsoft.com/office/drawing/2014/main" val="714980729"/>
                  </a:ext>
                </a:extLst>
              </a:tr>
              <a:tr h="226695">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회사명</a:t>
                      </a:r>
                    </a:p>
                  </a:txBody>
                  <a:tcPr marL="36000" marR="36000" marB="0" anchor="ctr">
                    <a:lnL w="12700" cmpd="sng">
                      <a:noFill/>
                    </a:lnL>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주식회사 </a:t>
                      </a:r>
                      <a:r>
                        <a:rPr lang="ko-KR" altLang="en-US" sz="1000" b="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윈팩</a:t>
                      </a:r>
                      <a:endPar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7048889"/>
                  </a:ext>
                </a:extLst>
              </a:tr>
              <a:tr h="226695">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설립 연도</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2002</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4</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월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3</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일</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1891269748"/>
                  </a:ext>
                </a:extLst>
              </a:tr>
              <a:tr h="226695">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본사 주소</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경기도 용인시 처인구 백암면 </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청강가창로</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50</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00977707"/>
                  </a:ext>
                </a:extLst>
              </a:tr>
              <a:tr h="226695">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대표이사</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이한규</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883951189"/>
                  </a:ext>
                </a:extLst>
              </a:tr>
              <a:tr h="226695">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임직원 수</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500</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명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(‘20.12.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말 기준</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0411127"/>
                  </a:ext>
                </a:extLst>
              </a:tr>
              <a:tr h="226695">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자본금 현황</a:t>
                      </a:r>
                      <a:endParaRPr lang="en-US" altLang="ko-KR"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19,146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백만원</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(‘20.12.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말 기준</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4156400730"/>
                  </a:ext>
                </a:extLst>
              </a:tr>
              <a:tr h="226695">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주요 사업</a:t>
                      </a:r>
                      <a:endParaRPr lang="en-US" altLang="ko-KR"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반도체 패키징 및 테스트</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166101"/>
                  </a:ext>
                </a:extLst>
              </a:tr>
            </a:tbl>
          </a:graphicData>
        </a:graphic>
      </p:graphicFrame>
      <p:grpSp>
        <p:nvGrpSpPr>
          <p:cNvPr id="131" name="그룹 130">
            <a:extLst>
              <a:ext uri="{FF2B5EF4-FFF2-40B4-BE49-F238E27FC236}">
                <a16:creationId xmlns:a16="http://schemas.microsoft.com/office/drawing/2014/main" id="{7202158F-7274-4E63-A440-DCE31F0A30EF}"/>
              </a:ext>
            </a:extLst>
          </p:cNvPr>
          <p:cNvGrpSpPr/>
          <p:nvPr/>
        </p:nvGrpSpPr>
        <p:grpSpPr>
          <a:xfrm>
            <a:off x="5610386" y="1956462"/>
            <a:ext cx="3842589" cy="285238"/>
            <a:chOff x="453025" y="1956462"/>
            <a:chExt cx="4320000" cy="285238"/>
          </a:xfrm>
        </p:grpSpPr>
        <p:sp>
          <p:nvSpPr>
            <p:cNvPr id="132" name="TextBox 131">
              <a:extLst>
                <a:ext uri="{FF2B5EF4-FFF2-40B4-BE49-F238E27FC236}">
                  <a16:creationId xmlns:a16="http://schemas.microsoft.com/office/drawing/2014/main" id="{E26F5949-0405-4340-A5B0-101ED0FDD00C}"/>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주요</a:t>
              </a:r>
              <a:r>
                <a:rPr lang="en-US" altLang="ko-KR" sz="1400" b="1" dirty="0">
                  <a:solidFill>
                    <a:srgbClr val="483159"/>
                  </a:solidFill>
                  <a:latin typeface="Arial" panose="020B0604020202020204" pitchFamily="34" charset="0"/>
                  <a:ea typeface="KoPubWorld돋움체 Medium" panose="00000600000000000000" pitchFamily="2" charset="-127"/>
                </a:rPr>
                <a:t> </a:t>
              </a:r>
              <a:r>
                <a:rPr lang="ko-KR" altLang="en-US" sz="1400" b="1" dirty="0">
                  <a:solidFill>
                    <a:srgbClr val="483159"/>
                  </a:solidFill>
                  <a:latin typeface="Arial" panose="020B0604020202020204" pitchFamily="34" charset="0"/>
                  <a:ea typeface="KoPubWorld돋움체 Medium" panose="00000600000000000000" pitchFamily="2" charset="-127"/>
                </a:rPr>
                <a:t>연혁</a:t>
              </a:r>
            </a:p>
          </p:txBody>
        </p:sp>
        <p:cxnSp>
          <p:nvCxnSpPr>
            <p:cNvPr id="133" name="Straight Connector 32">
              <a:extLst>
                <a:ext uri="{FF2B5EF4-FFF2-40B4-BE49-F238E27FC236}">
                  <a16:creationId xmlns:a16="http://schemas.microsoft.com/office/drawing/2014/main" id="{C3F17DFC-9721-46B7-B63E-4BF2E2C23FD6}"/>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134" name="그룹 133">
            <a:extLst>
              <a:ext uri="{FF2B5EF4-FFF2-40B4-BE49-F238E27FC236}">
                <a16:creationId xmlns:a16="http://schemas.microsoft.com/office/drawing/2014/main" id="{C8B81245-A37C-462C-B771-F4A541C12AC3}"/>
              </a:ext>
            </a:extLst>
          </p:cNvPr>
          <p:cNvGrpSpPr/>
          <p:nvPr/>
        </p:nvGrpSpPr>
        <p:grpSpPr>
          <a:xfrm>
            <a:off x="453024" y="1956462"/>
            <a:ext cx="5013437" cy="285238"/>
            <a:chOff x="453025" y="1956462"/>
            <a:chExt cx="4320000" cy="285238"/>
          </a:xfrm>
        </p:grpSpPr>
        <p:sp>
          <p:nvSpPr>
            <p:cNvPr id="135" name="TextBox 134">
              <a:extLst>
                <a:ext uri="{FF2B5EF4-FFF2-40B4-BE49-F238E27FC236}">
                  <a16:creationId xmlns:a16="http://schemas.microsoft.com/office/drawing/2014/main" id="{112FAF02-14F2-42EC-8A4A-39CEE2D85D38}"/>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회사</a:t>
              </a:r>
              <a:r>
                <a:rPr lang="en-US" altLang="ko-KR" sz="1400" b="1" dirty="0">
                  <a:solidFill>
                    <a:srgbClr val="483159"/>
                  </a:solidFill>
                  <a:latin typeface="Arial" panose="020B0604020202020204" pitchFamily="34" charset="0"/>
                  <a:ea typeface="KoPubWorld돋움체 Medium" panose="00000600000000000000" pitchFamily="2" charset="-127"/>
                </a:rPr>
                <a:t> </a:t>
              </a:r>
              <a:r>
                <a:rPr lang="ko-KR" altLang="en-US" sz="1400" b="1" dirty="0">
                  <a:solidFill>
                    <a:srgbClr val="483159"/>
                  </a:solidFill>
                  <a:latin typeface="Arial" panose="020B0604020202020204" pitchFamily="34" charset="0"/>
                  <a:ea typeface="KoPubWorld돋움체 Medium" panose="00000600000000000000" pitchFamily="2" charset="-127"/>
                </a:rPr>
                <a:t>개요</a:t>
              </a:r>
            </a:p>
          </p:txBody>
        </p:sp>
        <p:cxnSp>
          <p:nvCxnSpPr>
            <p:cNvPr id="136" name="Straight Connector 32">
              <a:extLst>
                <a:ext uri="{FF2B5EF4-FFF2-40B4-BE49-F238E27FC236}">
                  <a16:creationId xmlns:a16="http://schemas.microsoft.com/office/drawing/2014/main" id="{FAAD5202-78DC-4024-8B8C-5AD2A8E67FF2}"/>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137" name="표 2">
            <a:extLst>
              <a:ext uri="{FF2B5EF4-FFF2-40B4-BE49-F238E27FC236}">
                <a16:creationId xmlns:a16="http://schemas.microsoft.com/office/drawing/2014/main" id="{C91D228B-38CD-43A5-8E5E-62A21BECAC8A}"/>
              </a:ext>
            </a:extLst>
          </p:cNvPr>
          <p:cNvGraphicFramePr>
            <a:graphicFrameLocks noGrp="1"/>
          </p:cNvGraphicFramePr>
          <p:nvPr>
            <p:extLst>
              <p:ext uri="{D42A27DB-BD31-4B8C-83A1-F6EECF244321}">
                <p14:modId xmlns:p14="http://schemas.microsoft.com/office/powerpoint/2010/main" val="3650085910"/>
              </p:ext>
            </p:extLst>
          </p:nvPr>
        </p:nvGraphicFramePr>
        <p:xfrm>
          <a:off x="453025" y="4271823"/>
          <a:ext cx="5013436" cy="2052085"/>
        </p:xfrm>
        <a:graphic>
          <a:graphicData uri="http://schemas.openxmlformats.org/drawingml/2006/table">
            <a:tbl>
              <a:tblPr firstRow="1" bandRow="1">
                <a:tableStyleId>{8799B23B-EC83-4686-B30A-512413B5E67A}</a:tableStyleId>
              </a:tblPr>
              <a:tblGrid>
                <a:gridCol w="918575">
                  <a:extLst>
                    <a:ext uri="{9D8B030D-6E8A-4147-A177-3AD203B41FA5}">
                      <a16:colId xmlns:a16="http://schemas.microsoft.com/office/drawing/2014/main" val="671194357"/>
                    </a:ext>
                  </a:extLst>
                </a:gridCol>
                <a:gridCol w="1588143">
                  <a:extLst>
                    <a:ext uri="{9D8B030D-6E8A-4147-A177-3AD203B41FA5}">
                      <a16:colId xmlns:a16="http://schemas.microsoft.com/office/drawing/2014/main" val="2776523428"/>
                    </a:ext>
                  </a:extLst>
                </a:gridCol>
                <a:gridCol w="1253359">
                  <a:extLst>
                    <a:ext uri="{9D8B030D-6E8A-4147-A177-3AD203B41FA5}">
                      <a16:colId xmlns:a16="http://schemas.microsoft.com/office/drawing/2014/main" val="2872138491"/>
                    </a:ext>
                  </a:extLst>
                </a:gridCol>
                <a:gridCol w="1253359">
                  <a:extLst>
                    <a:ext uri="{9D8B030D-6E8A-4147-A177-3AD203B41FA5}">
                      <a16:colId xmlns:a16="http://schemas.microsoft.com/office/drawing/2014/main" val="627923169"/>
                    </a:ext>
                  </a:extLst>
                </a:gridCol>
              </a:tblGrid>
              <a:tr h="237685">
                <a:tc>
                  <a:txBody>
                    <a:bodyPr/>
                    <a:lstStyle/>
                    <a:p>
                      <a:pPr algn="ctr" latinLnBrk="1"/>
                      <a:r>
                        <a:rPr lang="ko-KR" altLang="en-US" sz="1000" b="1" baseline="0" dirty="0" err="1">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rPr>
                        <a:t>주주명</a:t>
                      </a:r>
                      <a:endParaRPr lang="ko-KR" altLang="en-US" sz="1000" b="1"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marB="0" anchor="ctr">
                    <a:lnB w="12700" cap="flat" cmpd="sng" algn="ctr">
                      <a:solidFill>
                        <a:schemeClr val="tx1"/>
                      </a:solidFill>
                      <a:prstDash val="solid"/>
                      <a:round/>
                      <a:headEnd type="none" w="med" len="med"/>
                      <a:tailEnd type="none" w="med" len="med"/>
                    </a:lnB>
                    <a:solidFill>
                      <a:srgbClr val="483159"/>
                    </a:solidFill>
                  </a:tcPr>
                </a:tc>
                <a:tc>
                  <a:txBody>
                    <a:bodyPr/>
                    <a:lstStyle/>
                    <a:p>
                      <a:pPr marL="0" indent="0" algn="ctr" latinLnBrk="1">
                        <a:buFont typeface="Arial" panose="020B0604020202020204" pitchFamily="34" charset="0"/>
                        <a:buNone/>
                      </a:pPr>
                      <a:r>
                        <a:rPr lang="ko-KR" altLang="en-US" sz="1000" baseline="0" dirty="0">
                          <a:solidFill>
                            <a:schemeClr val="bg1"/>
                          </a:solidFill>
                          <a:latin typeface="Arial" panose="020B0604020202020204" pitchFamily="34" charset="0"/>
                          <a:ea typeface="KoPubWorld돋움체 Medium" panose="00000600000000000000" pitchFamily="2" charset="-127"/>
                        </a:rPr>
                        <a:t>관계</a:t>
                      </a:r>
                    </a:p>
                  </a:txBody>
                  <a:tcPr marL="72000" marR="0" marT="36000" marB="36000" anchor="ctr">
                    <a:lnB w="12700" cap="flat" cmpd="sng" algn="ctr">
                      <a:solidFill>
                        <a:schemeClr val="tx1"/>
                      </a:solidFill>
                      <a:prstDash val="solid"/>
                      <a:round/>
                      <a:headEnd type="none" w="med" len="med"/>
                      <a:tailEnd type="none" w="med" len="med"/>
                    </a:lnB>
                    <a:solidFill>
                      <a:srgbClr val="483159"/>
                    </a:solidFill>
                  </a:tcPr>
                </a:tc>
                <a:tc>
                  <a:txBody>
                    <a:bodyPr/>
                    <a:lstStyle/>
                    <a:p>
                      <a:pPr marL="0" indent="0" algn="ctr" latinLnBrk="1">
                        <a:buFont typeface="Arial" panose="020B0604020202020204" pitchFamily="34" charset="0"/>
                        <a:buNone/>
                      </a:pPr>
                      <a:r>
                        <a:rPr lang="ko-KR" altLang="en-US" sz="1000" baseline="0" dirty="0">
                          <a:solidFill>
                            <a:schemeClr val="bg1"/>
                          </a:solidFill>
                          <a:latin typeface="Arial" panose="020B0604020202020204" pitchFamily="34" charset="0"/>
                          <a:ea typeface="KoPubWorld돋움체 Medium" panose="00000600000000000000" pitchFamily="2" charset="-127"/>
                        </a:rPr>
                        <a:t>소유 주식 수</a:t>
                      </a:r>
                    </a:p>
                  </a:txBody>
                  <a:tcPr marL="72000" marR="0" marT="36000" marB="36000" anchor="ctr">
                    <a:lnB w="12700" cap="flat" cmpd="sng" algn="ctr">
                      <a:solidFill>
                        <a:schemeClr val="tx1"/>
                      </a:solidFill>
                      <a:prstDash val="solid"/>
                      <a:round/>
                      <a:headEnd type="none" w="med" len="med"/>
                      <a:tailEnd type="none" w="med" len="med"/>
                    </a:lnB>
                    <a:solidFill>
                      <a:srgbClr val="483159"/>
                    </a:solidFill>
                  </a:tcPr>
                </a:tc>
                <a:tc>
                  <a:txBody>
                    <a:bodyPr/>
                    <a:lstStyle/>
                    <a:p>
                      <a:pPr marL="0" indent="0" algn="ctr" latinLnBrk="1">
                        <a:buFont typeface="Arial" panose="020B0604020202020204" pitchFamily="34" charset="0"/>
                        <a:buNone/>
                      </a:pPr>
                      <a:r>
                        <a:rPr lang="ko-KR" altLang="en-US" sz="1000" baseline="0" dirty="0">
                          <a:solidFill>
                            <a:schemeClr val="bg1"/>
                          </a:solidFill>
                          <a:latin typeface="Arial" panose="020B0604020202020204" pitchFamily="34" charset="0"/>
                          <a:ea typeface="KoPubWorld돋움체 Medium" panose="00000600000000000000" pitchFamily="2" charset="-127"/>
                        </a:rPr>
                        <a:t>지분율</a:t>
                      </a:r>
                    </a:p>
                  </a:txBody>
                  <a:tcPr marL="72000" marR="0" marT="36000" marB="36000" anchor="ctr">
                    <a:lnB w="12700" cap="flat" cmpd="sng" algn="ctr">
                      <a:solidFill>
                        <a:schemeClr val="tx1"/>
                      </a:solidFill>
                      <a:prstDash val="solid"/>
                      <a:round/>
                      <a:headEnd type="none" w="med" len="med"/>
                      <a:tailEnd type="none" w="med" len="med"/>
                    </a:lnB>
                    <a:solidFill>
                      <a:srgbClr val="483159"/>
                    </a:solidFill>
                  </a:tcPr>
                </a:tc>
                <a:extLst>
                  <a:ext uri="{0D108BD9-81ED-4DB2-BD59-A6C34878D82A}">
                    <a16:rowId xmlns:a16="http://schemas.microsoft.com/office/drawing/2014/main" val="714980729"/>
                  </a:ext>
                </a:extLst>
              </a:tr>
              <a:tr h="226800">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a:t>
                      </a:r>
                      <a:r>
                        <a:rPr lang="ko-KR" altLang="en-US" sz="1000" b="1" baseline="0" dirty="0" err="1">
                          <a:solidFill>
                            <a:schemeClr val="tx1"/>
                          </a:solidFill>
                          <a:latin typeface="Arial" panose="020B0604020202020204" pitchFamily="34" charset="0"/>
                          <a:ea typeface="KoPubWorld돋움체 Medium" panose="00000600000000000000" pitchFamily="2" charset="-127"/>
                        </a:rPr>
                        <a:t>티엘아이</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T="0" marB="0" anchor="ctr">
                    <a:lnL w="12700" cmpd="sng">
                      <a:noFill/>
                    </a:lnL>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최대주주</a:t>
                      </a:r>
                    </a:p>
                  </a:txBody>
                  <a:tcPr marL="72000" marR="0" marT="0" marB="0" anchor="ctr">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4,851,180</a:t>
                      </a:r>
                    </a:p>
                  </a:txBody>
                  <a:tcPr marL="36000" marR="36000" marT="0" marB="0" anchor="ctr">
                    <a:lnL w="12700" cmpd="sng">
                      <a:noFill/>
                    </a:lnL>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12.83%</a:t>
                      </a:r>
                    </a:p>
                  </a:txBody>
                  <a:tcPr marL="36000" marR="36000" marT="0" marB="0" anchor="ctr">
                    <a:lnL w="12700" cmpd="sng">
                      <a:noFill/>
                    </a:lnL>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7048889"/>
                  </a:ext>
                </a:extLst>
              </a:tr>
              <a:tr h="226800">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a:t>
                      </a:r>
                      <a:r>
                        <a:rPr lang="ko-KR" altLang="en-US" sz="1000" b="1" baseline="0" dirty="0" err="1">
                          <a:solidFill>
                            <a:schemeClr val="tx1"/>
                          </a:solidFill>
                          <a:latin typeface="Arial" panose="020B0604020202020204" pitchFamily="34" charset="0"/>
                          <a:ea typeface="KoPubWorld돋움체 Medium" panose="00000600000000000000" pitchFamily="2" charset="-127"/>
                        </a:rPr>
                        <a:t>센소니아</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최대주주의 계열사</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1,195,219</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3.16%</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1891269748"/>
                  </a:ext>
                </a:extLst>
              </a:tr>
              <a:tr h="226800">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이한규</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대표이사</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769,230</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2.03%</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00977707"/>
                  </a:ext>
                </a:extLst>
              </a:tr>
              <a:tr h="226800">
                <a:tc>
                  <a:txBody>
                    <a:bodyPr/>
                    <a:lstStyle/>
                    <a:p>
                      <a:pPr algn="ctr" latinLnBrk="1"/>
                      <a:r>
                        <a:rPr lang="ko-KR" altLang="en-US" sz="1000" b="1" baseline="0" dirty="0" err="1">
                          <a:solidFill>
                            <a:schemeClr val="tx1"/>
                          </a:solidFill>
                          <a:latin typeface="Arial" panose="020B0604020202020204" pitchFamily="34" charset="0"/>
                          <a:ea typeface="KoPubWorld돋움체 Medium" panose="00000600000000000000" pitchFamily="2" charset="-127"/>
                        </a:rPr>
                        <a:t>김달수</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최대주주의 대표이사</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500,000</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1.32%</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883951189"/>
                  </a:ext>
                </a:extLst>
              </a:tr>
              <a:tr h="226800">
                <a:tc>
                  <a:txBody>
                    <a:bodyPr/>
                    <a:lstStyle/>
                    <a:p>
                      <a:pPr algn="ctr" latinLnBrk="1"/>
                      <a:r>
                        <a:rPr lang="ko-KR" altLang="en-US" sz="1000" b="1" baseline="0" dirty="0" err="1">
                          <a:solidFill>
                            <a:schemeClr val="tx1"/>
                          </a:solidFill>
                          <a:latin typeface="Arial" panose="020B0604020202020204" pitchFamily="34" charset="0"/>
                          <a:ea typeface="KoPubWorld돋움체 Medium" panose="00000600000000000000" pitchFamily="2" charset="-127"/>
                        </a:rPr>
                        <a:t>윤공수</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등기임원</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20,806</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0.06%</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0411127"/>
                  </a:ext>
                </a:extLst>
              </a:tr>
              <a:tr h="226800">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홍순원</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최대주주의 계열사 임원</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21,081</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0.06%</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3830614610"/>
                  </a:ext>
                </a:extLst>
              </a:tr>
              <a:tr h="226800">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기타</a:t>
                      </a:r>
                      <a:endParaRPr lang="en-US" altLang="ko-KR"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ctr"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30,451,181</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80.54%</a:t>
                      </a:r>
                      <a:endParaRPr lang="ko-KR" altLang="en-US" sz="800" b="0"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56400730"/>
                  </a:ext>
                </a:extLst>
              </a:tr>
              <a:tr h="226800">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계</a:t>
                      </a:r>
                      <a:endParaRPr lang="en-US" altLang="ko-KR"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60A8">
                        <a:alpha val="20000"/>
                      </a:srgbClr>
                    </a:solidFill>
                  </a:tcPr>
                </a:tc>
                <a:tc>
                  <a:txBody>
                    <a:bodyPr/>
                    <a:lstStyle/>
                    <a:p>
                      <a:pPr marL="0" indent="0" algn="ctr"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60A8">
                        <a:alpha val="20000"/>
                      </a:srgbClr>
                    </a:solidFill>
                  </a:tcPr>
                </a:tc>
                <a:tc>
                  <a:txBody>
                    <a:bodyPr/>
                    <a:lstStyle/>
                    <a:p>
                      <a:pPr marL="0" indent="0" algn="r" latinLnBrk="1">
                        <a:lnSpc>
                          <a:spcPct val="150000"/>
                        </a:lnSpc>
                        <a:buFont typeface="Arial" panose="020B0604020202020204" pitchFamily="34" charset="0"/>
                        <a:buNone/>
                      </a:pPr>
                      <a:r>
                        <a:rPr lang="en-US" altLang="ko-KR" sz="800" b="1" baseline="0" dirty="0">
                          <a:latin typeface="Arial" panose="020B0604020202020204" pitchFamily="34" charset="0"/>
                          <a:ea typeface="KoPubWorld돋움체 Medium" panose="00000600000000000000" pitchFamily="2" charset="-127"/>
                        </a:rPr>
                        <a:t>37,808,697</a:t>
                      </a:r>
                      <a:endParaRPr lang="ko-KR" altLang="en-US" sz="800" b="1"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60A8">
                        <a:alpha val="20000"/>
                      </a:srgbClr>
                    </a:solidFill>
                  </a:tcPr>
                </a:tc>
                <a:tc>
                  <a:txBody>
                    <a:bodyPr/>
                    <a:lstStyle/>
                    <a:p>
                      <a:pPr marL="0" indent="0" algn="r" latinLnBrk="1">
                        <a:lnSpc>
                          <a:spcPct val="150000"/>
                        </a:lnSpc>
                        <a:buFont typeface="Arial" panose="020B0604020202020204" pitchFamily="34" charset="0"/>
                        <a:buNone/>
                      </a:pPr>
                      <a:r>
                        <a:rPr lang="en-US" altLang="ko-KR" sz="800" b="1" baseline="0" dirty="0">
                          <a:latin typeface="Arial" panose="020B0604020202020204" pitchFamily="34" charset="0"/>
                          <a:ea typeface="KoPubWorld돋움체 Medium" panose="00000600000000000000" pitchFamily="2" charset="-127"/>
                        </a:rPr>
                        <a:t>100%</a:t>
                      </a:r>
                      <a:endParaRPr lang="ko-KR" altLang="en-US" sz="800" b="1" baseline="0" dirty="0">
                        <a:latin typeface="Arial" panose="020B0604020202020204" pitchFamily="34" charset="0"/>
                        <a:ea typeface="KoPubWorld돋움체 Medium" panose="00000600000000000000" pitchFamily="2" charset="-127"/>
                      </a:endParaRPr>
                    </a:p>
                  </a:txBody>
                  <a:tcPr marL="36000" marR="36000" marT="0" marB="0" anchor="ctr">
                    <a:lnL w="12700" cmpd="sng">
                      <a:noFill/>
                    </a:lnL>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2092166101"/>
                  </a:ext>
                </a:extLst>
              </a:tr>
            </a:tbl>
          </a:graphicData>
        </a:graphic>
      </p:graphicFrame>
      <p:graphicFrame>
        <p:nvGraphicFramePr>
          <p:cNvPr id="138" name="표 2">
            <a:extLst>
              <a:ext uri="{FF2B5EF4-FFF2-40B4-BE49-F238E27FC236}">
                <a16:creationId xmlns:a16="http://schemas.microsoft.com/office/drawing/2014/main" id="{76EADC42-B0C8-4423-997B-3E90BCFE2DCA}"/>
              </a:ext>
            </a:extLst>
          </p:cNvPr>
          <p:cNvGraphicFramePr>
            <a:graphicFrameLocks noGrp="1"/>
          </p:cNvGraphicFramePr>
          <p:nvPr>
            <p:extLst>
              <p:ext uri="{D42A27DB-BD31-4B8C-83A1-F6EECF244321}">
                <p14:modId xmlns:p14="http://schemas.microsoft.com/office/powerpoint/2010/main" val="1164395601"/>
              </p:ext>
            </p:extLst>
          </p:nvPr>
        </p:nvGraphicFramePr>
        <p:xfrm>
          <a:off x="5610385" y="2325414"/>
          <a:ext cx="3842590" cy="3998486"/>
        </p:xfrm>
        <a:graphic>
          <a:graphicData uri="http://schemas.openxmlformats.org/drawingml/2006/table">
            <a:tbl>
              <a:tblPr firstRow="1" bandRow="1">
                <a:tableStyleId>{8799B23B-EC83-4686-B30A-512413B5E67A}</a:tableStyleId>
              </a:tblPr>
              <a:tblGrid>
                <a:gridCol w="699602">
                  <a:extLst>
                    <a:ext uri="{9D8B030D-6E8A-4147-A177-3AD203B41FA5}">
                      <a16:colId xmlns:a16="http://schemas.microsoft.com/office/drawing/2014/main" val="671194357"/>
                    </a:ext>
                  </a:extLst>
                </a:gridCol>
                <a:gridCol w="3142988">
                  <a:extLst>
                    <a:ext uri="{9D8B030D-6E8A-4147-A177-3AD203B41FA5}">
                      <a16:colId xmlns:a16="http://schemas.microsoft.com/office/drawing/2014/main" val="2776523428"/>
                    </a:ext>
                  </a:extLst>
                </a:gridCol>
              </a:tblGrid>
              <a:tr h="264342">
                <a:tc>
                  <a:txBody>
                    <a:bodyPr/>
                    <a:lstStyle/>
                    <a:p>
                      <a:pPr algn="ctr" latinLnBrk="1"/>
                      <a:r>
                        <a:rPr lang="ko-KR" altLang="en-US" sz="1000" b="1"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rPr>
                        <a:t>연월</a:t>
                      </a:r>
                    </a:p>
                  </a:txBody>
                  <a:tcPr marL="0" marR="0" marT="0" marB="0" anchor="ctr">
                    <a:lnB w="12700" cap="flat" cmpd="sng" algn="ctr">
                      <a:solidFill>
                        <a:schemeClr val="tx1"/>
                      </a:solidFill>
                      <a:prstDash val="solid"/>
                      <a:round/>
                      <a:headEnd type="none" w="med" len="med"/>
                      <a:tailEnd type="none" w="med" len="med"/>
                    </a:lnB>
                    <a:solidFill>
                      <a:srgbClr val="483159"/>
                    </a:solidFill>
                  </a:tcPr>
                </a:tc>
                <a:tc>
                  <a:txBody>
                    <a:bodyPr/>
                    <a:lstStyle/>
                    <a:p>
                      <a:pPr marL="0" indent="0" algn="ctr" latinLnBrk="1">
                        <a:buFont typeface="Arial" panose="020B0604020202020204" pitchFamily="34" charset="0"/>
                        <a:buNone/>
                      </a:pPr>
                      <a:r>
                        <a:rPr lang="ko-KR" altLang="en-US" sz="1000" baseline="0" dirty="0">
                          <a:solidFill>
                            <a:schemeClr val="bg1"/>
                          </a:solidFill>
                          <a:latin typeface="Arial" panose="020B0604020202020204" pitchFamily="34" charset="0"/>
                          <a:ea typeface="KoPubWorld돋움체 Medium" panose="00000600000000000000" pitchFamily="2" charset="-127"/>
                        </a:rPr>
                        <a:t>내용</a:t>
                      </a:r>
                    </a:p>
                  </a:txBody>
                  <a:tcPr marL="72000" marR="0" marT="36000" marB="36000" anchor="ctr">
                    <a:lnB w="12700" cap="flat" cmpd="sng" algn="ctr">
                      <a:solidFill>
                        <a:schemeClr val="tx1"/>
                      </a:solidFill>
                      <a:prstDash val="solid"/>
                      <a:round/>
                      <a:headEnd type="none" w="med" len="med"/>
                      <a:tailEnd type="none" w="med" len="med"/>
                    </a:lnB>
                    <a:solidFill>
                      <a:srgbClr val="483159"/>
                    </a:solidFill>
                  </a:tcPr>
                </a:tc>
                <a:extLst>
                  <a:ext uri="{0D108BD9-81ED-4DB2-BD59-A6C34878D82A}">
                    <a16:rowId xmlns:a16="http://schemas.microsoft.com/office/drawing/2014/main" val="714980729"/>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‘02.04</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회사 설립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아이팩</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7048889"/>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‘04.02</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상호 변경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윈팩</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1891269748"/>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‘05.03</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DRAM FGBA BOC Type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양산 개시</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00977707"/>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‘06.03</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Flash card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제품 양산 개시</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883951189"/>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‘07.02</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PKG Test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사업부 설립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(500</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억원 투자</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0411127"/>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‘07.05</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DRAM DDR2 PKG, Test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양산 개시</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961397465"/>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‘08.06</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SK</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하이닉스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MCP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외주 전문업체 선정</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1765509"/>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‘09.07</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DRAM</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DDR3</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Test 7</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라인 투자 집행</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2452201935"/>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‘12.09</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시스템 반도체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Test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설비투자 집행</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43970792"/>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‘12.12</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시스템 반도체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Test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양산 개시</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952646465"/>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‘13.02</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SK</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하이닉스 무사고 </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품질상</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수상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(Test 2,000</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일 달성</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42415087"/>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‘13.03</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코스닥 상장업체 등록</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1131141201"/>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‘18.03</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SK</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하이닉스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TDBI Test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양산 개시</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65287303"/>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‘18.11</a:t>
                      </a:r>
                      <a:endParaRPr lang="ko-KR" altLang="en-US"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신공장</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증축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(Cleanroom 1,000py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규모</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3132430165"/>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‘19.03</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SK</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하이닉스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Flip chip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양산 개시</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56400730"/>
                  </a:ext>
                </a:extLst>
              </a:tr>
              <a:tr h="233384">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rPr>
                        <a:t>‘19.12</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용인시 산업평화대상 및 일자리 창출 유공 표창 수상</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2092166101"/>
                  </a:ext>
                </a:extLst>
              </a:tr>
            </a:tbl>
          </a:graphicData>
        </a:graphic>
      </p:graphicFrame>
      <p:pic>
        <p:nvPicPr>
          <p:cNvPr id="14" name="그림 1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459684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83891C0-B17E-4C69-AF2D-8E20FA2E7C17}"/>
              </a:ext>
            </a:extLst>
          </p:cNvPr>
          <p:cNvSpPr>
            <a:spLocks noGrp="1"/>
          </p:cNvSpPr>
          <p:nvPr>
            <p:ph type="body" sz="quarter" idx="13"/>
          </p:nvPr>
        </p:nvSpPr>
        <p:spPr/>
        <p:txBody>
          <a:bodyPr/>
          <a:lstStyle/>
          <a:p>
            <a:r>
              <a:rPr lang="ko-KR" altLang="en-US" dirty="0"/>
              <a:t>회사 조직도</a:t>
            </a:r>
          </a:p>
        </p:txBody>
      </p:sp>
      <p:sp>
        <p:nvSpPr>
          <p:cNvPr id="3" name="세로 텍스트 개체 틀 2">
            <a:extLst>
              <a:ext uri="{FF2B5EF4-FFF2-40B4-BE49-F238E27FC236}">
                <a16:creationId xmlns:a16="http://schemas.microsoft.com/office/drawing/2014/main" id="{7AF0A315-11A1-4578-AB65-90506F2D94E4}"/>
              </a:ext>
            </a:extLst>
          </p:cNvPr>
          <p:cNvSpPr>
            <a:spLocks noGrp="1"/>
          </p:cNvSpPr>
          <p:nvPr>
            <p:ph type="body" orient="vert" sz="quarter" idx="14"/>
          </p:nvPr>
        </p:nvSpPr>
        <p:spPr/>
        <p:txBody>
          <a:bodyPr/>
          <a:lstStyle/>
          <a:p>
            <a:r>
              <a:rPr lang="ko-KR" altLang="en-US" dirty="0"/>
              <a:t>회사의 조직은 경영부문</a:t>
            </a:r>
            <a:r>
              <a:rPr lang="en-US" altLang="ko-KR" dirty="0"/>
              <a:t>, </a:t>
            </a:r>
            <a:r>
              <a:rPr lang="ko-KR" altLang="en-US" dirty="0"/>
              <a:t>영업</a:t>
            </a:r>
            <a:r>
              <a:rPr lang="en-US" altLang="ko-KR" dirty="0"/>
              <a:t>(Sales)</a:t>
            </a:r>
            <a:r>
              <a:rPr lang="ko-KR" altLang="en-US" dirty="0"/>
              <a:t>부문</a:t>
            </a:r>
            <a:r>
              <a:rPr lang="en-US" altLang="ko-KR" dirty="0"/>
              <a:t>, </a:t>
            </a:r>
            <a:r>
              <a:rPr lang="ko-KR" altLang="en-US" dirty="0"/>
              <a:t>생산부문</a:t>
            </a:r>
            <a:r>
              <a:rPr lang="en-US" altLang="ko-KR" dirty="0"/>
              <a:t>, SCM</a:t>
            </a:r>
            <a:r>
              <a:rPr lang="ko-KR" altLang="en-US" dirty="0"/>
              <a:t>부문</a:t>
            </a:r>
            <a:r>
              <a:rPr lang="en-US" altLang="ko-KR" dirty="0"/>
              <a:t>, </a:t>
            </a:r>
            <a:r>
              <a:rPr lang="ko-KR" altLang="en-US" dirty="0"/>
              <a:t>품질관리부문으로 나뉘어져 체계적으로 운영되고 있으며 </a:t>
            </a:r>
            <a:r>
              <a:rPr lang="en-US" altLang="ko-KR" dirty="0"/>
              <a:t>’20</a:t>
            </a:r>
            <a:r>
              <a:rPr lang="ko-KR" altLang="en-US" dirty="0"/>
              <a:t>년말 기준 총 </a:t>
            </a:r>
            <a:r>
              <a:rPr lang="en-US" altLang="ko-KR" dirty="0"/>
              <a:t>500</a:t>
            </a:r>
            <a:r>
              <a:rPr lang="ko-KR" altLang="en-US" dirty="0"/>
              <a:t>명의 임직원이 근무하고 있습니다</a:t>
            </a:r>
            <a:r>
              <a:rPr lang="en-US" altLang="ko-KR" dirty="0"/>
              <a:t>. </a:t>
            </a:r>
          </a:p>
          <a:p>
            <a:endParaRPr lang="ko-KR" altLang="en-US" dirty="0"/>
          </a:p>
        </p:txBody>
      </p:sp>
      <p:sp>
        <p:nvSpPr>
          <p:cNvPr id="6" name="텍스트 개체 틀 5">
            <a:extLst>
              <a:ext uri="{FF2B5EF4-FFF2-40B4-BE49-F238E27FC236}">
                <a16:creationId xmlns:a16="http://schemas.microsoft.com/office/drawing/2014/main" id="{8D0BEAC1-747A-429A-8F88-B04F73A203BB}"/>
              </a:ext>
            </a:extLst>
          </p:cNvPr>
          <p:cNvSpPr>
            <a:spLocks noGrp="1"/>
          </p:cNvSpPr>
          <p:nvPr>
            <p:ph type="body" sz="quarter" idx="15"/>
          </p:nvPr>
        </p:nvSpPr>
        <p:spPr/>
        <p:txBody>
          <a:bodyPr/>
          <a:lstStyle/>
          <a:p>
            <a:r>
              <a:rPr lang="en-US" altLang="ko-KR" dirty="0"/>
              <a:t>Source: </a:t>
            </a:r>
            <a:r>
              <a:rPr lang="ko-KR" altLang="en-US" dirty="0"/>
              <a:t>회사제시자료</a:t>
            </a:r>
          </a:p>
        </p:txBody>
      </p:sp>
      <p:grpSp>
        <p:nvGrpSpPr>
          <p:cNvPr id="35" name="그룹 34">
            <a:extLst>
              <a:ext uri="{FF2B5EF4-FFF2-40B4-BE49-F238E27FC236}">
                <a16:creationId xmlns:a16="http://schemas.microsoft.com/office/drawing/2014/main" id="{AB9F6292-7CBF-464E-B3B8-0BD7D1111D07}"/>
              </a:ext>
            </a:extLst>
          </p:cNvPr>
          <p:cNvGrpSpPr/>
          <p:nvPr/>
        </p:nvGrpSpPr>
        <p:grpSpPr>
          <a:xfrm>
            <a:off x="453024" y="1956462"/>
            <a:ext cx="8999951" cy="285238"/>
            <a:chOff x="453025" y="1956462"/>
            <a:chExt cx="4320000" cy="285238"/>
          </a:xfrm>
        </p:grpSpPr>
        <p:sp>
          <p:nvSpPr>
            <p:cNvPr id="36" name="TextBox 35">
              <a:extLst>
                <a:ext uri="{FF2B5EF4-FFF2-40B4-BE49-F238E27FC236}">
                  <a16:creationId xmlns:a16="http://schemas.microsoft.com/office/drawing/2014/main" id="{5D2CD08C-27F9-49C4-BBA9-CF8FF854A664}"/>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회사 조직도 </a:t>
              </a:r>
              <a:r>
                <a:rPr lang="en-US" altLang="ko-KR" sz="1400" b="1" dirty="0">
                  <a:solidFill>
                    <a:srgbClr val="483159"/>
                  </a:solidFill>
                  <a:latin typeface="Arial" panose="020B0604020202020204" pitchFamily="34" charset="0"/>
                  <a:ea typeface="KoPubWorld돋움체 Medium" panose="00000600000000000000" pitchFamily="2" charset="-127"/>
                </a:rPr>
                <a:t>(’20.12 </a:t>
              </a:r>
              <a:r>
                <a:rPr lang="ko-KR" altLang="en-US" sz="1400" b="1" dirty="0">
                  <a:solidFill>
                    <a:srgbClr val="483159"/>
                  </a:solidFill>
                  <a:latin typeface="Arial" panose="020B0604020202020204" pitchFamily="34" charset="0"/>
                  <a:ea typeface="KoPubWorld돋움체 Medium" panose="00000600000000000000" pitchFamily="2" charset="-127"/>
                </a:rPr>
                <a:t>기준</a:t>
              </a:r>
              <a:r>
                <a:rPr lang="en-US" altLang="ko-KR" sz="1400" b="1" dirty="0">
                  <a:solidFill>
                    <a:srgbClr val="483159"/>
                  </a:solidFill>
                  <a:latin typeface="Arial" panose="020B0604020202020204" pitchFamily="34" charset="0"/>
                  <a:ea typeface="KoPubWorld돋움체 Medium" panose="00000600000000000000" pitchFamily="2" charset="-127"/>
                </a:rPr>
                <a:t>, </a:t>
              </a:r>
              <a:r>
                <a:rPr lang="ko-KR" altLang="en-US" sz="1400" b="1" dirty="0">
                  <a:solidFill>
                    <a:srgbClr val="483159"/>
                  </a:solidFill>
                  <a:latin typeface="Arial" panose="020B0604020202020204" pitchFamily="34" charset="0"/>
                  <a:ea typeface="KoPubWorld돋움체 Medium" panose="00000600000000000000" pitchFamily="2" charset="-127"/>
                </a:rPr>
                <a:t>총 인원 </a:t>
              </a:r>
              <a:r>
                <a:rPr lang="en-US" altLang="ko-KR" sz="1400" b="1" dirty="0">
                  <a:solidFill>
                    <a:srgbClr val="483159"/>
                  </a:solidFill>
                  <a:latin typeface="Arial" panose="020B0604020202020204" pitchFamily="34" charset="0"/>
                  <a:ea typeface="KoPubWorld돋움체 Medium" panose="00000600000000000000" pitchFamily="2" charset="-127"/>
                </a:rPr>
                <a:t>500</a:t>
              </a:r>
              <a:r>
                <a:rPr lang="ko-KR" altLang="en-US" sz="1400" b="1" dirty="0">
                  <a:solidFill>
                    <a:srgbClr val="483159"/>
                  </a:solidFill>
                  <a:latin typeface="Arial" panose="020B0604020202020204" pitchFamily="34" charset="0"/>
                  <a:ea typeface="KoPubWorld돋움체 Medium" panose="00000600000000000000" pitchFamily="2" charset="-127"/>
                </a:rPr>
                <a:t>명</a:t>
              </a:r>
              <a:r>
                <a:rPr lang="en-US" altLang="ko-KR" sz="1400" b="1" dirty="0">
                  <a:solidFill>
                    <a:srgbClr val="483159"/>
                  </a:solidFill>
                  <a:latin typeface="Arial" panose="020B0604020202020204" pitchFamily="34" charset="0"/>
                  <a:ea typeface="KoPubWorld돋움체 Medium" panose="00000600000000000000" pitchFamily="2" charset="-127"/>
                </a:rPr>
                <a:t>)</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37" name="Straight Connector 32">
              <a:extLst>
                <a:ext uri="{FF2B5EF4-FFF2-40B4-BE49-F238E27FC236}">
                  <a16:creationId xmlns:a16="http://schemas.microsoft.com/office/drawing/2014/main" id="{5158C203-7B43-4020-BF02-5E4C495F31B5}"/>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cxnSp>
        <p:nvCxnSpPr>
          <p:cNvPr id="39" name="직선 연결선 38">
            <a:extLst>
              <a:ext uri="{FF2B5EF4-FFF2-40B4-BE49-F238E27FC236}">
                <a16:creationId xmlns:a16="http://schemas.microsoft.com/office/drawing/2014/main" id="{44E3C4C0-2C51-49F4-8E7B-1D47036538AD}"/>
              </a:ext>
            </a:extLst>
          </p:cNvPr>
          <p:cNvCxnSpPr>
            <a:cxnSpLocks/>
          </p:cNvCxnSpPr>
          <p:nvPr/>
        </p:nvCxnSpPr>
        <p:spPr>
          <a:xfrm>
            <a:off x="8094236" y="4452908"/>
            <a:ext cx="0" cy="194074"/>
          </a:xfrm>
          <a:prstGeom prst="line">
            <a:avLst/>
          </a:prstGeom>
          <a:ln w="12700">
            <a:solidFill>
              <a:srgbClr val="483159"/>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4C976D6-45F0-4B47-8CCB-C00111262C23}"/>
              </a:ext>
            </a:extLst>
          </p:cNvPr>
          <p:cNvCxnSpPr>
            <a:cxnSpLocks/>
            <a:stCxn id="57" idx="2"/>
            <a:endCxn id="61" idx="0"/>
          </p:cNvCxnSpPr>
          <p:nvPr/>
        </p:nvCxnSpPr>
        <p:spPr>
          <a:xfrm>
            <a:off x="4787498" y="3827808"/>
            <a:ext cx="0" cy="498580"/>
          </a:xfrm>
          <a:prstGeom prst="line">
            <a:avLst/>
          </a:prstGeom>
          <a:ln>
            <a:solidFill>
              <a:srgbClr val="8960A8"/>
            </a:solidFill>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90452B42-F629-4081-BE26-8549283CFFD1}"/>
              </a:ext>
            </a:extLst>
          </p:cNvPr>
          <p:cNvSpPr/>
          <p:nvPr/>
        </p:nvSpPr>
        <p:spPr>
          <a:xfrm>
            <a:off x="4247498" y="2611665"/>
            <a:ext cx="1080000" cy="380500"/>
          </a:xfrm>
          <a:prstGeom prst="rect">
            <a:avLst/>
          </a:prstGeom>
          <a:ln>
            <a:solidFill>
              <a:srgbClr val="483159"/>
            </a:solidFill>
          </a:ln>
          <a:scene3d>
            <a:camera prst="orthographicFront"/>
            <a:lightRig rig="flat" dir="t"/>
          </a:scene3d>
          <a:sp3d prstMaterial="dkEdge">
            <a:bevelT w="8200" h="38100"/>
          </a:sp3d>
        </p:spPr>
        <p:style>
          <a:lnRef idx="2">
            <a:schemeClr val="accent3"/>
          </a:lnRef>
          <a:fillRef idx="1">
            <a:schemeClr val="lt1"/>
          </a:fillRef>
          <a:effectRef idx="0">
            <a:schemeClr val="accent3"/>
          </a:effectRef>
          <a:fontRef idx="minor">
            <a:schemeClr val="dk1"/>
          </a:fontRef>
        </p:style>
        <p:txBody>
          <a:bodyPr spcFirstLastPara="0" vert="horz" wrap="square" lIns="5080" tIns="5080" rIns="5080" bIns="5080" numCol="1" spcCol="1270" anchor="ctr" anchorCtr="0">
            <a:noAutofit/>
          </a:bodyPr>
          <a:lstStyle/>
          <a:p>
            <a:pPr algn="ctr" defTabSz="355600">
              <a:lnSpc>
                <a:spcPct val="90000"/>
              </a:lnSpc>
              <a:spcBef>
                <a:spcPct val="0"/>
              </a:spcBef>
              <a:spcAft>
                <a:spcPct val="35000"/>
              </a:spcAft>
            </a:pPr>
            <a:r>
              <a:rPr lang="ko-KR" altLang="en-US" sz="1000" b="1" dirty="0">
                <a:latin typeface="Arial" panose="020B0604020202020204" pitchFamily="34" charset="0"/>
                <a:ea typeface="KoPubWorld돋움체 Medium" panose="00000600000000000000" pitchFamily="2" charset="-127"/>
              </a:rPr>
              <a:t>임원 </a:t>
            </a:r>
            <a:r>
              <a:rPr lang="en-US" altLang="ko-KR" sz="1000" b="1" dirty="0">
                <a:latin typeface="Arial" panose="020B0604020202020204" pitchFamily="34" charset="0"/>
                <a:ea typeface="KoPubWorld돋움체 Medium" panose="00000600000000000000" pitchFamily="2" charset="-127"/>
              </a:rPr>
              <a:t>(12</a:t>
            </a:r>
            <a:r>
              <a:rPr lang="ko-KR" altLang="en-US" sz="1000" b="1" dirty="0">
                <a:latin typeface="Arial" panose="020B0604020202020204" pitchFamily="34" charset="0"/>
                <a:ea typeface="KoPubWorld돋움체 Medium" panose="00000600000000000000" pitchFamily="2" charset="-127"/>
              </a:rPr>
              <a:t>명</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54" name="직사각형 53">
            <a:extLst>
              <a:ext uri="{FF2B5EF4-FFF2-40B4-BE49-F238E27FC236}">
                <a16:creationId xmlns:a16="http://schemas.microsoft.com/office/drawing/2014/main" id="{07242FD1-4525-44C6-89F2-B70F752B9242}"/>
              </a:ext>
            </a:extLst>
          </p:cNvPr>
          <p:cNvSpPr/>
          <p:nvPr/>
        </p:nvSpPr>
        <p:spPr>
          <a:xfrm>
            <a:off x="760760" y="3406608"/>
            <a:ext cx="1440000" cy="421200"/>
          </a:xfrm>
          <a:prstGeom prst="rect">
            <a:avLst/>
          </a:prstGeom>
          <a:ln>
            <a:solidFill>
              <a:srgbClr val="483159"/>
            </a:solidFill>
          </a:ln>
          <a:scene3d>
            <a:camera prst="orthographicFront"/>
            <a:lightRig rig="flat" dir="t"/>
          </a:scene3d>
          <a:sp3d prstMaterial="dkEdge">
            <a:bevelT w="8200" h="38100"/>
          </a:sp3d>
        </p:spPr>
        <p:style>
          <a:lnRef idx="2">
            <a:schemeClr val="accent3"/>
          </a:lnRef>
          <a:fillRef idx="1">
            <a:schemeClr val="lt1"/>
          </a:fillRef>
          <a:effectRef idx="0">
            <a:schemeClr val="accent3"/>
          </a:effectRef>
          <a:fontRef idx="minor">
            <a:schemeClr val="dk1"/>
          </a:fontRef>
        </p:style>
        <p:txBody>
          <a:bodyPr spcFirstLastPara="0" vert="horz" wrap="square" lIns="5080" tIns="5080" rIns="5080" bIns="5080" numCol="1" spcCol="1270" anchor="ctr" anchorCtr="0">
            <a:noAutofit/>
          </a:bodyPr>
          <a:lstStyle/>
          <a:p>
            <a:pPr algn="ctr" defTabSz="355600">
              <a:lnSpc>
                <a:spcPct val="120000"/>
              </a:lnSpc>
              <a:spcBef>
                <a:spcPct val="0"/>
              </a:spcBef>
            </a:pPr>
            <a:r>
              <a:rPr lang="ko-KR" altLang="en-US" sz="1000" b="1" dirty="0">
                <a:latin typeface="Arial" panose="020B0604020202020204" pitchFamily="34" charset="0"/>
                <a:ea typeface="KoPubWorld돋움체 Medium" panose="00000600000000000000" pitchFamily="2" charset="-127"/>
              </a:rPr>
              <a:t>경영부문 </a:t>
            </a:r>
            <a:r>
              <a:rPr lang="en-US" altLang="ko-KR" sz="1000" b="1" dirty="0">
                <a:latin typeface="Arial" panose="020B0604020202020204" pitchFamily="34" charset="0"/>
                <a:ea typeface="KoPubWorld돋움체 Medium" panose="00000600000000000000" pitchFamily="2" charset="-127"/>
              </a:rPr>
              <a:t>(9</a:t>
            </a:r>
            <a:r>
              <a:rPr lang="ko-KR" altLang="en-US" sz="1000" b="1" dirty="0">
                <a:latin typeface="Arial" panose="020B0604020202020204" pitchFamily="34" charset="0"/>
                <a:ea typeface="KoPubWorld돋움체 Medium" panose="00000600000000000000" pitchFamily="2" charset="-127"/>
              </a:rPr>
              <a:t>명</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56" name="직사각형 55">
            <a:extLst>
              <a:ext uri="{FF2B5EF4-FFF2-40B4-BE49-F238E27FC236}">
                <a16:creationId xmlns:a16="http://schemas.microsoft.com/office/drawing/2014/main" id="{81138617-9C5C-499A-A32C-307806CF174B}"/>
              </a:ext>
            </a:extLst>
          </p:cNvPr>
          <p:cNvSpPr/>
          <p:nvPr/>
        </p:nvSpPr>
        <p:spPr>
          <a:xfrm>
            <a:off x="2414129" y="3406608"/>
            <a:ext cx="1440000" cy="421200"/>
          </a:xfrm>
          <a:prstGeom prst="rect">
            <a:avLst/>
          </a:prstGeom>
          <a:ln>
            <a:solidFill>
              <a:srgbClr val="483159"/>
            </a:solidFill>
          </a:ln>
          <a:scene3d>
            <a:camera prst="orthographicFront"/>
            <a:lightRig rig="flat" dir="t"/>
          </a:scene3d>
          <a:sp3d prstMaterial="dkEdge">
            <a:bevelT w="8200" h="38100"/>
          </a:sp3d>
        </p:spPr>
        <p:style>
          <a:lnRef idx="2">
            <a:schemeClr val="accent3"/>
          </a:lnRef>
          <a:fillRef idx="1">
            <a:schemeClr val="lt1"/>
          </a:fillRef>
          <a:effectRef idx="0">
            <a:schemeClr val="accent3"/>
          </a:effectRef>
          <a:fontRef idx="minor">
            <a:schemeClr val="dk1"/>
          </a:fontRef>
        </p:style>
        <p:txBody>
          <a:bodyPr spcFirstLastPara="0" vert="horz" wrap="square" lIns="5080" tIns="5080" rIns="5080" bIns="5080" numCol="1" spcCol="1270" anchor="ctr" anchorCtr="0">
            <a:noAutofit/>
          </a:bodyPr>
          <a:lstStyle/>
          <a:p>
            <a:pPr algn="ctr" defTabSz="355600">
              <a:lnSpc>
                <a:spcPct val="120000"/>
              </a:lnSpc>
              <a:spcBef>
                <a:spcPct val="0"/>
              </a:spcBef>
            </a:pPr>
            <a:r>
              <a:rPr lang="en-US" altLang="ko-KR" sz="1000" b="1" dirty="0">
                <a:latin typeface="Arial" panose="020B0604020202020204" pitchFamily="34" charset="0"/>
                <a:ea typeface="KoPubWorld돋움체 Medium" panose="00000600000000000000" pitchFamily="2" charset="-127"/>
              </a:rPr>
              <a:t>Sales (5</a:t>
            </a:r>
            <a:r>
              <a:rPr lang="ko-KR" altLang="en-US" sz="1000" b="1" dirty="0">
                <a:latin typeface="Arial" panose="020B0604020202020204" pitchFamily="34" charset="0"/>
                <a:ea typeface="KoPubWorld돋움체 Medium" panose="00000600000000000000" pitchFamily="2" charset="-127"/>
              </a:rPr>
              <a:t>명</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57" name="직사각형 56">
            <a:extLst>
              <a:ext uri="{FF2B5EF4-FFF2-40B4-BE49-F238E27FC236}">
                <a16:creationId xmlns:a16="http://schemas.microsoft.com/office/drawing/2014/main" id="{918BAB59-8954-40E0-8B62-1B9082B5FB55}"/>
              </a:ext>
            </a:extLst>
          </p:cNvPr>
          <p:cNvSpPr/>
          <p:nvPr/>
        </p:nvSpPr>
        <p:spPr>
          <a:xfrm>
            <a:off x="4067498" y="3406608"/>
            <a:ext cx="1440000" cy="421200"/>
          </a:xfrm>
          <a:prstGeom prst="rect">
            <a:avLst/>
          </a:prstGeom>
          <a:ln>
            <a:solidFill>
              <a:srgbClr val="483159"/>
            </a:solidFill>
          </a:ln>
          <a:scene3d>
            <a:camera prst="orthographicFront"/>
            <a:lightRig rig="flat" dir="t"/>
          </a:scene3d>
          <a:sp3d prstMaterial="dkEdge">
            <a:bevelT w="8200" h="38100"/>
          </a:sp3d>
        </p:spPr>
        <p:style>
          <a:lnRef idx="2">
            <a:schemeClr val="accent3"/>
          </a:lnRef>
          <a:fillRef idx="1">
            <a:schemeClr val="lt1"/>
          </a:fillRef>
          <a:effectRef idx="0">
            <a:schemeClr val="accent3"/>
          </a:effectRef>
          <a:fontRef idx="minor">
            <a:schemeClr val="dk1"/>
          </a:fontRef>
        </p:style>
        <p:txBody>
          <a:bodyPr spcFirstLastPara="0" vert="horz" wrap="square" lIns="5080" tIns="5080" rIns="5080" bIns="5080" numCol="1" spcCol="1270" anchor="ctr" anchorCtr="0">
            <a:noAutofit/>
          </a:bodyPr>
          <a:lstStyle/>
          <a:p>
            <a:pPr algn="ctr" defTabSz="355600">
              <a:lnSpc>
                <a:spcPct val="120000"/>
              </a:lnSpc>
              <a:spcBef>
                <a:spcPct val="0"/>
              </a:spcBef>
            </a:pPr>
            <a:r>
              <a:rPr lang="ko-KR" altLang="en-US" sz="1000" b="1" dirty="0">
                <a:latin typeface="Arial" panose="020B0604020202020204" pitchFamily="34" charset="0"/>
                <a:ea typeface="KoPubWorld돋움체 Medium" panose="00000600000000000000" pitchFamily="2" charset="-127"/>
              </a:rPr>
              <a:t>생산부문</a:t>
            </a:r>
            <a:endParaRPr lang="en-US" altLang="ko-KR" sz="1000" b="1" dirty="0">
              <a:latin typeface="Arial" panose="020B0604020202020204" pitchFamily="34" charset="0"/>
              <a:ea typeface="KoPubWorld돋움체 Medium" panose="00000600000000000000" pitchFamily="2" charset="-127"/>
            </a:endParaRPr>
          </a:p>
          <a:p>
            <a:pPr algn="ctr" defTabSz="355600">
              <a:lnSpc>
                <a:spcPct val="120000"/>
              </a:lnSpc>
              <a:spcBef>
                <a:spcPct val="0"/>
              </a:spcBef>
            </a:pPr>
            <a:r>
              <a:rPr lang="en-US" altLang="ko-KR" sz="1000" b="1" dirty="0">
                <a:latin typeface="Arial" panose="020B0604020202020204" pitchFamily="34" charset="0"/>
                <a:ea typeface="KoPubWorld돋움체 Medium" panose="00000600000000000000" pitchFamily="2" charset="-127"/>
              </a:rPr>
              <a:t>(</a:t>
            </a:r>
            <a:r>
              <a:rPr lang="ko-KR" altLang="en-US" sz="1000" b="1" dirty="0">
                <a:latin typeface="Arial" panose="020B0604020202020204" pitchFamily="34" charset="0"/>
                <a:ea typeface="KoPubWorld돋움체 Medium" panose="00000600000000000000" pitchFamily="2" charset="-127"/>
              </a:rPr>
              <a:t>전산</a:t>
            </a:r>
            <a:r>
              <a:rPr lang="en-US" altLang="ko-KR" sz="1000" b="1" dirty="0">
                <a:latin typeface="Arial" panose="020B0604020202020204" pitchFamily="34" charset="0"/>
                <a:ea typeface="KoPubWorld돋움체 Medium" panose="00000600000000000000" pitchFamily="2" charset="-127"/>
              </a:rPr>
              <a:t>, </a:t>
            </a:r>
            <a:r>
              <a:rPr lang="ko-KR" altLang="en-US" sz="1000" b="1" dirty="0">
                <a:latin typeface="Arial" panose="020B0604020202020204" pitchFamily="34" charset="0"/>
                <a:ea typeface="KoPubWorld돋움체 Medium" panose="00000600000000000000" pitchFamily="2" charset="-127"/>
              </a:rPr>
              <a:t>에너지환경</a:t>
            </a:r>
            <a:r>
              <a:rPr lang="en-US" altLang="ko-KR" sz="1000" b="1" dirty="0">
                <a:latin typeface="Arial" panose="020B0604020202020204" pitchFamily="34" charset="0"/>
                <a:ea typeface="KoPubWorld돋움체 Medium" panose="00000600000000000000" pitchFamily="2" charset="-127"/>
              </a:rPr>
              <a:t>: 14</a:t>
            </a:r>
            <a:r>
              <a:rPr lang="ko-KR" altLang="en-US" sz="1000" b="1" dirty="0">
                <a:latin typeface="Arial" panose="020B0604020202020204" pitchFamily="34" charset="0"/>
                <a:ea typeface="KoPubWorld돋움체 Medium" panose="00000600000000000000" pitchFamily="2" charset="-127"/>
              </a:rPr>
              <a:t>명</a:t>
            </a:r>
            <a:r>
              <a:rPr lang="en-US" altLang="ko-KR" sz="1000" b="1" dirty="0">
                <a:latin typeface="Arial" panose="020B0604020202020204" pitchFamily="34" charset="0"/>
                <a:ea typeface="KoPubWorld돋움체 Medium" panose="00000600000000000000" pitchFamily="2" charset="-127"/>
              </a:rPr>
              <a:t>)</a:t>
            </a:r>
            <a:endParaRPr lang="ko-KR" altLang="en-US" sz="1000" dirty="0">
              <a:latin typeface="Arial" panose="020B0604020202020204" pitchFamily="34" charset="0"/>
              <a:ea typeface="KoPubWorld돋움체 Medium" panose="00000600000000000000" pitchFamily="2" charset="-127"/>
            </a:endParaRPr>
          </a:p>
        </p:txBody>
      </p:sp>
      <p:sp>
        <p:nvSpPr>
          <p:cNvPr id="58" name="직사각형 57">
            <a:extLst>
              <a:ext uri="{FF2B5EF4-FFF2-40B4-BE49-F238E27FC236}">
                <a16:creationId xmlns:a16="http://schemas.microsoft.com/office/drawing/2014/main" id="{2C628462-2246-4650-8F2F-69D3F79BC9B0}"/>
              </a:ext>
            </a:extLst>
          </p:cNvPr>
          <p:cNvSpPr/>
          <p:nvPr/>
        </p:nvSpPr>
        <p:spPr>
          <a:xfrm>
            <a:off x="5720867" y="3406608"/>
            <a:ext cx="1440000" cy="421200"/>
          </a:xfrm>
          <a:prstGeom prst="rect">
            <a:avLst/>
          </a:prstGeom>
          <a:ln>
            <a:solidFill>
              <a:srgbClr val="483159"/>
            </a:solidFill>
          </a:ln>
          <a:scene3d>
            <a:camera prst="orthographicFront"/>
            <a:lightRig rig="flat" dir="t"/>
          </a:scene3d>
          <a:sp3d prstMaterial="dkEdge">
            <a:bevelT w="8200" h="38100"/>
          </a:sp3d>
        </p:spPr>
        <p:style>
          <a:lnRef idx="2">
            <a:schemeClr val="accent3"/>
          </a:lnRef>
          <a:fillRef idx="1">
            <a:schemeClr val="lt1"/>
          </a:fillRef>
          <a:effectRef idx="0">
            <a:schemeClr val="accent3"/>
          </a:effectRef>
          <a:fontRef idx="minor">
            <a:schemeClr val="dk1"/>
          </a:fontRef>
        </p:style>
        <p:txBody>
          <a:bodyPr spcFirstLastPara="0" vert="horz" wrap="square" lIns="5080" tIns="5080" rIns="5080" bIns="5080" numCol="1" spcCol="1270" anchor="ctr" anchorCtr="0">
            <a:noAutofit/>
          </a:bodyPr>
          <a:lstStyle/>
          <a:p>
            <a:pPr algn="ctr" defTabSz="355600">
              <a:lnSpc>
                <a:spcPct val="120000"/>
              </a:lnSpc>
              <a:spcBef>
                <a:spcPct val="0"/>
              </a:spcBef>
            </a:pPr>
            <a:r>
              <a:rPr lang="en-US" altLang="ko-KR" sz="1000" b="1" dirty="0">
                <a:latin typeface="Arial" panose="020B0604020202020204" pitchFamily="34" charset="0"/>
                <a:ea typeface="KoPubWorld돋움체 Medium" panose="00000600000000000000" pitchFamily="2" charset="-127"/>
              </a:rPr>
              <a:t>SCM (7</a:t>
            </a:r>
            <a:r>
              <a:rPr lang="ko-KR" altLang="en-US" sz="1000" b="1" dirty="0">
                <a:latin typeface="Arial" panose="020B0604020202020204" pitchFamily="34" charset="0"/>
                <a:ea typeface="KoPubWorld돋움체 Medium" panose="00000600000000000000" pitchFamily="2" charset="-127"/>
              </a:rPr>
              <a:t>명</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59" name="직사각형 58">
            <a:extLst>
              <a:ext uri="{FF2B5EF4-FFF2-40B4-BE49-F238E27FC236}">
                <a16:creationId xmlns:a16="http://schemas.microsoft.com/office/drawing/2014/main" id="{65740178-285B-42E9-BC35-EF8665B2C8F2}"/>
              </a:ext>
            </a:extLst>
          </p:cNvPr>
          <p:cNvSpPr/>
          <p:nvPr/>
        </p:nvSpPr>
        <p:spPr>
          <a:xfrm>
            <a:off x="7374236" y="3406608"/>
            <a:ext cx="1440000" cy="421200"/>
          </a:xfrm>
          <a:prstGeom prst="rect">
            <a:avLst/>
          </a:prstGeom>
          <a:ln>
            <a:solidFill>
              <a:srgbClr val="483159"/>
            </a:solidFill>
          </a:ln>
          <a:scene3d>
            <a:camera prst="orthographicFront"/>
            <a:lightRig rig="flat" dir="t"/>
          </a:scene3d>
          <a:sp3d prstMaterial="dkEdge">
            <a:bevelT w="8200" h="38100"/>
          </a:sp3d>
        </p:spPr>
        <p:style>
          <a:lnRef idx="2">
            <a:schemeClr val="accent3"/>
          </a:lnRef>
          <a:fillRef idx="1">
            <a:schemeClr val="lt1"/>
          </a:fillRef>
          <a:effectRef idx="0">
            <a:schemeClr val="accent3"/>
          </a:effectRef>
          <a:fontRef idx="minor">
            <a:schemeClr val="dk1"/>
          </a:fontRef>
        </p:style>
        <p:txBody>
          <a:bodyPr spcFirstLastPara="0" vert="horz" wrap="square" lIns="5080" tIns="5080" rIns="5080" bIns="5080" numCol="1" spcCol="1270" anchor="ctr" anchorCtr="0">
            <a:noAutofit/>
          </a:bodyPr>
          <a:lstStyle/>
          <a:p>
            <a:pPr algn="ctr" defTabSz="355600">
              <a:lnSpc>
                <a:spcPct val="120000"/>
              </a:lnSpc>
              <a:spcBef>
                <a:spcPct val="0"/>
              </a:spcBef>
            </a:pPr>
            <a:r>
              <a:rPr lang="ko-KR" altLang="en-US" sz="1000" b="1" dirty="0">
                <a:latin typeface="Arial" panose="020B0604020202020204" pitchFamily="34" charset="0"/>
                <a:ea typeface="KoPubWorld돋움체 Medium" panose="00000600000000000000" pitchFamily="2" charset="-127"/>
              </a:rPr>
              <a:t>품질보증팀 </a:t>
            </a:r>
            <a:endParaRPr lang="en-US" altLang="ko-KR" sz="1000" b="1" dirty="0">
              <a:latin typeface="Arial" panose="020B0604020202020204" pitchFamily="34" charset="0"/>
              <a:ea typeface="KoPubWorld돋움체 Medium" panose="00000600000000000000" pitchFamily="2" charset="-127"/>
            </a:endParaRPr>
          </a:p>
          <a:p>
            <a:pPr algn="ctr" defTabSz="355600">
              <a:lnSpc>
                <a:spcPct val="120000"/>
              </a:lnSpc>
              <a:spcBef>
                <a:spcPct val="0"/>
              </a:spcBef>
            </a:pPr>
            <a:r>
              <a:rPr lang="en-US" altLang="ko-KR" sz="1000" b="1" dirty="0">
                <a:latin typeface="Arial" panose="020B0604020202020204" pitchFamily="34" charset="0"/>
                <a:ea typeface="KoPubWorld돋움체 Medium" panose="00000600000000000000" pitchFamily="2" charset="-127"/>
              </a:rPr>
              <a:t>(1</a:t>
            </a:r>
            <a:r>
              <a:rPr lang="ko-KR" altLang="en-US" sz="1000" b="1" dirty="0">
                <a:latin typeface="Arial" panose="020B0604020202020204" pitchFamily="34" charset="0"/>
                <a:ea typeface="KoPubWorld돋움체 Medium" panose="00000600000000000000" pitchFamily="2" charset="-127"/>
              </a:rPr>
              <a:t>명</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60" name="직사각형 59">
            <a:extLst>
              <a:ext uri="{FF2B5EF4-FFF2-40B4-BE49-F238E27FC236}">
                <a16:creationId xmlns:a16="http://schemas.microsoft.com/office/drawing/2014/main" id="{7FA3FDB8-C4DF-4FBE-B926-70543BAAB2D1}"/>
              </a:ext>
            </a:extLst>
          </p:cNvPr>
          <p:cNvSpPr/>
          <p:nvPr/>
        </p:nvSpPr>
        <p:spPr>
          <a:xfrm>
            <a:off x="2414129" y="4326388"/>
            <a:ext cx="1440000" cy="421200"/>
          </a:xfrm>
          <a:prstGeom prst="rect">
            <a:avLst/>
          </a:prstGeom>
          <a:ln>
            <a:solidFill>
              <a:srgbClr val="483159"/>
            </a:solidFill>
          </a:ln>
          <a:scene3d>
            <a:camera prst="orthographicFront"/>
            <a:lightRig rig="flat" dir="t"/>
          </a:scene3d>
          <a:sp3d prstMaterial="dkEdge">
            <a:bevelT w="8200" h="38100"/>
          </a:sp3d>
        </p:spPr>
        <p:style>
          <a:lnRef idx="2">
            <a:schemeClr val="accent3"/>
          </a:lnRef>
          <a:fillRef idx="1">
            <a:schemeClr val="lt1"/>
          </a:fillRef>
          <a:effectRef idx="0">
            <a:schemeClr val="accent3"/>
          </a:effectRef>
          <a:fontRef idx="minor">
            <a:schemeClr val="dk1"/>
          </a:fontRef>
        </p:style>
        <p:txBody>
          <a:bodyPr spcFirstLastPara="0" vert="horz" wrap="square" lIns="5080" tIns="5080" rIns="5080" bIns="5080" numCol="1" spcCol="1270" anchor="ctr" anchorCtr="0">
            <a:noAutofit/>
          </a:bodyPr>
          <a:lstStyle/>
          <a:p>
            <a:pPr algn="ctr" defTabSz="355600">
              <a:lnSpc>
                <a:spcPct val="120000"/>
              </a:lnSpc>
              <a:spcBef>
                <a:spcPct val="0"/>
              </a:spcBef>
            </a:pPr>
            <a:r>
              <a:rPr lang="ko-KR" altLang="en-US" sz="1000" b="1" dirty="0">
                <a:latin typeface="Arial" panose="020B0604020202020204" pitchFamily="34" charset="0"/>
                <a:ea typeface="KoPubWorld돋움체 Medium" panose="00000600000000000000" pitchFamily="2" charset="-127"/>
              </a:rPr>
              <a:t>미래기술연구소</a:t>
            </a:r>
            <a:endParaRPr lang="en-US" altLang="ko-KR" sz="1000" b="1" dirty="0">
              <a:latin typeface="Arial" panose="020B0604020202020204" pitchFamily="34" charset="0"/>
              <a:ea typeface="KoPubWorld돋움체 Medium" panose="00000600000000000000" pitchFamily="2" charset="-127"/>
            </a:endParaRPr>
          </a:p>
          <a:p>
            <a:pPr algn="ctr" defTabSz="355600">
              <a:lnSpc>
                <a:spcPct val="120000"/>
              </a:lnSpc>
              <a:spcBef>
                <a:spcPct val="0"/>
              </a:spcBef>
            </a:pPr>
            <a:r>
              <a:rPr lang="en-US" altLang="ko-KR" sz="1000" b="1" dirty="0">
                <a:latin typeface="Arial" panose="020B0604020202020204" pitchFamily="34" charset="0"/>
                <a:ea typeface="KoPubWorld돋움체 Medium" panose="00000600000000000000" pitchFamily="2" charset="-127"/>
              </a:rPr>
              <a:t>(25</a:t>
            </a:r>
            <a:r>
              <a:rPr lang="ko-KR" altLang="en-US" sz="1000" b="1" dirty="0">
                <a:latin typeface="Arial" panose="020B0604020202020204" pitchFamily="34" charset="0"/>
                <a:ea typeface="KoPubWorld돋움체 Medium" panose="00000600000000000000" pitchFamily="2" charset="-127"/>
              </a:rPr>
              <a:t>명</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61" name="직사각형 60">
            <a:extLst>
              <a:ext uri="{FF2B5EF4-FFF2-40B4-BE49-F238E27FC236}">
                <a16:creationId xmlns:a16="http://schemas.microsoft.com/office/drawing/2014/main" id="{5C257F7F-C99F-448A-9F80-2A53938DC261}"/>
              </a:ext>
            </a:extLst>
          </p:cNvPr>
          <p:cNvSpPr/>
          <p:nvPr/>
        </p:nvSpPr>
        <p:spPr>
          <a:xfrm>
            <a:off x="4067498" y="4326388"/>
            <a:ext cx="1440000" cy="421200"/>
          </a:xfrm>
          <a:prstGeom prst="rect">
            <a:avLst/>
          </a:prstGeom>
          <a:ln>
            <a:solidFill>
              <a:srgbClr val="483159"/>
            </a:solidFill>
          </a:ln>
          <a:scene3d>
            <a:camera prst="orthographicFront"/>
            <a:lightRig rig="flat" dir="t"/>
          </a:scene3d>
          <a:sp3d prstMaterial="dkEdge">
            <a:bevelT w="8200" h="38100"/>
          </a:sp3d>
        </p:spPr>
        <p:style>
          <a:lnRef idx="2">
            <a:schemeClr val="accent3"/>
          </a:lnRef>
          <a:fillRef idx="1">
            <a:schemeClr val="lt1"/>
          </a:fillRef>
          <a:effectRef idx="0">
            <a:schemeClr val="accent3"/>
          </a:effectRef>
          <a:fontRef idx="minor">
            <a:schemeClr val="dk1"/>
          </a:fontRef>
        </p:style>
        <p:txBody>
          <a:bodyPr spcFirstLastPara="0" vert="horz" wrap="square" lIns="5080" tIns="5080" rIns="5080" bIns="5080" numCol="1" spcCol="1270" anchor="ctr" anchorCtr="0">
            <a:noAutofit/>
          </a:bodyPr>
          <a:lstStyle/>
          <a:p>
            <a:pPr algn="ctr" defTabSz="355600">
              <a:lnSpc>
                <a:spcPct val="120000"/>
              </a:lnSpc>
              <a:spcBef>
                <a:spcPct val="0"/>
              </a:spcBef>
            </a:pPr>
            <a:r>
              <a:rPr lang="en-US" altLang="ko-KR" sz="1000" b="1" dirty="0">
                <a:latin typeface="Arial" panose="020B0604020202020204" pitchFamily="34" charset="0"/>
                <a:ea typeface="KoPubWorld돋움체 Medium" panose="00000600000000000000" pitchFamily="2" charset="-127"/>
              </a:rPr>
              <a:t>PKG </a:t>
            </a:r>
            <a:r>
              <a:rPr lang="ko-KR" altLang="en-US" sz="1000" b="1" dirty="0">
                <a:latin typeface="Arial" panose="020B0604020202020204" pitchFamily="34" charset="0"/>
                <a:ea typeface="KoPubWorld돋움체 Medium" panose="00000600000000000000" pitchFamily="2" charset="-127"/>
              </a:rPr>
              <a:t>생산 </a:t>
            </a:r>
            <a:endParaRPr lang="en-US" altLang="ko-KR" sz="1000" b="1" dirty="0">
              <a:latin typeface="Arial" panose="020B0604020202020204" pitchFamily="34" charset="0"/>
              <a:ea typeface="KoPubWorld돋움체 Medium" panose="00000600000000000000" pitchFamily="2" charset="-127"/>
            </a:endParaRPr>
          </a:p>
          <a:p>
            <a:pPr algn="ctr" defTabSz="355600">
              <a:lnSpc>
                <a:spcPct val="120000"/>
              </a:lnSpc>
              <a:spcBef>
                <a:spcPct val="0"/>
              </a:spcBef>
            </a:pPr>
            <a:r>
              <a:rPr lang="en-US" altLang="ko-KR" sz="1000" b="1" dirty="0">
                <a:latin typeface="Arial" panose="020B0604020202020204" pitchFamily="34" charset="0"/>
                <a:ea typeface="KoPubWorld돋움체 Medium" panose="00000600000000000000" pitchFamily="2" charset="-127"/>
              </a:rPr>
              <a:t>(252</a:t>
            </a:r>
            <a:r>
              <a:rPr lang="ko-KR" altLang="en-US" sz="1000" b="1" dirty="0">
                <a:latin typeface="Arial" panose="020B0604020202020204" pitchFamily="34" charset="0"/>
                <a:ea typeface="KoPubWorld돋움체 Medium" panose="00000600000000000000" pitchFamily="2" charset="-127"/>
              </a:rPr>
              <a:t>명</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62" name="직사각형 61">
            <a:extLst>
              <a:ext uri="{FF2B5EF4-FFF2-40B4-BE49-F238E27FC236}">
                <a16:creationId xmlns:a16="http://schemas.microsoft.com/office/drawing/2014/main" id="{0839A7CA-CD6E-4D7B-945E-9C0E8AFC82DD}"/>
              </a:ext>
            </a:extLst>
          </p:cNvPr>
          <p:cNvSpPr/>
          <p:nvPr/>
        </p:nvSpPr>
        <p:spPr>
          <a:xfrm>
            <a:off x="5720867" y="4326388"/>
            <a:ext cx="1440000" cy="421200"/>
          </a:xfrm>
          <a:prstGeom prst="rect">
            <a:avLst/>
          </a:prstGeom>
          <a:ln>
            <a:solidFill>
              <a:srgbClr val="483159"/>
            </a:solidFill>
          </a:ln>
          <a:scene3d>
            <a:camera prst="orthographicFront"/>
            <a:lightRig rig="flat" dir="t"/>
          </a:scene3d>
          <a:sp3d prstMaterial="dkEdge">
            <a:bevelT w="8200" h="38100"/>
          </a:sp3d>
        </p:spPr>
        <p:style>
          <a:lnRef idx="2">
            <a:schemeClr val="accent3"/>
          </a:lnRef>
          <a:fillRef idx="1">
            <a:schemeClr val="lt1"/>
          </a:fillRef>
          <a:effectRef idx="0">
            <a:schemeClr val="accent3"/>
          </a:effectRef>
          <a:fontRef idx="minor">
            <a:schemeClr val="dk1"/>
          </a:fontRef>
        </p:style>
        <p:txBody>
          <a:bodyPr spcFirstLastPara="0" vert="horz" wrap="square" lIns="5080" tIns="5080" rIns="5080" bIns="5080" numCol="1" spcCol="1270" anchor="ctr" anchorCtr="0">
            <a:noAutofit/>
          </a:bodyPr>
          <a:lstStyle/>
          <a:p>
            <a:pPr algn="ctr" defTabSz="355600">
              <a:lnSpc>
                <a:spcPct val="120000"/>
              </a:lnSpc>
              <a:spcBef>
                <a:spcPct val="0"/>
              </a:spcBef>
            </a:pPr>
            <a:r>
              <a:rPr lang="en-US" altLang="ko-KR" sz="1000" b="1" dirty="0">
                <a:latin typeface="Arial" panose="020B0604020202020204" pitchFamily="34" charset="0"/>
                <a:ea typeface="KoPubWorld돋움체 Medium" panose="00000600000000000000" pitchFamily="2" charset="-127"/>
              </a:rPr>
              <a:t>Test </a:t>
            </a:r>
            <a:r>
              <a:rPr lang="ko-KR" altLang="en-US" sz="1000" b="1" dirty="0">
                <a:latin typeface="Arial" panose="020B0604020202020204" pitchFamily="34" charset="0"/>
                <a:ea typeface="KoPubWorld돋움체 Medium" panose="00000600000000000000" pitchFamily="2" charset="-127"/>
              </a:rPr>
              <a:t>생산</a:t>
            </a:r>
            <a:endParaRPr lang="en-US" altLang="ko-KR" sz="1000" b="1" dirty="0">
              <a:latin typeface="Arial" panose="020B0604020202020204" pitchFamily="34" charset="0"/>
              <a:ea typeface="KoPubWorld돋움체 Medium" panose="00000600000000000000" pitchFamily="2" charset="-127"/>
            </a:endParaRPr>
          </a:p>
          <a:p>
            <a:pPr algn="ctr" defTabSz="355600">
              <a:lnSpc>
                <a:spcPct val="120000"/>
              </a:lnSpc>
              <a:spcBef>
                <a:spcPct val="0"/>
              </a:spcBef>
            </a:pPr>
            <a:r>
              <a:rPr lang="en-US" altLang="ko-KR" sz="1000" b="1" dirty="0">
                <a:latin typeface="Arial" panose="020B0604020202020204" pitchFamily="34" charset="0"/>
                <a:ea typeface="KoPubWorld돋움체 Medium" panose="00000600000000000000" pitchFamily="2" charset="-127"/>
              </a:rPr>
              <a:t>(140</a:t>
            </a:r>
            <a:r>
              <a:rPr lang="ko-KR" altLang="en-US" sz="1000" b="1" dirty="0">
                <a:latin typeface="Arial" panose="020B0604020202020204" pitchFamily="34" charset="0"/>
                <a:ea typeface="KoPubWorld돋움체 Medium" panose="00000600000000000000" pitchFamily="2" charset="-127"/>
              </a:rPr>
              <a:t>명</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64" name="직사각형 63">
            <a:extLst>
              <a:ext uri="{FF2B5EF4-FFF2-40B4-BE49-F238E27FC236}">
                <a16:creationId xmlns:a16="http://schemas.microsoft.com/office/drawing/2014/main" id="{3A21CAB5-BBCE-4569-A4C0-C96CC05ADFCB}"/>
              </a:ext>
            </a:extLst>
          </p:cNvPr>
          <p:cNvSpPr/>
          <p:nvPr/>
        </p:nvSpPr>
        <p:spPr>
          <a:xfrm>
            <a:off x="7374236" y="4326388"/>
            <a:ext cx="1440000" cy="421200"/>
          </a:xfrm>
          <a:prstGeom prst="rect">
            <a:avLst/>
          </a:prstGeom>
          <a:ln>
            <a:solidFill>
              <a:srgbClr val="483159"/>
            </a:solidFill>
          </a:ln>
          <a:scene3d>
            <a:camera prst="orthographicFront"/>
            <a:lightRig rig="flat" dir="t"/>
          </a:scene3d>
          <a:sp3d prstMaterial="dkEdge">
            <a:bevelT w="8200" h="38100"/>
          </a:sp3d>
        </p:spPr>
        <p:style>
          <a:lnRef idx="2">
            <a:schemeClr val="accent3"/>
          </a:lnRef>
          <a:fillRef idx="1">
            <a:schemeClr val="lt1"/>
          </a:fillRef>
          <a:effectRef idx="0">
            <a:schemeClr val="accent3"/>
          </a:effectRef>
          <a:fontRef idx="minor">
            <a:schemeClr val="dk1"/>
          </a:fontRef>
        </p:style>
        <p:txBody>
          <a:bodyPr spcFirstLastPara="0" vert="horz" wrap="square" lIns="4445" tIns="4445" rIns="4445" bIns="4445" numCol="1" spcCol="1270" anchor="ctr" anchorCtr="0">
            <a:noAutofit/>
          </a:bodyPr>
          <a:lstStyle/>
          <a:p>
            <a:pPr algn="ctr" defTabSz="311150">
              <a:lnSpc>
                <a:spcPct val="120000"/>
              </a:lnSpc>
              <a:spcBef>
                <a:spcPct val="0"/>
              </a:spcBef>
            </a:pPr>
            <a:r>
              <a:rPr lang="en-US" altLang="ko-KR" sz="1000" b="1" dirty="0">
                <a:latin typeface="Arial" panose="020B0604020202020204" pitchFamily="34" charset="0"/>
                <a:ea typeface="KoPubWorld돋움체 Medium" panose="00000600000000000000" pitchFamily="2" charset="-127"/>
              </a:rPr>
              <a:t>PKG </a:t>
            </a:r>
            <a:r>
              <a:rPr lang="ko-KR" altLang="en-US" sz="1000" b="1" dirty="0">
                <a:latin typeface="Arial" panose="020B0604020202020204" pitchFamily="34" charset="0"/>
                <a:ea typeface="KoPubWorld돋움체 Medium" panose="00000600000000000000" pitchFamily="2" charset="-127"/>
              </a:rPr>
              <a:t>품질 </a:t>
            </a:r>
            <a:r>
              <a:rPr lang="en-US" altLang="ko-KR" sz="1000" b="1" dirty="0">
                <a:latin typeface="Arial" panose="020B0604020202020204" pitchFamily="34" charset="0"/>
                <a:ea typeface="KoPubWorld돋움체 Medium" panose="00000600000000000000" pitchFamily="2" charset="-127"/>
              </a:rPr>
              <a:t>(23</a:t>
            </a:r>
            <a:r>
              <a:rPr lang="ko-KR" altLang="en-US" sz="1000" b="1" dirty="0">
                <a:latin typeface="Arial" panose="020B0604020202020204" pitchFamily="34" charset="0"/>
                <a:ea typeface="KoPubWorld돋움체 Medium" panose="00000600000000000000" pitchFamily="2" charset="-127"/>
              </a:rPr>
              <a:t>명</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65" name="직사각형 64">
            <a:extLst>
              <a:ext uri="{FF2B5EF4-FFF2-40B4-BE49-F238E27FC236}">
                <a16:creationId xmlns:a16="http://schemas.microsoft.com/office/drawing/2014/main" id="{3C4DC77C-B5B8-4EB3-B3E4-6768CBB02B0E}"/>
              </a:ext>
            </a:extLst>
          </p:cNvPr>
          <p:cNvSpPr/>
          <p:nvPr/>
        </p:nvSpPr>
        <p:spPr>
          <a:xfrm>
            <a:off x="7374236" y="5239897"/>
            <a:ext cx="1440000" cy="421200"/>
          </a:xfrm>
          <a:prstGeom prst="rect">
            <a:avLst/>
          </a:prstGeom>
          <a:ln>
            <a:solidFill>
              <a:srgbClr val="483159"/>
            </a:solidFill>
          </a:ln>
          <a:scene3d>
            <a:camera prst="orthographicFront"/>
            <a:lightRig rig="flat" dir="t"/>
          </a:scene3d>
          <a:sp3d prstMaterial="dkEdge">
            <a:bevelT w="8200" h="38100"/>
          </a:sp3d>
        </p:spPr>
        <p:style>
          <a:lnRef idx="2">
            <a:schemeClr val="accent3"/>
          </a:lnRef>
          <a:fillRef idx="1">
            <a:schemeClr val="lt1"/>
          </a:fillRef>
          <a:effectRef idx="0">
            <a:schemeClr val="accent3"/>
          </a:effectRef>
          <a:fontRef idx="minor">
            <a:schemeClr val="dk1"/>
          </a:fontRef>
        </p:style>
        <p:txBody>
          <a:bodyPr spcFirstLastPara="0" vert="horz" wrap="square" lIns="4445" tIns="4445" rIns="4445" bIns="4445" numCol="1" spcCol="1270" anchor="ctr" anchorCtr="0">
            <a:noAutofit/>
          </a:bodyPr>
          <a:lstStyle/>
          <a:p>
            <a:pPr algn="ctr" defTabSz="311150">
              <a:lnSpc>
                <a:spcPct val="120000"/>
              </a:lnSpc>
              <a:spcBef>
                <a:spcPct val="0"/>
              </a:spcBef>
            </a:pPr>
            <a:r>
              <a:rPr lang="en-US" altLang="ko-KR" sz="1000" b="1" dirty="0">
                <a:latin typeface="Arial" panose="020B0604020202020204" pitchFamily="34" charset="0"/>
                <a:ea typeface="KoPubWorld돋움체 Medium" panose="00000600000000000000" pitchFamily="2" charset="-127"/>
              </a:rPr>
              <a:t>Test </a:t>
            </a:r>
            <a:r>
              <a:rPr lang="ko-KR" altLang="en-US" sz="1000" b="1" dirty="0">
                <a:latin typeface="Arial" panose="020B0604020202020204" pitchFamily="34" charset="0"/>
                <a:ea typeface="KoPubWorld돋움체 Medium" panose="00000600000000000000" pitchFamily="2" charset="-127"/>
              </a:rPr>
              <a:t>품질 </a:t>
            </a:r>
            <a:r>
              <a:rPr lang="en-US" altLang="ko-KR" sz="1000" b="1" dirty="0">
                <a:latin typeface="Arial" panose="020B0604020202020204" pitchFamily="34" charset="0"/>
                <a:ea typeface="KoPubWorld돋움체 Medium" panose="00000600000000000000" pitchFamily="2" charset="-127"/>
              </a:rPr>
              <a:t>(12</a:t>
            </a:r>
            <a:r>
              <a:rPr lang="ko-KR" altLang="en-US" sz="1000" b="1" dirty="0">
                <a:latin typeface="Arial" panose="020B0604020202020204" pitchFamily="34" charset="0"/>
                <a:ea typeface="KoPubWorld돋움체 Medium" panose="00000600000000000000" pitchFamily="2" charset="-127"/>
              </a:rPr>
              <a:t>명</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cxnSp>
        <p:nvCxnSpPr>
          <p:cNvPr id="25" name="연결선: 꺾임 24">
            <a:extLst>
              <a:ext uri="{FF2B5EF4-FFF2-40B4-BE49-F238E27FC236}">
                <a16:creationId xmlns:a16="http://schemas.microsoft.com/office/drawing/2014/main" id="{F2AFED66-36AB-4821-81A7-9178D918E178}"/>
              </a:ext>
            </a:extLst>
          </p:cNvPr>
          <p:cNvCxnSpPr>
            <a:stCxn id="54" idx="0"/>
            <a:endCxn id="59" idx="0"/>
          </p:cNvCxnSpPr>
          <p:nvPr/>
        </p:nvCxnSpPr>
        <p:spPr>
          <a:xfrm rot="5400000" flipH="1" flipV="1">
            <a:off x="4787498" y="99870"/>
            <a:ext cx="12700" cy="6613476"/>
          </a:xfrm>
          <a:prstGeom prst="bentConnector3">
            <a:avLst>
              <a:gd name="adj1" fmla="val 1800000"/>
            </a:avLst>
          </a:prstGeom>
          <a:ln>
            <a:solidFill>
              <a:srgbClr val="8960A8"/>
            </a:solidFill>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FC70C775-2CD3-43E8-A428-44621149D9E5}"/>
              </a:ext>
            </a:extLst>
          </p:cNvPr>
          <p:cNvCxnSpPr>
            <a:cxnSpLocks/>
            <a:stCxn id="56" idx="0"/>
            <a:endCxn id="58" idx="0"/>
          </p:cNvCxnSpPr>
          <p:nvPr/>
        </p:nvCxnSpPr>
        <p:spPr>
          <a:xfrm rot="5400000" flipH="1" flipV="1">
            <a:off x="4787498" y="1753239"/>
            <a:ext cx="12700" cy="3306738"/>
          </a:xfrm>
          <a:prstGeom prst="bentConnector3">
            <a:avLst>
              <a:gd name="adj1" fmla="val 1800000"/>
            </a:avLst>
          </a:prstGeom>
          <a:ln>
            <a:solidFill>
              <a:srgbClr val="8960A8"/>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0B52EC83-F3E5-466D-A768-A23402FCCFCC}"/>
              </a:ext>
            </a:extLst>
          </p:cNvPr>
          <p:cNvCxnSpPr>
            <a:cxnSpLocks/>
            <a:stCxn id="53" idx="2"/>
            <a:endCxn id="57" idx="0"/>
          </p:cNvCxnSpPr>
          <p:nvPr/>
        </p:nvCxnSpPr>
        <p:spPr>
          <a:xfrm>
            <a:off x="4787498" y="2992165"/>
            <a:ext cx="0" cy="414443"/>
          </a:xfrm>
          <a:prstGeom prst="line">
            <a:avLst/>
          </a:prstGeom>
          <a:ln>
            <a:solidFill>
              <a:srgbClr val="8960A8"/>
            </a:solidFill>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C3699015-A28D-4830-8C6F-75C5351A9CF2}"/>
              </a:ext>
            </a:extLst>
          </p:cNvPr>
          <p:cNvCxnSpPr>
            <a:cxnSpLocks/>
            <a:stCxn id="60" idx="0"/>
            <a:endCxn id="62" idx="0"/>
          </p:cNvCxnSpPr>
          <p:nvPr/>
        </p:nvCxnSpPr>
        <p:spPr>
          <a:xfrm rot="5400000" flipH="1" flipV="1">
            <a:off x="4787498" y="2673019"/>
            <a:ext cx="12700" cy="3306738"/>
          </a:xfrm>
          <a:prstGeom prst="bentConnector3">
            <a:avLst>
              <a:gd name="adj1" fmla="val 1800000"/>
            </a:avLst>
          </a:prstGeom>
          <a:ln>
            <a:solidFill>
              <a:srgbClr val="8960A8"/>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E614017C-D187-4166-9514-FACFCBFD2311}"/>
              </a:ext>
            </a:extLst>
          </p:cNvPr>
          <p:cNvCxnSpPr>
            <a:cxnSpLocks/>
            <a:stCxn id="64" idx="2"/>
            <a:endCxn id="65" idx="0"/>
          </p:cNvCxnSpPr>
          <p:nvPr/>
        </p:nvCxnSpPr>
        <p:spPr>
          <a:xfrm>
            <a:off x="8094236" y="4747588"/>
            <a:ext cx="0" cy="492309"/>
          </a:xfrm>
          <a:prstGeom prst="line">
            <a:avLst/>
          </a:prstGeom>
          <a:ln>
            <a:solidFill>
              <a:srgbClr val="8960A8"/>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230F3809-AB88-425F-ACDA-FB1EEC1E0FC3}"/>
              </a:ext>
            </a:extLst>
          </p:cNvPr>
          <p:cNvCxnSpPr>
            <a:cxnSpLocks/>
            <a:stCxn id="59" idx="2"/>
            <a:endCxn id="64" idx="0"/>
          </p:cNvCxnSpPr>
          <p:nvPr/>
        </p:nvCxnSpPr>
        <p:spPr>
          <a:xfrm>
            <a:off x="8094236" y="3827808"/>
            <a:ext cx="0" cy="498580"/>
          </a:xfrm>
          <a:prstGeom prst="line">
            <a:avLst/>
          </a:prstGeom>
          <a:ln>
            <a:solidFill>
              <a:srgbClr val="8960A8"/>
            </a:solidFill>
          </a:ln>
        </p:spPr>
        <p:style>
          <a:lnRef idx="1">
            <a:schemeClr val="accent1"/>
          </a:lnRef>
          <a:fillRef idx="0">
            <a:schemeClr val="accent1"/>
          </a:fillRef>
          <a:effectRef idx="0">
            <a:schemeClr val="accent1"/>
          </a:effectRef>
          <a:fontRef idx="minor">
            <a:schemeClr val="tx1"/>
          </a:fontRef>
        </p:style>
      </p:cxnSp>
      <p:pic>
        <p:nvPicPr>
          <p:cNvPr id="27" name="그림 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28096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이등변 삼각형 52">
            <a:extLst>
              <a:ext uri="{FF2B5EF4-FFF2-40B4-BE49-F238E27FC236}">
                <a16:creationId xmlns:a16="http://schemas.microsoft.com/office/drawing/2014/main" id="{D17CC6BF-C5E5-40A7-A726-EBF1E0640633}"/>
              </a:ext>
            </a:extLst>
          </p:cNvPr>
          <p:cNvSpPr/>
          <p:nvPr/>
        </p:nvSpPr>
        <p:spPr>
          <a:xfrm rot="16200000">
            <a:off x="2332930" y="4104996"/>
            <a:ext cx="2273712" cy="596346"/>
          </a:xfrm>
          <a:prstGeom prst="triangl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KoPubWorld돋움체 Medium" panose="00000600000000000000" pitchFamily="2" charset="-127"/>
            </a:endParaRPr>
          </a:p>
        </p:txBody>
      </p:sp>
      <p:sp>
        <p:nvSpPr>
          <p:cNvPr id="19" name="텍스트 개체 틀 18">
            <a:extLst>
              <a:ext uri="{FF2B5EF4-FFF2-40B4-BE49-F238E27FC236}">
                <a16:creationId xmlns:a16="http://schemas.microsoft.com/office/drawing/2014/main" id="{94ABBBB2-7E19-4AC4-83AC-87A47358BCE2}"/>
              </a:ext>
            </a:extLst>
          </p:cNvPr>
          <p:cNvSpPr>
            <a:spLocks noGrp="1"/>
          </p:cNvSpPr>
          <p:nvPr>
            <p:ph type="body" sz="quarter" idx="13"/>
          </p:nvPr>
        </p:nvSpPr>
        <p:spPr/>
        <p:txBody>
          <a:bodyPr/>
          <a:lstStyle/>
          <a:p>
            <a:r>
              <a:rPr lang="ko-KR" altLang="en-US" dirty="0"/>
              <a:t>투자 개요</a:t>
            </a:r>
          </a:p>
        </p:txBody>
      </p:sp>
      <p:sp>
        <p:nvSpPr>
          <p:cNvPr id="2" name="세로 텍스트 개체 틀 1">
            <a:extLst>
              <a:ext uri="{FF2B5EF4-FFF2-40B4-BE49-F238E27FC236}">
                <a16:creationId xmlns:a16="http://schemas.microsoft.com/office/drawing/2014/main" id="{F97D4398-1B9A-4B09-BAFF-C20880C5061B}"/>
              </a:ext>
            </a:extLst>
          </p:cNvPr>
          <p:cNvSpPr>
            <a:spLocks noGrp="1"/>
          </p:cNvSpPr>
          <p:nvPr>
            <p:ph type="body" orient="vert" sz="quarter" idx="14"/>
          </p:nvPr>
        </p:nvSpPr>
        <p:spPr>
          <a:xfrm>
            <a:off x="136628" y="1193892"/>
            <a:ext cx="9769372" cy="558000"/>
          </a:xfrm>
        </p:spPr>
        <p:txBody>
          <a:bodyPr/>
          <a:lstStyle/>
          <a:p>
            <a:r>
              <a:rPr lang="ko-KR" altLang="en-US" dirty="0"/>
              <a:t>본 건 투자는 반도체 </a:t>
            </a:r>
            <a:r>
              <a:rPr lang="ko-KR" altLang="en-US" dirty="0" err="1"/>
              <a:t>후공정</a:t>
            </a:r>
            <a:r>
              <a:rPr lang="ko-KR" altLang="en-US" dirty="0"/>
              <a:t> 산업 내 안정적인 사업구조를 가진 우량기업의 경영권 지분 약 </a:t>
            </a:r>
            <a:r>
              <a:rPr lang="en-US" altLang="ko-KR" dirty="0"/>
              <a:t>30%</a:t>
            </a:r>
            <a:r>
              <a:rPr lang="ko-KR" altLang="en-US" dirty="0"/>
              <a:t> 인수거래로</a:t>
            </a:r>
            <a:r>
              <a:rPr lang="en-US" altLang="ko-KR" dirty="0"/>
              <a:t>, </a:t>
            </a:r>
            <a:r>
              <a:rPr lang="ko-KR" altLang="en-US" dirty="0"/>
              <a:t>회사의</a:t>
            </a:r>
            <a:r>
              <a:rPr lang="en-US" altLang="ko-KR" dirty="0"/>
              <a:t> </a:t>
            </a:r>
            <a:r>
              <a:rPr lang="ko-KR" altLang="en-US" dirty="0"/>
              <a:t>現 대표이사가 </a:t>
            </a:r>
            <a:r>
              <a:rPr lang="ko-KR" altLang="en-US" dirty="0" err="1"/>
              <a:t>오름프라이빗에쿼티</a:t>
            </a:r>
            <a:r>
              <a:rPr lang="ko-KR" altLang="en-US" dirty="0"/>
              <a:t> </a:t>
            </a:r>
            <a:r>
              <a:rPr lang="en-US" altLang="ko-KR" dirty="0"/>
              <a:t>(“</a:t>
            </a:r>
            <a:r>
              <a:rPr lang="ko-KR" altLang="en-US" dirty="0"/>
              <a:t>오름</a:t>
            </a:r>
            <a:r>
              <a:rPr lang="en-US" altLang="ko-KR" dirty="0"/>
              <a:t>PE”)</a:t>
            </a:r>
            <a:r>
              <a:rPr lang="ko-KR" altLang="en-US" dirty="0"/>
              <a:t>와 함께 인수에 참여하여 향후 회사 가치 향상에 적극적으로 임할 것입니다</a:t>
            </a:r>
            <a:r>
              <a:rPr lang="en-US" altLang="ko-KR" dirty="0"/>
              <a:t>.</a:t>
            </a:r>
          </a:p>
        </p:txBody>
      </p:sp>
      <p:grpSp>
        <p:nvGrpSpPr>
          <p:cNvPr id="31" name="그룹 30">
            <a:extLst>
              <a:ext uri="{FF2B5EF4-FFF2-40B4-BE49-F238E27FC236}">
                <a16:creationId xmlns:a16="http://schemas.microsoft.com/office/drawing/2014/main" id="{16260658-4948-4E38-81AC-E14D4CD15995}"/>
              </a:ext>
            </a:extLst>
          </p:cNvPr>
          <p:cNvGrpSpPr/>
          <p:nvPr/>
        </p:nvGrpSpPr>
        <p:grpSpPr>
          <a:xfrm>
            <a:off x="3626807" y="1956462"/>
            <a:ext cx="5616000" cy="285238"/>
            <a:chOff x="5132975" y="1956462"/>
            <a:chExt cx="4320000" cy="285238"/>
          </a:xfrm>
        </p:grpSpPr>
        <p:sp>
          <p:nvSpPr>
            <p:cNvPr id="25" name="TextBox 24">
              <a:extLst>
                <a:ext uri="{FF2B5EF4-FFF2-40B4-BE49-F238E27FC236}">
                  <a16:creationId xmlns:a16="http://schemas.microsoft.com/office/drawing/2014/main" id="{18105E3C-03AB-4AC3-BFBA-FE21B4D875F0}"/>
                </a:ext>
              </a:extLst>
            </p:cNvPr>
            <p:cNvSpPr txBox="1"/>
            <p:nvPr/>
          </p:nvSpPr>
          <p:spPr>
            <a:xfrm>
              <a:off x="513297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배경</a:t>
              </a:r>
              <a:endParaRPr lang="ko-KR" altLang="en-US" sz="1400" dirty="0">
                <a:solidFill>
                  <a:srgbClr val="483159"/>
                </a:solidFill>
                <a:latin typeface="Arial" panose="020B0604020202020204" pitchFamily="34" charset="0"/>
                <a:ea typeface="KoPubWorld돋움체 Medium" panose="00000600000000000000" pitchFamily="2" charset="-127"/>
              </a:endParaRPr>
            </a:p>
          </p:txBody>
        </p:sp>
        <p:cxnSp>
          <p:nvCxnSpPr>
            <p:cNvPr id="26" name="Straight Connector 16">
              <a:extLst>
                <a:ext uri="{FF2B5EF4-FFF2-40B4-BE49-F238E27FC236}">
                  <a16:creationId xmlns:a16="http://schemas.microsoft.com/office/drawing/2014/main" id="{6B52736C-E68A-461C-90DD-B5FCD9D22029}"/>
                </a:ext>
              </a:extLst>
            </p:cNvPr>
            <p:cNvCxnSpPr>
              <a:cxnSpLocks/>
            </p:cNvCxnSpPr>
            <p:nvPr/>
          </p:nvCxnSpPr>
          <p:spPr>
            <a:xfrm>
              <a:off x="5132975" y="2241700"/>
              <a:ext cx="4320000" cy="0"/>
            </a:xfrm>
            <a:prstGeom prst="line">
              <a:avLst/>
            </a:prstGeom>
            <a:noFill/>
            <a:ln w="9525" cap="flat" cmpd="sng" algn="ctr">
              <a:solidFill>
                <a:srgbClr val="999999"/>
              </a:solidFill>
              <a:prstDash val="solid"/>
              <a:miter lim="800000"/>
              <a:tailEnd type="none"/>
            </a:ln>
            <a:effectLst/>
          </p:spPr>
        </p:cxnSp>
      </p:grpSp>
      <p:grpSp>
        <p:nvGrpSpPr>
          <p:cNvPr id="30" name="그룹 29">
            <a:extLst>
              <a:ext uri="{FF2B5EF4-FFF2-40B4-BE49-F238E27FC236}">
                <a16:creationId xmlns:a16="http://schemas.microsoft.com/office/drawing/2014/main" id="{EE7152AE-9369-4E92-94BF-D6F7F0ED32C5}"/>
              </a:ext>
            </a:extLst>
          </p:cNvPr>
          <p:cNvGrpSpPr/>
          <p:nvPr/>
        </p:nvGrpSpPr>
        <p:grpSpPr>
          <a:xfrm>
            <a:off x="453025" y="1956462"/>
            <a:ext cx="2947636" cy="285238"/>
            <a:chOff x="453025" y="1956462"/>
            <a:chExt cx="4320000" cy="285238"/>
          </a:xfrm>
        </p:grpSpPr>
        <p:sp>
          <p:nvSpPr>
            <p:cNvPr id="27" name="TextBox 26">
              <a:extLst>
                <a:ext uri="{FF2B5EF4-FFF2-40B4-BE49-F238E27FC236}">
                  <a16:creationId xmlns:a16="http://schemas.microsoft.com/office/drawing/2014/main" id="{1201EB29-F5DA-41FC-94AF-2FE181261FE1}"/>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투자 개요 </a:t>
              </a:r>
              <a:r>
                <a:rPr lang="en-US" altLang="ko-KR" sz="1400" b="1" dirty="0">
                  <a:solidFill>
                    <a:srgbClr val="483159"/>
                  </a:solidFill>
                  <a:latin typeface="Arial" panose="020B0604020202020204" pitchFamily="34" charset="0"/>
                  <a:ea typeface="KoPubWorld돋움체 Medium" panose="00000600000000000000" pitchFamily="2" charset="-127"/>
                </a:rPr>
                <a:t>(</a:t>
              </a:r>
              <a:r>
                <a:rPr lang="ko-KR" altLang="en-US" sz="1400" b="1" dirty="0">
                  <a:solidFill>
                    <a:srgbClr val="483159"/>
                  </a:solidFill>
                  <a:latin typeface="Arial" panose="020B0604020202020204" pitchFamily="34" charset="0"/>
                  <a:ea typeface="KoPubWorld돋움체 Medium" panose="00000600000000000000" pitchFamily="2" charset="-127"/>
                </a:rPr>
                <a:t>안</a:t>
              </a:r>
              <a:r>
                <a:rPr lang="en-US" altLang="ko-KR" sz="1400" b="1" dirty="0">
                  <a:solidFill>
                    <a:srgbClr val="483159"/>
                  </a:solidFill>
                  <a:latin typeface="Arial" panose="020B0604020202020204" pitchFamily="34" charset="0"/>
                  <a:ea typeface="KoPubWorld돋움체 Medium" panose="00000600000000000000" pitchFamily="2" charset="-127"/>
                </a:rPr>
                <a:t>)</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28" name="Straight Connector 32">
              <a:extLst>
                <a:ext uri="{FF2B5EF4-FFF2-40B4-BE49-F238E27FC236}">
                  <a16:creationId xmlns:a16="http://schemas.microsoft.com/office/drawing/2014/main" id="{038D27FF-77C9-4175-9F17-B5F9218D81D9}"/>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45" name="Rectangle 34">
            <a:extLst>
              <a:ext uri="{FF2B5EF4-FFF2-40B4-BE49-F238E27FC236}">
                <a16:creationId xmlns:a16="http://schemas.microsoft.com/office/drawing/2014/main" id="{3E293683-93C5-4E16-95C4-AB55D5B1E123}"/>
              </a:ext>
            </a:extLst>
          </p:cNvPr>
          <p:cNvSpPr>
            <a:spLocks noChangeArrowheads="1"/>
          </p:cNvSpPr>
          <p:nvPr/>
        </p:nvSpPr>
        <p:spPr bwMode="auto">
          <a:xfrm>
            <a:off x="453024" y="2339386"/>
            <a:ext cx="3001375" cy="3866740"/>
          </a:xfrm>
          <a:prstGeom prst="rect">
            <a:avLst/>
          </a:prstGeom>
          <a:solidFill>
            <a:srgbClr val="483159"/>
          </a:solidFill>
          <a:ln w="9525" algn="ctr">
            <a:noFill/>
            <a:miter lim="800000"/>
            <a:headEnd/>
            <a:tailEnd/>
          </a:ln>
        </p:spPr>
        <p:txBody>
          <a:bodyPr wrap="square" lIns="90399" tIns="45197" rIns="90399" bIns="45197" anchor="ctr">
            <a:noAutofit/>
          </a:bodyPr>
          <a:lstStyle/>
          <a:p>
            <a:pPr marL="88900" indent="-88900" defTabSz="1018824" fontAlgn="ctr">
              <a:lnSpc>
                <a:spcPct val="150000"/>
              </a:lnSpc>
              <a:spcBef>
                <a:spcPct val="10000"/>
              </a:spcBef>
              <a:buFont typeface="Arial" charset="0"/>
              <a:buChar char="•"/>
            </a:pPr>
            <a:r>
              <a:rPr lang="ko-KR" altLang="en-US"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 회사</a:t>
            </a:r>
            <a:r>
              <a:rPr lang="en-US" altLang="ko-KR"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주식회사 </a:t>
            </a:r>
            <a:r>
              <a:rPr lang="ko-KR" altLang="en-US" sz="1100" b="1" kern="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윈팩</a:t>
            </a:r>
            <a:endParaRPr lang="en-US" altLang="ko-KR"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88900" indent="-88900" defTabSz="1018824" fontAlgn="ctr">
              <a:lnSpc>
                <a:spcPct val="150000"/>
              </a:lnSpc>
              <a:spcBef>
                <a:spcPct val="10000"/>
              </a:spcBef>
              <a:buFont typeface="Arial" charset="0"/>
              <a:buChar char="•"/>
            </a:pPr>
            <a:r>
              <a:rPr lang="ko-KR" altLang="en-US"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총 투자자금</a:t>
            </a:r>
            <a:r>
              <a:rPr lang="en-US" altLang="ko-KR"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[400</a:t>
            </a:r>
            <a:r>
              <a:rPr lang="ko-KR" altLang="en-US"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a:t>
            </a:r>
            <a:r>
              <a:rPr lang="en-US" altLang="ko-KR"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endParaRPr lang="en-US" altLang="ko-KR"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88900" indent="-88900" defTabSz="1018824" fontAlgn="ctr">
              <a:lnSpc>
                <a:spcPct val="150000"/>
              </a:lnSpc>
              <a:spcBef>
                <a:spcPct val="10000"/>
              </a:spcBef>
              <a:buFont typeface="Arial" charset="0"/>
              <a:buChar char="•"/>
            </a:pPr>
            <a:r>
              <a:rPr lang="ko-KR" altLang="en-US"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 대상 </a:t>
            </a:r>
            <a:r>
              <a:rPr lang="en-US" altLang="ko-KR"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a:t>
            </a:r>
          </a:p>
          <a:p>
            <a:pPr defTabSz="1018824" fontAlgn="ctr">
              <a:lnSpc>
                <a:spcPct val="130000"/>
              </a:lnSpc>
              <a:spcBef>
                <a:spcPct val="10000"/>
              </a:spcBef>
            </a:pPr>
            <a:r>
              <a:rPr lang="en-US" altLang="ko-KR"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 </a:t>
            </a:r>
            <a:r>
              <a:rPr lang="ko-KR" altLang="en-US"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구주 </a:t>
            </a:r>
            <a:r>
              <a:rPr lang="ko-KR" altLang="en-US" sz="1100" kern="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[8,682,497]</a:t>
            </a:r>
            <a:r>
              <a:rPr lang="ko-KR" altLang="en-US"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 </a:t>
            </a:r>
            <a:r>
              <a:rPr lang="en-US" altLang="ko-KR"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kern="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지분율</a:t>
            </a:r>
            <a:r>
              <a:rPr lang="ko-KR" altLang="en-US"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19.6%)(*)</a:t>
            </a:r>
          </a:p>
          <a:p>
            <a:pPr defTabSz="1018824" fontAlgn="ctr">
              <a:lnSpc>
                <a:spcPct val="130000"/>
              </a:lnSpc>
              <a:spcBef>
                <a:spcPct val="10000"/>
              </a:spcBef>
            </a:pPr>
            <a:r>
              <a:rPr lang="ko-KR" altLang="en-US" sz="9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9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기존 주주 보유 주식 및 전환사채 전환 후 주식</a:t>
            </a:r>
            <a:r>
              <a:rPr lang="en-US" altLang="ko-KR" sz="9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defTabSz="1018824" fontAlgn="ctr">
              <a:lnSpc>
                <a:spcPct val="130000"/>
              </a:lnSpc>
              <a:spcBef>
                <a:spcPct val="10000"/>
              </a:spcBef>
            </a:pP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 </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투자액</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[300</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endPar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defTabSz="1018824" fontAlgn="ctr">
              <a:lnSpc>
                <a:spcPct val="130000"/>
              </a:lnSpc>
              <a:spcBef>
                <a:spcPct val="10000"/>
              </a:spcBef>
            </a:pP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 </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주당 가격</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[3,450]</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액면가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500</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b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 </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주가</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 기준 </a:t>
            </a:r>
            <a:r>
              <a:rPr lang="en-US" altLang="ko-KR" sz="1050" b="1" u="sng" kern="0" dirty="0">
                <a:solidFill>
                  <a:srgbClr val="FFFF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P</a:t>
            </a:r>
            <a:r>
              <a:rPr lang="en-US" altLang="ko-KR" sz="1050" b="1" u="sng" kern="0" dirty="0">
                <a:solidFill>
                  <a:srgbClr val="FFFF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remium 19%</a:t>
            </a:r>
            <a:r>
              <a:rPr lang="ko-KR" altLang="en-US" sz="1050" b="1" u="sng" kern="0" dirty="0">
                <a:solidFill>
                  <a:srgbClr val="FFFF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5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수준</a:t>
            </a:r>
            <a:endParaRPr lang="en-US" altLang="ko-KR" sz="105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88900" indent="-88900" defTabSz="1018824" fontAlgn="ctr">
              <a:lnSpc>
                <a:spcPct val="150000"/>
              </a:lnSpc>
              <a:spcBef>
                <a:spcPct val="10000"/>
              </a:spcBef>
              <a:buFont typeface="Arial" charset="0"/>
              <a:buChar char="•"/>
            </a:pPr>
            <a:r>
              <a:rPr lang="ko-KR" altLang="en-US"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 대상 </a:t>
            </a:r>
            <a:r>
              <a:rPr lang="en-US" altLang="ko-KR"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a:t>
            </a:r>
          </a:p>
          <a:p>
            <a:pPr defTabSz="1018824" fontAlgn="ctr">
              <a:lnSpc>
                <a:spcPct val="130000"/>
              </a:lnSpc>
              <a:spcBef>
                <a:spcPct val="10000"/>
              </a:spcBef>
            </a:pPr>
            <a:r>
              <a:rPr lang="en-US" altLang="ko-KR"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신주 </a:t>
            </a:r>
            <a:r>
              <a:rPr lang="ko-KR" altLang="en-US" sz="1100" kern="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[3,831,418]</a:t>
            </a:r>
            <a:r>
              <a:rPr lang="ko-KR" altLang="en-US"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 </a:t>
            </a:r>
            <a:r>
              <a:rPr lang="en-US" altLang="ko-KR"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지분율 </a:t>
            </a:r>
            <a:r>
              <a:rPr lang="en-US" altLang="ko-KR"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8.7%)(*)</a:t>
            </a:r>
          </a:p>
          <a:p>
            <a:pPr defTabSz="1018824" fontAlgn="ctr">
              <a:lnSpc>
                <a:spcPct val="130000"/>
              </a:lnSpc>
              <a:spcBef>
                <a:spcPct val="10000"/>
              </a:spcBef>
            </a:pP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 </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투자액</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[100</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endPar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defTabSz="1018824" fontAlgn="ctr">
              <a:lnSpc>
                <a:spcPct val="130000"/>
              </a:lnSpc>
              <a:spcBef>
                <a:spcPct val="10000"/>
              </a:spcBef>
            </a:pP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 </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주당 예상 가격</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[2,610]</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액면가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500</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b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b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 </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구주 인수 가격 기준 </a:t>
            </a:r>
            <a:r>
              <a:rPr lang="en-US" altLang="ko-KR" sz="1050" b="1" u="sng" kern="0" dirty="0">
                <a:solidFill>
                  <a:srgbClr val="FFFF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Discount</a:t>
            </a:r>
            <a:r>
              <a:rPr lang="en-US" altLang="ko-KR" sz="1050" b="1" u="sng" kern="0" dirty="0">
                <a:solidFill>
                  <a:srgbClr val="FFFF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24%</a:t>
            </a:r>
          </a:p>
          <a:p>
            <a:pPr marL="88900" indent="-88900" defTabSz="1018824" fontAlgn="ctr">
              <a:lnSpc>
                <a:spcPct val="150000"/>
              </a:lnSpc>
              <a:spcBef>
                <a:spcPct val="10000"/>
              </a:spcBef>
              <a:buFont typeface="Arial" charset="0"/>
              <a:buChar char="•"/>
            </a:pPr>
            <a:r>
              <a:rPr lang="ko-KR" altLang="en-US"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신용보강 </a:t>
            </a:r>
            <a:r>
              <a:rPr lang="en-US" altLang="ko-KR" sz="1100" b="1"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a:t>
            </a:r>
          </a:p>
          <a:p>
            <a:pPr defTabSz="1018824" fontAlgn="ctr">
              <a:lnSpc>
                <a:spcPct val="150000"/>
              </a:lnSpc>
              <a:spcBef>
                <a:spcPct val="10000"/>
              </a:spcBef>
            </a:pPr>
            <a:r>
              <a:rPr lang="en-US" altLang="ko-KR"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이한규 대표 보유 주식 담보 설정</a:t>
            </a:r>
            <a:endParaRPr lang="en-US" altLang="ko-KR" sz="110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defTabSz="1018824" fontAlgn="ctr">
              <a:lnSpc>
                <a:spcPct val="130000"/>
              </a:lnSpc>
              <a:spcBef>
                <a:spcPct val="10000"/>
              </a:spcBef>
            </a:pP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(1) </a:t>
            </a:r>
            <a:r>
              <a:rPr lang="ko-KR" altLang="en-US" sz="1050" kern="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769,230</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50" kern="0" dirty="0" err="1">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지분율</a:t>
            </a:r>
            <a:r>
              <a:rPr lang="ko-KR" altLang="en-US"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50" kern="0" dirty="0">
                <a:solidFill>
                  <a:schemeClr val="bg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1.7%)(*)</a:t>
            </a:r>
          </a:p>
        </p:txBody>
      </p:sp>
      <p:sp>
        <p:nvSpPr>
          <p:cNvPr id="46" name="직사각형 45">
            <a:extLst>
              <a:ext uri="{FF2B5EF4-FFF2-40B4-BE49-F238E27FC236}">
                <a16:creationId xmlns:a16="http://schemas.microsoft.com/office/drawing/2014/main" id="{32E844F7-EE5F-4211-B95C-9999117E134B}"/>
              </a:ext>
            </a:extLst>
          </p:cNvPr>
          <p:cNvSpPr/>
          <p:nvPr/>
        </p:nvSpPr>
        <p:spPr>
          <a:xfrm>
            <a:off x="3630724" y="2342029"/>
            <a:ext cx="1003269" cy="1116937"/>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lIns="0" tIns="0" rIns="0" bIns="0" anchor="ctr"/>
          <a:lstStyle/>
          <a:p>
            <a:pPr algn="ctr" defTabSz="1018824" latinLnBrk="0">
              <a:spcBef>
                <a:spcPct val="50000"/>
              </a:spcBef>
              <a:defRPr/>
            </a:pPr>
            <a:r>
              <a:rPr lang="ko-KR" altLang="en-US"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rPr>
              <a:t>높은 진입장벽</a:t>
            </a:r>
            <a:endParaRPr lang="en-US" altLang="ko-KR"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endParaRPr>
          </a:p>
          <a:p>
            <a:pPr algn="ctr" defTabSz="1018824" latinLnBrk="0">
              <a:spcBef>
                <a:spcPct val="50000"/>
              </a:spcBef>
              <a:defRPr/>
            </a:pPr>
            <a:r>
              <a:rPr lang="ko-KR" altLang="en-US"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400" b="1" kern="0" spc="-150" dirty="0" err="1">
                <a:latin typeface="Arial" panose="020B0604020202020204" pitchFamily="34" charset="0"/>
                <a:ea typeface="KoPubWorld돋움체 Medium" panose="00000600000000000000" pitchFamily="2" charset="-127"/>
                <a:cs typeface="KoPubWorld돋움체 Medium" panose="00000600000000000000" pitchFamily="2" charset="-127"/>
              </a:rPr>
              <a:t>후공정</a:t>
            </a:r>
            <a:r>
              <a:rPr lang="ko-KR" altLang="en-US"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rPr>
              <a:t> 업 內</a:t>
            </a:r>
            <a:endParaRPr lang="en-US" altLang="ko-KR"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endParaRPr>
          </a:p>
          <a:p>
            <a:pPr algn="ctr" defTabSz="1018824" latinLnBrk="0">
              <a:spcBef>
                <a:spcPct val="50000"/>
              </a:spcBef>
              <a:defRPr/>
            </a:pPr>
            <a:r>
              <a:rPr lang="ko-KR" altLang="en-US"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rPr>
              <a:t>우량 기업</a:t>
            </a:r>
          </a:p>
        </p:txBody>
      </p:sp>
      <p:sp>
        <p:nvSpPr>
          <p:cNvPr id="47" name="직사각형 46">
            <a:extLst>
              <a:ext uri="{FF2B5EF4-FFF2-40B4-BE49-F238E27FC236}">
                <a16:creationId xmlns:a16="http://schemas.microsoft.com/office/drawing/2014/main" id="{68F67154-45E9-474C-9655-9B07080DC42B}"/>
              </a:ext>
            </a:extLst>
          </p:cNvPr>
          <p:cNvSpPr/>
          <p:nvPr/>
        </p:nvSpPr>
        <p:spPr>
          <a:xfrm>
            <a:off x="3637843" y="4725136"/>
            <a:ext cx="1003269" cy="1480988"/>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lIns="0" tIns="0" rIns="0" bIns="0" anchor="ctr"/>
          <a:lstStyle/>
          <a:p>
            <a:pPr algn="ctr" defTabSz="1018824" latinLnBrk="0">
              <a:spcBef>
                <a:spcPct val="50000"/>
              </a:spcBef>
              <a:defRPr/>
            </a:pPr>
            <a:r>
              <a:rPr lang="ko-KR" altLang="en-US"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rPr>
              <a:t>매력적인</a:t>
            </a:r>
            <a:endParaRPr lang="en-US" altLang="ko-KR"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endParaRPr>
          </a:p>
          <a:p>
            <a:pPr algn="ctr" defTabSz="1018824" latinLnBrk="0">
              <a:spcBef>
                <a:spcPct val="50000"/>
              </a:spcBef>
              <a:defRPr/>
            </a:pPr>
            <a:r>
              <a:rPr lang="ko-KR" altLang="en-US"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rPr>
              <a:t>투자조건</a:t>
            </a:r>
            <a:endParaRPr lang="en-US" altLang="ko-KR"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49" name="직사각형 48">
            <a:extLst>
              <a:ext uri="{FF2B5EF4-FFF2-40B4-BE49-F238E27FC236}">
                <a16:creationId xmlns:a16="http://schemas.microsoft.com/office/drawing/2014/main" id="{4BE9AD4F-3090-48EF-A525-A35F973D2251}"/>
              </a:ext>
            </a:extLst>
          </p:cNvPr>
          <p:cNvSpPr/>
          <p:nvPr/>
        </p:nvSpPr>
        <p:spPr>
          <a:xfrm>
            <a:off x="3636483" y="3514441"/>
            <a:ext cx="998441" cy="1151853"/>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lIns="0" tIns="0" rIns="0" bIns="0" anchor="ctr"/>
          <a:lstStyle/>
          <a:p>
            <a:pPr algn="ctr" defTabSz="1018824" latinLnBrk="0">
              <a:spcBef>
                <a:spcPct val="50000"/>
              </a:spcBef>
              <a:defRPr/>
            </a:pPr>
            <a:r>
              <a:rPr lang="ko-KR" altLang="en-US"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rPr>
              <a:t>안정적인</a:t>
            </a:r>
            <a:endParaRPr lang="en-US" altLang="ko-KR"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endParaRPr>
          </a:p>
          <a:p>
            <a:pPr algn="ctr" defTabSz="1018824" latinLnBrk="0">
              <a:spcBef>
                <a:spcPct val="50000"/>
              </a:spcBef>
              <a:defRPr/>
            </a:pPr>
            <a:r>
              <a:rPr lang="ko-KR" altLang="en-US" sz="1400" b="1" kern="0" spc="-150" dirty="0">
                <a:latin typeface="Arial" panose="020B0604020202020204" pitchFamily="34" charset="0"/>
                <a:ea typeface="KoPubWorld돋움체 Medium" panose="00000600000000000000" pitchFamily="2" charset="-127"/>
                <a:cs typeface="KoPubWorld돋움체 Medium" panose="00000600000000000000" pitchFamily="2" charset="-127"/>
              </a:rPr>
              <a:t>사업 구조</a:t>
            </a:r>
          </a:p>
        </p:txBody>
      </p:sp>
      <p:sp>
        <p:nvSpPr>
          <p:cNvPr id="50" name="직사각형 13">
            <a:extLst>
              <a:ext uri="{FF2B5EF4-FFF2-40B4-BE49-F238E27FC236}">
                <a16:creationId xmlns:a16="http://schemas.microsoft.com/office/drawing/2014/main" id="{03642707-FF41-4C42-A1C3-4A2CF5B20E37}"/>
              </a:ext>
            </a:extLst>
          </p:cNvPr>
          <p:cNvSpPr>
            <a:spLocks noChangeArrowheads="1"/>
          </p:cNvSpPr>
          <p:nvPr/>
        </p:nvSpPr>
        <p:spPr bwMode="auto">
          <a:xfrm>
            <a:off x="4726983" y="3514441"/>
            <a:ext cx="4725992" cy="1151853"/>
          </a:xfrm>
          <a:prstGeom prst="rect">
            <a:avLst/>
          </a:prstGeom>
          <a:noFill/>
          <a:ln w="9525">
            <a:noFill/>
            <a:miter lim="800000"/>
            <a:headEnd/>
            <a:tailEnd/>
          </a:ln>
        </p:spPr>
        <p:txBody>
          <a:bodyPr wrap="square" lIns="90383" tIns="45188" rIns="0" bIns="45188" anchor="ctr">
            <a:noAutofit/>
          </a:bodyPr>
          <a:lstStyle/>
          <a:p>
            <a:pPr marL="88900" indent="-88900" defTabSz="1018824" fontAlgn="ctr">
              <a:lnSpc>
                <a:spcPct val="110000"/>
              </a:lnSpc>
              <a:spcBef>
                <a:spcPts val="200"/>
              </a:spcBef>
              <a:buFont typeface="Arial" charset="0"/>
              <a:buChar char="•"/>
            </a:pP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약 </a:t>
            </a:r>
            <a:r>
              <a:rPr lang="en-US" altLang="ko-KR"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20</a:t>
            </a:r>
            <a:r>
              <a:rPr lang="ko-KR" altLang="en-US"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여년의 반도체 </a:t>
            </a:r>
            <a:r>
              <a:rPr lang="ko-KR" altLang="en-US" sz="1000" b="1" dirty="0" err="1">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후공정</a:t>
            </a:r>
            <a:r>
              <a:rPr lang="ko-KR" altLang="en-US"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업력</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을 바탕으로 테스트 기술</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생산 공정 및 </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SK</a:t>
            </a:r>
            <a:r>
              <a:rPr lang="ko-KR" altLang="en-US" sz="1000" dirty="0" err="1">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하이닉스</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납품을 위한 </a:t>
            </a:r>
            <a:r>
              <a:rPr lang="ko-KR" altLang="en-US"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일괄공정 체계를 구축</a:t>
            </a:r>
            <a:endParaRPr lang="en-US" altLang="ko-KR"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8900" indent="-88900" defTabSz="1018824" fontAlgn="ctr">
              <a:lnSpc>
                <a:spcPct val="110000"/>
              </a:lnSpc>
              <a:spcBef>
                <a:spcPts val="200"/>
              </a:spcBef>
              <a:buFont typeface="Arial" charset="0"/>
              <a:buChar char="•"/>
            </a:pP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2008</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SK</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하이닉스 </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MCP</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외주 전문업체 선정 후 생산 공정 효율화 달성 및 </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2013</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년 무사고 품질상 수상 </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패키징</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1,000</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일</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테스트 </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2,000</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일</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a:t>
            </a:r>
          </a:p>
          <a:p>
            <a:pPr marL="88900" indent="-88900" defTabSz="1018824" fontAlgn="ctr">
              <a:lnSpc>
                <a:spcPct val="110000"/>
              </a:lnSpc>
              <a:spcBef>
                <a:spcPts val="200"/>
              </a:spcBef>
              <a:buFont typeface="Arial" charset="0"/>
              <a:buChar char="•"/>
            </a:pP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2020</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년 기준 </a:t>
            </a:r>
            <a:r>
              <a:rPr lang="en-US" altLang="ko-KR"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SK</a:t>
            </a:r>
            <a:r>
              <a:rPr lang="ko-KR" altLang="en-US" sz="1000" b="1" dirty="0" err="1">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하이닉스향</a:t>
            </a:r>
            <a:r>
              <a:rPr lang="ko-KR" altLang="en-US"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매출 비중</a:t>
            </a:r>
            <a:r>
              <a:rPr lang="ko-KR" altLang="en-US" sz="1000" b="1" dirty="0">
                <a:solidFill>
                  <a:srgbClr val="FF0000"/>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1" dirty="0">
                <a:latin typeface="Arial" panose="020B0604020202020204" pitchFamily="34" charset="0"/>
                <a:ea typeface="KoPubWorld돋움체 Medium" panose="00000600000000000000" pitchFamily="2" charset="-127"/>
                <a:cs typeface="KoPubWorld돋움체 Medium" panose="00000600000000000000" pitchFamily="2" charset="-127"/>
              </a:rPr>
              <a:t>75%</a:t>
            </a:r>
            <a:endPar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cxnSp>
        <p:nvCxnSpPr>
          <p:cNvPr id="55" name="직선 연결선 54">
            <a:extLst>
              <a:ext uri="{FF2B5EF4-FFF2-40B4-BE49-F238E27FC236}">
                <a16:creationId xmlns:a16="http://schemas.microsoft.com/office/drawing/2014/main" id="{CDC679FF-BA77-4E89-9AB5-D92345146677}"/>
              </a:ext>
            </a:extLst>
          </p:cNvPr>
          <p:cNvCxnSpPr>
            <a:cxnSpLocks/>
          </p:cNvCxnSpPr>
          <p:nvPr/>
        </p:nvCxnSpPr>
        <p:spPr>
          <a:xfrm>
            <a:off x="3637843" y="3485020"/>
            <a:ext cx="559551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35A6DDA9-C5E7-4E56-A8FC-0E9A5D320E52}"/>
              </a:ext>
            </a:extLst>
          </p:cNvPr>
          <p:cNvCxnSpPr>
            <a:cxnSpLocks/>
          </p:cNvCxnSpPr>
          <p:nvPr/>
        </p:nvCxnSpPr>
        <p:spPr>
          <a:xfrm>
            <a:off x="3637843" y="4690022"/>
            <a:ext cx="559551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직사각형 13">
            <a:extLst>
              <a:ext uri="{FF2B5EF4-FFF2-40B4-BE49-F238E27FC236}">
                <a16:creationId xmlns:a16="http://schemas.microsoft.com/office/drawing/2014/main" id="{B83DD191-D276-4926-8F9D-5BB77F2502F8}"/>
              </a:ext>
            </a:extLst>
          </p:cNvPr>
          <p:cNvSpPr>
            <a:spLocks noChangeArrowheads="1"/>
          </p:cNvSpPr>
          <p:nvPr/>
        </p:nvSpPr>
        <p:spPr bwMode="auto">
          <a:xfrm>
            <a:off x="4726983" y="2342029"/>
            <a:ext cx="4725992" cy="1116935"/>
          </a:xfrm>
          <a:prstGeom prst="rect">
            <a:avLst/>
          </a:prstGeom>
          <a:noFill/>
          <a:ln w="9525">
            <a:noFill/>
            <a:miter lim="800000"/>
            <a:headEnd/>
            <a:tailEnd/>
          </a:ln>
        </p:spPr>
        <p:txBody>
          <a:bodyPr wrap="square" lIns="90383" tIns="45188" rIns="0" bIns="45188" anchor="ctr">
            <a:noAutofit/>
          </a:bodyPr>
          <a:lstStyle/>
          <a:p>
            <a:pPr marL="88900" indent="-88900" defTabSz="1018824" fontAlgn="ctr">
              <a:lnSpc>
                <a:spcPct val="110000"/>
              </a:lnSpc>
              <a:spcBef>
                <a:spcPts val="200"/>
              </a:spcBef>
              <a:buFont typeface="Arial" charset="0"/>
              <a:buChar char="•"/>
            </a:pP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주식회사 </a:t>
            </a:r>
            <a:r>
              <a:rPr lang="ko-KR" altLang="en-US" sz="1000" dirty="0" err="1">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윈팩은</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반도체 </a:t>
            </a:r>
            <a:r>
              <a:rPr lang="ko-KR" altLang="en-US" sz="1000" dirty="0" err="1">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후공정</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산업 내 </a:t>
            </a:r>
            <a:r>
              <a:rPr lang="ko-KR" altLang="en-US"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안정적인 입지 보유</a:t>
            </a:r>
            <a:endParaRPr lang="en-US" altLang="ko-KR"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8900" indent="-88900" defTabSz="1018824" fontAlgn="ctr">
              <a:lnSpc>
                <a:spcPct val="110000"/>
              </a:lnSpc>
              <a:spcBef>
                <a:spcPts val="200"/>
              </a:spcBef>
              <a:buFont typeface="Arial" charset="0"/>
              <a:buChar char="•"/>
            </a:pP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타 기업의 시장 진입이 어려운 </a:t>
            </a:r>
            <a:r>
              <a:rPr lang="ko-KR" altLang="en-US"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과점 산업</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으로</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약 </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20</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년간 신규 진입 없이 현재 </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7</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개사 유지</a:t>
            </a:r>
            <a:endPar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8900" indent="-88900" defTabSz="1018824" fontAlgn="ctr">
              <a:lnSpc>
                <a:spcPct val="110000"/>
              </a:lnSpc>
              <a:spcBef>
                <a:spcPts val="200"/>
              </a:spcBef>
              <a:buFont typeface="Arial" charset="0"/>
              <a:buChar char="•"/>
            </a:pPr>
            <a:r>
              <a:rPr lang="en-US" altLang="ko-KR" sz="1000" u="sng" dirty="0">
                <a:latin typeface="Arial" panose="020B0604020202020204" pitchFamily="34" charset="0"/>
                <a:ea typeface="KoPubWorld돋움체 Medium" panose="00000600000000000000" pitchFamily="2" charset="-127"/>
                <a:cs typeface="KoPubWorld돋움체 Medium" panose="00000600000000000000" pitchFamily="2" charset="-127"/>
              </a:rPr>
              <a:t>2020</a:t>
            </a:r>
            <a:r>
              <a:rPr lang="ko-KR" altLang="en-US" sz="1000" u="sng" dirty="0">
                <a:latin typeface="Arial" panose="020B0604020202020204" pitchFamily="34" charset="0"/>
                <a:ea typeface="KoPubWorld돋움체 Medium" panose="00000600000000000000" pitchFamily="2" charset="-127"/>
                <a:cs typeface="KoPubWorld돋움체 Medium" panose="00000600000000000000" pitchFamily="2" charset="-127"/>
              </a:rPr>
              <a:t>년 실적 기준</a:t>
            </a:r>
            <a:r>
              <a:rPr lang="ko-KR" altLang="en-US" sz="100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영업이익 </a:t>
            </a:r>
            <a:r>
              <a:rPr lang="en-US" altLang="ko-KR" sz="1000" b="1" dirty="0">
                <a:latin typeface="Arial" panose="020B0604020202020204" pitchFamily="34" charset="0"/>
                <a:ea typeface="KoPubWorld돋움체 Medium" panose="00000600000000000000" pitchFamily="2" charset="-127"/>
                <a:cs typeface="KoPubWorld돋움체 Medium" panose="00000600000000000000" pitchFamily="2" charset="-127"/>
              </a:rPr>
              <a:t>53</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1" dirty="0">
                <a:latin typeface="Arial" panose="020B0604020202020204" pitchFamily="34" charset="0"/>
                <a:ea typeface="KoPubWorld돋움체 Medium" panose="00000600000000000000" pitchFamily="2" charset="-127"/>
                <a:cs typeface="KoPubWorld돋움체 Medium" panose="00000600000000000000" pitchFamily="2" charset="-127"/>
              </a:rPr>
              <a:t>EBITDA 203</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억원 </a:t>
            </a:r>
            <a:r>
              <a:rPr lang="ko-KR" altLang="en-US" sz="1000" dirty="0">
                <a:latin typeface="Arial" panose="020B0604020202020204" pitchFamily="34" charset="0"/>
                <a:ea typeface="KoPubWorld돋움체 Medium" panose="00000600000000000000" pitchFamily="2" charset="-127"/>
                <a:cs typeface="KoPubWorld돋움체 Medium" panose="00000600000000000000" pitchFamily="2" charset="-127"/>
              </a:rPr>
              <a:t>수준이며 </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부채비율 </a:t>
            </a:r>
            <a:r>
              <a:rPr lang="en-US" altLang="ko-KR" sz="1000" b="1" dirty="0">
                <a:latin typeface="Arial" panose="020B0604020202020204" pitchFamily="34" charset="0"/>
                <a:ea typeface="KoPubWorld돋움체 Medium" panose="00000600000000000000" pitchFamily="2" charset="-127"/>
                <a:cs typeface="KoPubWorld돋움체 Medium" panose="00000600000000000000" pitchFamily="2" charset="-127"/>
              </a:rPr>
              <a:t>158%</a:t>
            </a:r>
            <a:r>
              <a:rPr lang="en-US" altLang="ko-KR" sz="100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유동비율 </a:t>
            </a:r>
            <a:r>
              <a:rPr lang="en-US" altLang="ko-KR" sz="1000" b="1" dirty="0">
                <a:latin typeface="Arial" panose="020B0604020202020204" pitchFamily="34" charset="0"/>
                <a:ea typeface="KoPubWorld돋움체 Medium" panose="00000600000000000000" pitchFamily="2" charset="-127"/>
                <a:cs typeface="KoPubWorld돋움체 Medium" panose="00000600000000000000" pitchFamily="2" charset="-127"/>
              </a:rPr>
              <a:t>40% </a:t>
            </a:r>
            <a:r>
              <a:rPr lang="ko-KR" altLang="en-US" sz="1000" dirty="0">
                <a:latin typeface="Arial" panose="020B0604020202020204" pitchFamily="34" charset="0"/>
                <a:ea typeface="KoPubWorld돋움체 Medium" panose="00000600000000000000" pitchFamily="2" charset="-127"/>
                <a:cs typeface="KoPubWorld돋움체 Medium" panose="00000600000000000000" pitchFamily="2" charset="-127"/>
              </a:rPr>
              <a:t>수준의 건전한 재무구조 유지</a:t>
            </a:r>
            <a:endParaRPr lang="en-US" altLang="ko-KR" sz="1000"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63" name="직사각형 13">
            <a:extLst>
              <a:ext uri="{FF2B5EF4-FFF2-40B4-BE49-F238E27FC236}">
                <a16:creationId xmlns:a16="http://schemas.microsoft.com/office/drawing/2014/main" id="{FE9F6BE6-4A72-48AB-8F2C-29C738909F3D}"/>
              </a:ext>
            </a:extLst>
          </p:cNvPr>
          <p:cNvSpPr>
            <a:spLocks noChangeArrowheads="1"/>
          </p:cNvSpPr>
          <p:nvPr/>
        </p:nvSpPr>
        <p:spPr bwMode="auto">
          <a:xfrm>
            <a:off x="4726983" y="4725136"/>
            <a:ext cx="4725992" cy="1480988"/>
          </a:xfrm>
          <a:prstGeom prst="rect">
            <a:avLst/>
          </a:prstGeom>
          <a:noFill/>
          <a:ln w="9525">
            <a:noFill/>
            <a:miter lim="800000"/>
            <a:headEnd/>
            <a:tailEnd/>
          </a:ln>
        </p:spPr>
        <p:txBody>
          <a:bodyPr wrap="square" lIns="90383" tIns="45188" rIns="0" bIns="45188" anchor="ctr">
            <a:noAutofit/>
          </a:bodyPr>
          <a:lstStyle/>
          <a:p>
            <a:pPr marL="88900" indent="-88900" defTabSz="1018824" fontAlgn="ctr">
              <a:lnSpc>
                <a:spcPct val="110000"/>
              </a:lnSpc>
              <a:spcBef>
                <a:spcPts val="200"/>
              </a:spcBef>
              <a:buFont typeface="Arial" charset="0"/>
              <a:buChar char="•"/>
            </a:pP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투자 안정성 담보 가능 수준의 적정 인수 가격 </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낮은 인수 프리미엄</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a:t>
            </a:r>
            <a:r>
              <a:rPr lang="ko-KR" altLang="en-US"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a:t>
            </a:r>
            <a:endParaRPr lang="en-US" altLang="ko-KR"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8900" indent="-88900" defTabSz="1018824" fontAlgn="ctr">
              <a:lnSpc>
                <a:spcPct val="110000"/>
              </a:lnSpc>
              <a:spcBef>
                <a:spcPts val="200"/>
              </a:spcBef>
              <a:buFont typeface="Arial" charset="0"/>
              <a:buChar char="•"/>
            </a:pP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現 대표이사 보유 </a:t>
            </a:r>
            <a:r>
              <a:rPr lang="en-US" altLang="ko-KR" sz="1000" b="1" dirty="0">
                <a:latin typeface="Arial" panose="020B0604020202020204" pitchFamily="34" charset="0"/>
                <a:ea typeface="KoPubWorld돋움체 Medium" panose="00000600000000000000" pitchFamily="2" charset="-127"/>
                <a:cs typeface="KoPubWorld돋움체 Medium" panose="00000600000000000000" pitchFamily="2" charset="-127"/>
              </a:rPr>
              <a:t>769,230</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주 담보설정 </a:t>
            </a:r>
            <a:r>
              <a:rPr lang="ko-KR" altLang="en-US" sz="1000" dirty="0">
                <a:latin typeface="Arial" panose="020B0604020202020204" pitchFamily="34" charset="0"/>
                <a:ea typeface="KoPubWorld돋움체 Medium" panose="00000600000000000000" pitchFamily="2" charset="-127"/>
                <a:cs typeface="KoPubWorld돋움체 Medium" panose="00000600000000000000" pitchFamily="2" charset="-127"/>
              </a:rPr>
              <a:t>및 </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우호세력 자금 </a:t>
            </a:r>
            <a:r>
              <a:rPr lang="en-US" altLang="ko-KR" sz="1000" b="1" dirty="0">
                <a:latin typeface="Arial" panose="020B0604020202020204" pitchFamily="34" charset="0"/>
                <a:ea typeface="KoPubWorld돋움체 Medium" panose="00000600000000000000" pitchFamily="2" charset="-127"/>
                <a:cs typeface="KoPubWorld돋움체 Medium" panose="00000600000000000000" pitchFamily="2" charset="-127"/>
              </a:rPr>
              <a:t>25</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억을 </a:t>
            </a:r>
            <a:r>
              <a:rPr lang="en-US" altLang="ko-KR" sz="1000" b="1" dirty="0">
                <a:latin typeface="Arial" panose="020B0604020202020204" pitchFamily="34" charset="0"/>
                <a:ea typeface="KoPubWorld돋움체 Medium" panose="00000600000000000000" pitchFamily="2" charset="-127"/>
                <a:cs typeface="KoPubWorld돋움체 Medium" panose="00000600000000000000" pitchFamily="2" charset="-127"/>
              </a:rPr>
              <a:t>PEF</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내 </a:t>
            </a:r>
            <a:r>
              <a:rPr lang="ko-KR" altLang="en-US" sz="1000" b="1" dirty="0" err="1">
                <a:latin typeface="Arial" panose="020B0604020202020204" pitchFamily="34" charset="0"/>
                <a:ea typeface="KoPubWorld돋움체 Medium" panose="00000600000000000000" pitchFamily="2" charset="-127"/>
                <a:cs typeface="KoPubWorld돋움체 Medium" panose="00000600000000000000" pitchFamily="2" charset="-127"/>
              </a:rPr>
              <a:t>후순위</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1" dirty="0">
                <a:latin typeface="Arial" panose="020B0604020202020204" pitchFamily="34" charset="0"/>
                <a:ea typeface="KoPubWorld돋움체 Medium" panose="00000600000000000000" pitchFamily="2" charset="-127"/>
                <a:cs typeface="KoPubWorld돋움체 Medium" panose="00000600000000000000" pitchFamily="2" charset="-127"/>
              </a:rPr>
              <a:t>LP</a:t>
            </a:r>
            <a:r>
              <a:rPr lang="ko-KR" altLang="en-US" sz="1000" dirty="0">
                <a:latin typeface="Arial" panose="020B0604020202020204" pitchFamily="34" charset="0"/>
                <a:ea typeface="KoPubWorld돋움체 Medium" panose="00000600000000000000" pitchFamily="2" charset="-127"/>
                <a:cs typeface="KoPubWorld돋움체 Medium" panose="00000600000000000000" pitchFamily="2" charset="-127"/>
              </a:rPr>
              <a:t>로 참여시키는 구조로 </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경영진의 책임경영 </a:t>
            </a:r>
            <a:r>
              <a:rPr lang="ko-KR" altLang="en-US" sz="1000" dirty="0">
                <a:latin typeface="Arial" panose="020B0604020202020204" pitchFamily="34" charset="0"/>
                <a:ea typeface="KoPubWorld돋움체 Medium" panose="00000600000000000000" pitchFamily="2" charset="-127"/>
                <a:cs typeface="KoPubWorld돋움체 Medium" panose="00000600000000000000" pitchFamily="2" charset="-127"/>
              </a:rPr>
              <a:t>및 </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성장 동기 확보</a:t>
            </a:r>
            <a:endParaRPr lang="en-US" altLang="ko-KR" sz="1000" b="1" dirty="0">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8900" indent="-88900" defTabSz="1018824" fontAlgn="ctr">
              <a:lnSpc>
                <a:spcPct val="110000"/>
              </a:lnSpc>
              <a:spcBef>
                <a:spcPts val="200"/>
              </a:spcBef>
              <a:buFont typeface="Arial" charset="0"/>
              <a:buChar char="•"/>
            </a:pPr>
            <a:r>
              <a:rPr lang="ko-KR" altLang="en-US" sz="1000" dirty="0">
                <a:latin typeface="Arial" panose="020B0604020202020204" pitchFamily="34" charset="0"/>
                <a:ea typeface="KoPubWorld돋움체 Medium" panose="00000600000000000000" pitchFamily="2" charset="-127"/>
                <a:cs typeface="KoPubWorld돋움체 Medium" panose="00000600000000000000" pitchFamily="2" charset="-127"/>
              </a:rPr>
              <a:t>구주 인수와 동시에 재무구조 개선 혹은 </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추가 </a:t>
            </a:r>
            <a:r>
              <a:rPr lang="en-US" altLang="ko-KR" sz="1000" b="1" dirty="0">
                <a:latin typeface="Arial" panose="020B0604020202020204" pitchFamily="34" charset="0"/>
                <a:ea typeface="KoPubWorld돋움체 Medium" panose="00000600000000000000" pitchFamily="2" charset="-127"/>
                <a:cs typeface="KoPubWorld돋움체 Medium" panose="00000600000000000000" pitchFamily="2" charset="-127"/>
              </a:rPr>
              <a:t>M&amp;A</a:t>
            </a: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을 위한 신규 유상증자</a:t>
            </a:r>
            <a:r>
              <a:rPr lang="en-US" altLang="ko-KR" sz="1000" dirty="0">
                <a:latin typeface="Arial" panose="020B0604020202020204" pitchFamily="34" charset="0"/>
                <a:ea typeface="KoPubWorld돋움체 Medium" panose="00000600000000000000" pitchFamily="2" charset="-127"/>
                <a:cs typeface="KoPubWorld돋움체 Medium" panose="00000600000000000000" pitchFamily="2" charset="-127"/>
              </a:rPr>
              <a:t>(100</a:t>
            </a:r>
            <a:r>
              <a:rPr lang="ko-KR" altLang="en-US" sz="1000" dirty="0">
                <a:latin typeface="Arial" panose="020B0604020202020204" pitchFamily="34" charset="0"/>
                <a:ea typeface="KoPubWorld돋움체 Medium" panose="00000600000000000000" pitchFamily="2" charset="-127"/>
                <a:cs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cs typeface="KoPubWorld돋움체 Medium" panose="00000600000000000000" pitchFamily="2" charset="-127"/>
              </a:rPr>
              <a:t>진행</a:t>
            </a:r>
            <a:endParaRPr lang="en-US" altLang="ko-KR" sz="1000" dirty="0">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8900" indent="-88900" defTabSz="1018824" fontAlgn="ctr">
              <a:lnSpc>
                <a:spcPct val="110000"/>
              </a:lnSpc>
              <a:spcBef>
                <a:spcPts val="200"/>
              </a:spcBef>
              <a:buFont typeface="Arial" charset="0"/>
              <a:buChar char="•"/>
            </a:pP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코스닥 상장 기업의 상환전환우선주</a:t>
            </a:r>
            <a:r>
              <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전환사채 등 필요 시 </a:t>
            </a:r>
            <a:r>
              <a:rPr lang="ko-KR" altLang="en-US"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추가 자본조달 가능</a:t>
            </a:r>
            <a:endParaRPr lang="en-US" altLang="ko-KR"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88900" indent="-88900" defTabSz="1018824" fontAlgn="ctr">
              <a:lnSpc>
                <a:spcPct val="110000"/>
              </a:lnSpc>
              <a:spcBef>
                <a:spcPts val="200"/>
              </a:spcBef>
              <a:buFont typeface="Arial" charset="0"/>
              <a:buChar char="•"/>
            </a:pPr>
            <a:r>
              <a:rPr lang="ko-KR" altLang="en-US" sz="1000" b="1" dirty="0">
                <a:latin typeface="Arial" panose="020B0604020202020204" pitchFamily="34" charset="0"/>
                <a:ea typeface="KoPubWorld돋움체 Medium" panose="00000600000000000000" pitchFamily="2" charset="-127"/>
                <a:cs typeface="KoPubWorld돋움체 Medium" panose="00000600000000000000" pitchFamily="2" charset="-127"/>
              </a:rPr>
              <a:t>시스템 </a:t>
            </a:r>
            <a:r>
              <a:rPr lang="ko-KR" altLang="en-US"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반도체 테스트 사업 </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등 </a:t>
            </a:r>
            <a:r>
              <a:rPr lang="ko-KR" altLang="en-US" sz="1000" b="1"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신규사업 성장 전략을 추진</a:t>
            </a:r>
            <a:r>
              <a:rPr lang="ko-KR" altLang="en-US"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rPr>
              <a:t>하고 효과를 극대화할 수 있는 최적 조건</a:t>
            </a:r>
            <a:endParaRPr lang="en-US" altLang="ko-KR" sz="100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4" name="TextBox 3"/>
          <p:cNvSpPr txBox="1"/>
          <p:nvPr/>
        </p:nvSpPr>
        <p:spPr>
          <a:xfrm>
            <a:off x="389527" y="6201322"/>
            <a:ext cx="4901184" cy="350865"/>
          </a:xfrm>
          <a:prstGeom prst="rect">
            <a:avLst/>
          </a:prstGeom>
          <a:noFill/>
        </p:spPr>
        <p:txBody>
          <a:bodyPr wrap="square" rtlCol="0">
            <a:spAutoFit/>
          </a:bodyPr>
          <a:lstStyle/>
          <a:p>
            <a:pPr defTabSz="1018824" fontAlgn="ctr">
              <a:spcBef>
                <a:spcPct val="10000"/>
              </a:spcBef>
            </a:pPr>
            <a:r>
              <a:rPr lang="en-US" altLang="ko-KR" sz="800"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800"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인수 및 신주 유상증자 후 </a:t>
            </a:r>
            <a:r>
              <a:rPr lang="ko-KR" altLang="en-US" sz="800" kern="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지분율</a:t>
            </a:r>
            <a:r>
              <a:rPr lang="ko-KR" altLang="en-US" sz="800"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기준</a:t>
            </a:r>
            <a:endParaRPr lang="en-US" altLang="ko-KR" sz="800"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defTabSz="1018824" fontAlgn="ctr">
              <a:spcBef>
                <a:spcPct val="10000"/>
              </a:spcBef>
            </a:pPr>
            <a:r>
              <a:rPr lang="en-US" altLang="ko-KR" sz="800"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800"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en-US" altLang="ko-KR" sz="800"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800"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기준주가 </a:t>
            </a:r>
            <a:r>
              <a:rPr lang="en-US" altLang="ko-KR" sz="800"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2,900</a:t>
            </a:r>
            <a:r>
              <a:rPr lang="ko-KR" altLang="en-US" sz="800"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endParaRPr lang="en-US" altLang="ko-KR" sz="800"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pic>
        <p:nvPicPr>
          <p:cNvPr id="22" name="그림 2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4209071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83891C0-B17E-4C69-AF2D-8E20FA2E7C17}"/>
              </a:ext>
            </a:extLst>
          </p:cNvPr>
          <p:cNvSpPr>
            <a:spLocks noGrp="1"/>
          </p:cNvSpPr>
          <p:nvPr>
            <p:ph type="body" sz="quarter" idx="13"/>
          </p:nvPr>
        </p:nvSpPr>
        <p:spPr/>
        <p:txBody>
          <a:bodyPr/>
          <a:lstStyle/>
          <a:p>
            <a:r>
              <a:rPr lang="en-US" altLang="ko-KR" dirty="0"/>
              <a:t>CEO </a:t>
            </a:r>
            <a:r>
              <a:rPr lang="ko-KR" altLang="en-US" dirty="0"/>
              <a:t>및 주요 임원진 소개</a:t>
            </a:r>
          </a:p>
        </p:txBody>
      </p:sp>
      <p:sp>
        <p:nvSpPr>
          <p:cNvPr id="3" name="세로 텍스트 개체 틀 2">
            <a:extLst>
              <a:ext uri="{FF2B5EF4-FFF2-40B4-BE49-F238E27FC236}">
                <a16:creationId xmlns:a16="http://schemas.microsoft.com/office/drawing/2014/main" id="{7AF0A315-11A1-4578-AB65-90506F2D94E4}"/>
              </a:ext>
            </a:extLst>
          </p:cNvPr>
          <p:cNvSpPr>
            <a:spLocks noGrp="1"/>
          </p:cNvSpPr>
          <p:nvPr>
            <p:ph type="body" orient="vert" sz="quarter" idx="14"/>
          </p:nvPr>
        </p:nvSpPr>
        <p:spPr/>
        <p:txBody>
          <a:bodyPr/>
          <a:lstStyle/>
          <a:p>
            <a:r>
              <a:rPr lang="ko-KR" altLang="en-US" dirty="0"/>
              <a:t>회사 주요 임원은 아래와 같습니다</a:t>
            </a:r>
            <a:r>
              <a:rPr lang="en-US" altLang="ko-KR" dirty="0"/>
              <a:t>.</a:t>
            </a:r>
          </a:p>
          <a:p>
            <a:endParaRPr lang="ko-KR" altLang="en-US" dirty="0"/>
          </a:p>
        </p:txBody>
      </p:sp>
      <p:sp>
        <p:nvSpPr>
          <p:cNvPr id="6" name="텍스트 개체 틀 5">
            <a:extLst>
              <a:ext uri="{FF2B5EF4-FFF2-40B4-BE49-F238E27FC236}">
                <a16:creationId xmlns:a16="http://schemas.microsoft.com/office/drawing/2014/main" id="{8D0BEAC1-747A-429A-8F88-B04F73A203BB}"/>
              </a:ext>
            </a:extLst>
          </p:cNvPr>
          <p:cNvSpPr>
            <a:spLocks noGrp="1"/>
          </p:cNvSpPr>
          <p:nvPr>
            <p:ph type="body" sz="quarter" idx="15"/>
          </p:nvPr>
        </p:nvSpPr>
        <p:spPr/>
        <p:txBody>
          <a:bodyPr/>
          <a:lstStyle/>
          <a:p>
            <a:r>
              <a:rPr lang="en-US" altLang="ko-KR" dirty="0"/>
              <a:t>Source</a:t>
            </a:r>
            <a:r>
              <a:rPr lang="en-US" altLang="ko-KR"/>
              <a:t>: </a:t>
            </a:r>
            <a:r>
              <a:rPr lang="ko-KR" altLang="en-US" dirty="0"/>
              <a:t>회사제시자료</a:t>
            </a:r>
          </a:p>
        </p:txBody>
      </p:sp>
      <p:pic>
        <p:nvPicPr>
          <p:cNvPr id="27" name="그림 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
        <p:nvSpPr>
          <p:cNvPr id="30" name="직사각형 29">
            <a:extLst>
              <a:ext uri="{FF2B5EF4-FFF2-40B4-BE49-F238E27FC236}">
                <a16:creationId xmlns:a16="http://schemas.microsoft.com/office/drawing/2014/main" id="{4163C93D-14DD-4D4A-BDFB-345AE4ECB533}"/>
              </a:ext>
            </a:extLst>
          </p:cNvPr>
          <p:cNvSpPr/>
          <p:nvPr/>
        </p:nvSpPr>
        <p:spPr>
          <a:xfrm>
            <a:off x="453600" y="1951200"/>
            <a:ext cx="8921512" cy="4290608"/>
          </a:xfrm>
          <a:prstGeom prst="rect">
            <a:avLst/>
          </a:prstGeom>
          <a:noFill/>
          <a:ln w="76200">
            <a:solidFill>
              <a:srgbClr val="D5E8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grpSp>
        <p:nvGrpSpPr>
          <p:cNvPr id="4" name="그룹 3"/>
          <p:cNvGrpSpPr/>
          <p:nvPr/>
        </p:nvGrpSpPr>
        <p:grpSpPr>
          <a:xfrm>
            <a:off x="952495" y="2400029"/>
            <a:ext cx="1939275" cy="3578500"/>
            <a:chOff x="706964" y="2400029"/>
            <a:chExt cx="1939275" cy="3578500"/>
          </a:xfrm>
        </p:grpSpPr>
        <p:sp>
          <p:nvSpPr>
            <p:cNvPr id="28" name="직사각형 27">
              <a:extLst>
                <a:ext uri="{FF2B5EF4-FFF2-40B4-BE49-F238E27FC236}">
                  <a16:creationId xmlns:a16="http://schemas.microsoft.com/office/drawing/2014/main" id="{74C140C7-484A-4756-A83B-1FA9E9FA1151}"/>
                </a:ext>
              </a:extLst>
            </p:cNvPr>
            <p:cNvSpPr/>
            <p:nvPr/>
          </p:nvSpPr>
          <p:spPr>
            <a:xfrm>
              <a:off x="706964" y="3408303"/>
              <a:ext cx="1939275" cy="25702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29" name="TextBox 28">
              <a:extLst>
                <a:ext uri="{FF2B5EF4-FFF2-40B4-BE49-F238E27FC236}">
                  <a16:creationId xmlns:a16="http://schemas.microsoft.com/office/drawing/2014/main" id="{F5F3F73D-2620-4284-8A57-88FF7DF04C6B}"/>
                </a:ext>
              </a:extLst>
            </p:cNvPr>
            <p:cNvSpPr txBox="1"/>
            <p:nvPr/>
          </p:nvSpPr>
          <p:spPr>
            <a:xfrm>
              <a:off x="857856" y="3477407"/>
              <a:ext cx="1665841" cy="1996700"/>
            </a:xfrm>
            <a:prstGeom prst="rect">
              <a:avLst/>
            </a:prstGeom>
            <a:noFill/>
          </p:spPr>
          <p:txBody>
            <a:bodyPr wrap="none" rtlCol="0">
              <a:spAutoFit/>
            </a:bodyPr>
            <a:lstStyle/>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1965</a:t>
              </a:r>
              <a:r>
                <a:rPr lang="ko-KR" altLang="en-US"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년생</a:t>
              </a:r>
              <a:endPar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endPar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Education</a:t>
              </a:r>
            </a:p>
            <a:p>
              <a:endParaRPr lang="en-US" altLang="ko-KR" sz="6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한국항공대 전자공학과</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endParaRPr lang="ko-KR" altLang="en-US" sz="10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Experience</a:t>
              </a:r>
            </a:p>
            <a:p>
              <a:endParaRPr lang="en-US" altLang="ko-KR" sz="6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현</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윈팩</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대표이사</a:t>
              </a:r>
            </a:p>
            <a:p>
              <a:pPr>
                <a:lnSpc>
                  <a:spcPct val="150000"/>
                </a:lnSpc>
              </a:pP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SK</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하이닉스 제조기술팀장</a:t>
              </a:r>
            </a:p>
            <a:p>
              <a:pPr>
                <a:lnSpc>
                  <a:spcPct val="150000"/>
                </a:lnSpc>
              </a:pP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티엘아이</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생산총괄 전무이사</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p:txBody>
        </p:sp>
        <p:sp>
          <p:nvSpPr>
            <p:cNvPr id="31" name="TextBox 30">
              <a:extLst>
                <a:ext uri="{FF2B5EF4-FFF2-40B4-BE49-F238E27FC236}">
                  <a16:creationId xmlns:a16="http://schemas.microsoft.com/office/drawing/2014/main" id="{3EFFEFCF-BFCE-4109-8FF3-C505CFC78990}"/>
                </a:ext>
              </a:extLst>
            </p:cNvPr>
            <p:cNvSpPr txBox="1"/>
            <p:nvPr/>
          </p:nvSpPr>
          <p:spPr>
            <a:xfrm>
              <a:off x="1221917" y="2400029"/>
              <a:ext cx="877163" cy="369332"/>
            </a:xfrm>
            <a:prstGeom prst="rect">
              <a:avLst/>
            </a:prstGeom>
            <a:noFill/>
          </p:spPr>
          <p:txBody>
            <a:bodyPr wrap="none" rtlCol="0">
              <a:spAutoFit/>
            </a:bodyPr>
            <a:lstStyle/>
            <a:p>
              <a:r>
                <a:rPr lang="ko-KR" altLang="en-US" b="1" dirty="0">
                  <a:latin typeface="KoPubWorld돋움체 Medium" panose="00000600000000000000" pitchFamily="2" charset="-127"/>
                  <a:ea typeface="KoPubWorld돋움체 Medium" panose="00000600000000000000" pitchFamily="2" charset="-127"/>
                </a:rPr>
                <a:t>이한규</a:t>
              </a:r>
            </a:p>
          </p:txBody>
        </p:sp>
        <p:sp>
          <p:nvSpPr>
            <p:cNvPr id="33" name="TextBox 32">
              <a:extLst>
                <a:ext uri="{FF2B5EF4-FFF2-40B4-BE49-F238E27FC236}">
                  <a16:creationId xmlns:a16="http://schemas.microsoft.com/office/drawing/2014/main" id="{A3E6FFEE-C766-47BA-BC7D-BBBA7270CC5C}"/>
                </a:ext>
              </a:extLst>
            </p:cNvPr>
            <p:cNvSpPr txBox="1"/>
            <p:nvPr/>
          </p:nvSpPr>
          <p:spPr>
            <a:xfrm>
              <a:off x="1004684" y="2834276"/>
              <a:ext cx="1217001" cy="461665"/>
            </a:xfrm>
            <a:prstGeom prst="rect">
              <a:avLst/>
            </a:prstGeom>
            <a:noFill/>
          </p:spPr>
          <p:txBody>
            <a:bodyPr wrap="none" rtlCol="0">
              <a:spAutoFit/>
            </a:bodyPr>
            <a:lstStyle/>
            <a:p>
              <a:pPr algn="ctr"/>
              <a:r>
                <a:rPr lang="ko-KR" altLang="en-US" sz="1200" dirty="0">
                  <a:solidFill>
                    <a:schemeClr val="bg1">
                      <a:lumMod val="50000"/>
                    </a:schemeClr>
                  </a:solidFill>
                  <a:latin typeface="KoPubWorld돋움체 Medium" panose="00000600000000000000" pitchFamily="2" charset="-127"/>
                  <a:ea typeface="KoPubWorld돋움체 Medium" panose="00000600000000000000" pitchFamily="2" charset="-127"/>
                </a:rPr>
                <a:t>대표이사</a:t>
              </a:r>
              <a:endParaRPr lang="en-US" altLang="ko-KR" sz="1200" dirty="0">
                <a:solidFill>
                  <a:schemeClr val="bg1">
                    <a:lumMod val="50000"/>
                  </a:schemeClr>
                </a:solidFill>
                <a:latin typeface="KoPubWorld돋움체 Medium" panose="00000600000000000000" pitchFamily="2" charset="-127"/>
                <a:ea typeface="KoPubWorld돋움체 Medium" panose="00000600000000000000" pitchFamily="2" charset="-127"/>
              </a:endParaRPr>
            </a:p>
            <a:p>
              <a:pPr algn="ctr"/>
              <a:r>
                <a:rPr lang="ko-KR" altLang="en-US" sz="1200" dirty="0">
                  <a:solidFill>
                    <a:schemeClr val="bg1">
                      <a:lumMod val="50000"/>
                    </a:schemeClr>
                  </a:solidFill>
                  <a:latin typeface="KoPubWorld돋움체 Medium" panose="00000600000000000000" pitchFamily="2" charset="-127"/>
                  <a:ea typeface="KoPubWorld돋움체 Medium" panose="00000600000000000000" pitchFamily="2" charset="-127"/>
                </a:rPr>
                <a:t>반도체 부문 총괄</a:t>
              </a:r>
              <a:endParaRPr lang="en-US" altLang="ko-KR" sz="1200" dirty="0">
                <a:solidFill>
                  <a:schemeClr val="bg1">
                    <a:lumMod val="50000"/>
                  </a:schemeClr>
                </a:solidFill>
                <a:latin typeface="KoPubWorld돋움체 Medium" panose="00000600000000000000" pitchFamily="2" charset="-127"/>
                <a:ea typeface="KoPubWorld돋움체 Medium" panose="00000600000000000000" pitchFamily="2" charset="-127"/>
              </a:endParaRPr>
            </a:p>
          </p:txBody>
        </p:sp>
        <p:cxnSp>
          <p:nvCxnSpPr>
            <p:cNvPr id="34" name="직선 연결선 33">
              <a:extLst>
                <a:ext uri="{FF2B5EF4-FFF2-40B4-BE49-F238E27FC236}">
                  <a16:creationId xmlns:a16="http://schemas.microsoft.com/office/drawing/2014/main" id="{34DD6474-F096-4A1D-9178-3F0ED82FC441}"/>
                </a:ext>
              </a:extLst>
            </p:cNvPr>
            <p:cNvCxnSpPr/>
            <p:nvPr/>
          </p:nvCxnSpPr>
          <p:spPr>
            <a:xfrm>
              <a:off x="890792" y="2748077"/>
              <a:ext cx="150405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3804682" y="2400029"/>
            <a:ext cx="1939275" cy="3578500"/>
            <a:chOff x="2841908" y="2400029"/>
            <a:chExt cx="1939275" cy="3578500"/>
          </a:xfrm>
        </p:grpSpPr>
        <p:sp>
          <p:nvSpPr>
            <p:cNvPr id="40" name="직사각형 39">
              <a:extLst>
                <a:ext uri="{FF2B5EF4-FFF2-40B4-BE49-F238E27FC236}">
                  <a16:creationId xmlns:a16="http://schemas.microsoft.com/office/drawing/2014/main" id="{A5AE0F3B-4407-400A-B4C4-27712C2D434A}"/>
                </a:ext>
              </a:extLst>
            </p:cNvPr>
            <p:cNvSpPr/>
            <p:nvPr/>
          </p:nvSpPr>
          <p:spPr>
            <a:xfrm>
              <a:off x="2841908" y="3408303"/>
              <a:ext cx="1939275" cy="25702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41" name="TextBox 40">
              <a:extLst>
                <a:ext uri="{FF2B5EF4-FFF2-40B4-BE49-F238E27FC236}">
                  <a16:creationId xmlns:a16="http://schemas.microsoft.com/office/drawing/2014/main" id="{17CF3D74-0DC7-443F-A76A-DDDAC6754597}"/>
                </a:ext>
              </a:extLst>
            </p:cNvPr>
            <p:cNvSpPr txBox="1"/>
            <p:nvPr/>
          </p:nvSpPr>
          <p:spPr>
            <a:xfrm>
              <a:off x="3001981" y="3477407"/>
              <a:ext cx="1555234" cy="2239074"/>
            </a:xfrm>
            <a:prstGeom prst="rect">
              <a:avLst/>
            </a:prstGeom>
            <a:noFill/>
          </p:spPr>
          <p:txBody>
            <a:bodyPr wrap="none" rtlCol="0">
              <a:spAutoFit/>
            </a:bodyPr>
            <a:lstStyle/>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1963</a:t>
              </a:r>
              <a:r>
                <a:rPr lang="ko-KR" altLang="en-US"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년생 </a:t>
              </a:r>
              <a:endPar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endPar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Education</a:t>
              </a:r>
            </a:p>
            <a:p>
              <a:endParaRPr lang="en-US" altLang="ko-KR" sz="6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명지대 전자공학과</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endParaRPr lang="ko-KR" altLang="en-US" sz="10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Experience</a:t>
              </a:r>
            </a:p>
            <a:p>
              <a:endParaRPr lang="en-US" altLang="ko-KR" sz="6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현</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윈팩</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부사장</a:t>
              </a:r>
            </a:p>
            <a:p>
              <a:pPr>
                <a:lnSpc>
                  <a:spcPct val="150000"/>
                </a:lnSpc>
              </a:pP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SK</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하이닉스 외주기획팀장</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SK</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하이닉스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PKG TEST </a:t>
              </a: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제조팀장</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p:txBody>
        </p:sp>
        <p:sp>
          <p:nvSpPr>
            <p:cNvPr id="42" name="TextBox 41">
              <a:extLst>
                <a:ext uri="{FF2B5EF4-FFF2-40B4-BE49-F238E27FC236}">
                  <a16:creationId xmlns:a16="http://schemas.microsoft.com/office/drawing/2014/main" id="{3C928B3B-F942-4780-9F5E-08F97C5519B0}"/>
                </a:ext>
              </a:extLst>
            </p:cNvPr>
            <p:cNvSpPr txBox="1"/>
            <p:nvPr/>
          </p:nvSpPr>
          <p:spPr>
            <a:xfrm>
              <a:off x="3399193" y="2400029"/>
              <a:ext cx="877163" cy="369332"/>
            </a:xfrm>
            <a:prstGeom prst="rect">
              <a:avLst/>
            </a:prstGeom>
            <a:noFill/>
          </p:spPr>
          <p:txBody>
            <a:bodyPr wrap="none" rtlCol="0">
              <a:spAutoFit/>
            </a:bodyPr>
            <a:lstStyle/>
            <a:p>
              <a:r>
                <a:rPr lang="ko-KR" altLang="en-US" b="1" dirty="0" err="1">
                  <a:latin typeface="KoPubWorld돋움체 Medium" panose="00000600000000000000" pitchFamily="2" charset="-127"/>
                  <a:ea typeface="KoPubWorld돋움체 Medium" panose="00000600000000000000" pitchFamily="2" charset="-127"/>
                </a:rPr>
                <a:t>윤공수</a:t>
              </a:r>
              <a:endParaRPr lang="ko-KR" altLang="en-US" b="1" dirty="0">
                <a:latin typeface="KoPubWorld돋움체 Medium" panose="00000600000000000000" pitchFamily="2" charset="-127"/>
                <a:ea typeface="KoPubWorld돋움체 Medium" panose="00000600000000000000" pitchFamily="2" charset="-127"/>
              </a:endParaRPr>
            </a:p>
          </p:txBody>
        </p:sp>
        <p:sp>
          <p:nvSpPr>
            <p:cNvPr id="43" name="TextBox 42">
              <a:extLst>
                <a:ext uri="{FF2B5EF4-FFF2-40B4-BE49-F238E27FC236}">
                  <a16:creationId xmlns:a16="http://schemas.microsoft.com/office/drawing/2014/main" id="{DD907DF8-0EF8-4F8D-8FD9-3C70A49482D2}"/>
                </a:ext>
              </a:extLst>
            </p:cNvPr>
            <p:cNvSpPr txBox="1"/>
            <p:nvPr/>
          </p:nvSpPr>
          <p:spPr>
            <a:xfrm>
              <a:off x="3112238" y="2836291"/>
              <a:ext cx="1351652" cy="461665"/>
            </a:xfrm>
            <a:prstGeom prst="rect">
              <a:avLst/>
            </a:prstGeom>
            <a:noFill/>
          </p:spPr>
          <p:txBody>
            <a:bodyPr wrap="none" rtlCol="0">
              <a:spAutoFit/>
            </a:bodyPr>
            <a:lstStyle/>
            <a:p>
              <a:pPr algn="ctr"/>
              <a:r>
                <a:rPr lang="ko-KR" altLang="en-US" sz="1200" dirty="0">
                  <a:solidFill>
                    <a:schemeClr val="bg1">
                      <a:lumMod val="50000"/>
                    </a:schemeClr>
                  </a:solidFill>
                  <a:latin typeface="KoPubWorld돋움체 Medium" panose="00000600000000000000" pitchFamily="2" charset="-127"/>
                  <a:ea typeface="KoPubWorld돋움체 Medium" panose="00000600000000000000" pitchFamily="2" charset="-127"/>
                </a:rPr>
                <a:t>부사장</a:t>
              </a:r>
              <a:endParaRPr lang="en-US" altLang="ko-KR" sz="1200" dirty="0">
                <a:solidFill>
                  <a:schemeClr val="bg1">
                    <a:lumMod val="50000"/>
                  </a:schemeClr>
                </a:solidFill>
                <a:latin typeface="KoPubWorld돋움체 Medium" panose="00000600000000000000" pitchFamily="2" charset="-127"/>
                <a:ea typeface="KoPubWorld돋움체 Medium" panose="00000600000000000000" pitchFamily="2" charset="-127"/>
              </a:endParaRPr>
            </a:p>
            <a:p>
              <a:pPr algn="ctr"/>
              <a:r>
                <a:rPr lang="ko-KR" altLang="en-US" sz="1200" dirty="0">
                  <a:solidFill>
                    <a:schemeClr val="bg1">
                      <a:lumMod val="50000"/>
                    </a:schemeClr>
                  </a:solidFill>
                  <a:latin typeface="KoPubWorld돋움체 Medium" panose="00000600000000000000" pitchFamily="2" charset="-127"/>
                  <a:ea typeface="KoPubWorld돋움체 Medium" panose="00000600000000000000" pitchFamily="2" charset="-127"/>
                </a:rPr>
                <a:t>반도체 생산 </a:t>
              </a:r>
              <a:r>
                <a:rPr lang="ko-KR" altLang="en-US" sz="1200" dirty="0" err="1">
                  <a:solidFill>
                    <a:schemeClr val="bg1">
                      <a:lumMod val="50000"/>
                    </a:schemeClr>
                  </a:solidFill>
                  <a:latin typeface="KoPubWorld돋움체 Medium" panose="00000600000000000000" pitchFamily="2" charset="-127"/>
                  <a:ea typeface="KoPubWorld돋움체 Medium" panose="00000600000000000000" pitchFamily="2" charset="-127"/>
                </a:rPr>
                <a:t>부문장</a:t>
              </a:r>
              <a:endParaRPr lang="en-US" altLang="ko-KR" sz="1200" dirty="0">
                <a:solidFill>
                  <a:schemeClr val="bg1">
                    <a:lumMod val="50000"/>
                  </a:schemeClr>
                </a:solidFill>
                <a:latin typeface="KoPubWorld돋움체 Medium" panose="00000600000000000000" pitchFamily="2" charset="-127"/>
                <a:ea typeface="KoPubWorld돋움체 Medium" panose="00000600000000000000" pitchFamily="2" charset="-127"/>
              </a:endParaRPr>
            </a:p>
          </p:txBody>
        </p:sp>
        <p:cxnSp>
          <p:nvCxnSpPr>
            <p:cNvPr id="44" name="직선 연결선 43">
              <a:extLst>
                <a:ext uri="{FF2B5EF4-FFF2-40B4-BE49-F238E27FC236}">
                  <a16:creationId xmlns:a16="http://schemas.microsoft.com/office/drawing/2014/main" id="{5629213F-1661-4B1E-BE8B-AFEA9FCADE3B}"/>
                </a:ext>
              </a:extLst>
            </p:cNvPr>
            <p:cNvCxnSpPr/>
            <p:nvPr/>
          </p:nvCxnSpPr>
          <p:spPr>
            <a:xfrm>
              <a:off x="3051133" y="2748077"/>
              <a:ext cx="150405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 name="그룹 4"/>
          <p:cNvGrpSpPr/>
          <p:nvPr/>
        </p:nvGrpSpPr>
        <p:grpSpPr>
          <a:xfrm>
            <a:off x="6775100" y="2393873"/>
            <a:ext cx="1939275" cy="3578500"/>
            <a:chOff x="5019980" y="2393873"/>
            <a:chExt cx="1939275" cy="3578500"/>
          </a:xfrm>
        </p:grpSpPr>
        <p:sp>
          <p:nvSpPr>
            <p:cNvPr id="46" name="직사각형 45">
              <a:extLst>
                <a:ext uri="{FF2B5EF4-FFF2-40B4-BE49-F238E27FC236}">
                  <a16:creationId xmlns:a16="http://schemas.microsoft.com/office/drawing/2014/main" id="{1A9CA86A-D838-4D63-8614-C4DB5375549F}"/>
                </a:ext>
              </a:extLst>
            </p:cNvPr>
            <p:cNvSpPr/>
            <p:nvPr/>
          </p:nvSpPr>
          <p:spPr>
            <a:xfrm>
              <a:off x="5019980" y="3402147"/>
              <a:ext cx="1939275" cy="25702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47" name="TextBox 46">
              <a:extLst>
                <a:ext uri="{FF2B5EF4-FFF2-40B4-BE49-F238E27FC236}">
                  <a16:creationId xmlns:a16="http://schemas.microsoft.com/office/drawing/2014/main" id="{DD989C51-6CBC-4EAA-908E-2A0F172B1B07}"/>
                </a:ext>
              </a:extLst>
            </p:cNvPr>
            <p:cNvSpPr txBox="1"/>
            <p:nvPr/>
          </p:nvSpPr>
          <p:spPr>
            <a:xfrm>
              <a:off x="5180053" y="3471251"/>
              <a:ext cx="1393330" cy="1996700"/>
            </a:xfrm>
            <a:prstGeom prst="rect">
              <a:avLst/>
            </a:prstGeom>
            <a:noFill/>
          </p:spPr>
          <p:txBody>
            <a:bodyPr wrap="none" rtlCol="0">
              <a:spAutoFit/>
            </a:bodyPr>
            <a:lstStyle/>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1969</a:t>
              </a:r>
              <a:r>
                <a:rPr lang="ko-KR" altLang="en-US"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년생</a:t>
              </a:r>
              <a:endPar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endPar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Education</a:t>
              </a:r>
            </a:p>
            <a:p>
              <a:endParaRPr lang="en-US" altLang="ko-KR" sz="6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인하대 경영학과</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endParaRPr lang="ko-KR" altLang="en-US" sz="10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Experience</a:t>
              </a:r>
            </a:p>
            <a:p>
              <a:endParaRPr lang="en-US" altLang="ko-KR" sz="6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현</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윈팩</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부사장</a:t>
              </a:r>
            </a:p>
            <a:p>
              <a:pPr>
                <a:lnSpc>
                  <a:spcPct val="150000"/>
                </a:lnSpc>
              </a:pP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다산인베스트</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관리총괄</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p:txBody>
        </p:sp>
        <p:sp>
          <p:nvSpPr>
            <p:cNvPr id="48" name="TextBox 47">
              <a:extLst>
                <a:ext uri="{FF2B5EF4-FFF2-40B4-BE49-F238E27FC236}">
                  <a16:creationId xmlns:a16="http://schemas.microsoft.com/office/drawing/2014/main" id="{B41A9856-6432-4A3C-A2F4-653A2BBCC51D}"/>
                </a:ext>
              </a:extLst>
            </p:cNvPr>
            <p:cNvSpPr txBox="1"/>
            <p:nvPr/>
          </p:nvSpPr>
          <p:spPr>
            <a:xfrm>
              <a:off x="5611131" y="2393873"/>
              <a:ext cx="877163" cy="369332"/>
            </a:xfrm>
            <a:prstGeom prst="rect">
              <a:avLst/>
            </a:prstGeom>
            <a:noFill/>
          </p:spPr>
          <p:txBody>
            <a:bodyPr wrap="none" rtlCol="0">
              <a:spAutoFit/>
            </a:bodyPr>
            <a:lstStyle/>
            <a:p>
              <a:r>
                <a:rPr lang="ko-KR" altLang="en-US" b="1" dirty="0" err="1">
                  <a:latin typeface="KoPubWorld돋움체 Medium" panose="00000600000000000000" pitchFamily="2" charset="-127"/>
                  <a:ea typeface="KoPubWorld돋움체 Medium" panose="00000600000000000000" pitchFamily="2" charset="-127"/>
                </a:rPr>
                <a:t>정석희</a:t>
              </a:r>
              <a:endParaRPr lang="ko-KR" altLang="en-US" b="1" dirty="0">
                <a:latin typeface="KoPubWorld돋움체 Medium" panose="00000600000000000000" pitchFamily="2" charset="-127"/>
                <a:ea typeface="KoPubWorld돋움체 Medium" panose="00000600000000000000" pitchFamily="2" charset="-127"/>
              </a:endParaRPr>
            </a:p>
          </p:txBody>
        </p:sp>
        <p:sp>
          <p:nvSpPr>
            <p:cNvPr id="49" name="TextBox 48">
              <a:extLst>
                <a:ext uri="{FF2B5EF4-FFF2-40B4-BE49-F238E27FC236}">
                  <a16:creationId xmlns:a16="http://schemas.microsoft.com/office/drawing/2014/main" id="{F8D2D1BC-9828-43F2-8091-7F5C0FA9240A}"/>
                </a:ext>
              </a:extLst>
            </p:cNvPr>
            <p:cNvSpPr txBox="1"/>
            <p:nvPr/>
          </p:nvSpPr>
          <p:spPr>
            <a:xfrm>
              <a:off x="5603816" y="2834429"/>
              <a:ext cx="857927" cy="461665"/>
            </a:xfrm>
            <a:prstGeom prst="rect">
              <a:avLst/>
            </a:prstGeom>
            <a:noFill/>
          </p:spPr>
          <p:txBody>
            <a:bodyPr wrap="none" rtlCol="0">
              <a:spAutoFit/>
            </a:bodyPr>
            <a:lstStyle/>
            <a:p>
              <a:pPr algn="ctr"/>
              <a:r>
                <a:rPr lang="en-US" altLang="ko-KR" sz="1200" dirty="0">
                  <a:solidFill>
                    <a:schemeClr val="bg1">
                      <a:lumMod val="50000"/>
                    </a:schemeClr>
                  </a:solidFill>
                  <a:latin typeface="KoPubWorld돋움체 Medium" panose="00000600000000000000" pitchFamily="2" charset="-127"/>
                  <a:ea typeface="KoPubWorld돋움체 Medium" panose="00000600000000000000" pitchFamily="2" charset="-127"/>
                </a:rPr>
                <a:t>CFO </a:t>
              </a:r>
            </a:p>
            <a:p>
              <a:pPr algn="ctr"/>
              <a:r>
                <a:rPr lang="ko-KR" altLang="en-US" sz="1200" dirty="0" err="1">
                  <a:solidFill>
                    <a:schemeClr val="bg1">
                      <a:lumMod val="50000"/>
                    </a:schemeClr>
                  </a:solidFill>
                  <a:latin typeface="KoPubWorld돋움체 Medium" panose="00000600000000000000" pitchFamily="2" charset="-127"/>
                  <a:ea typeface="KoPubWorld돋움체 Medium" panose="00000600000000000000" pitchFamily="2" charset="-127"/>
                </a:rPr>
                <a:t>경영부문장</a:t>
              </a:r>
              <a:endParaRPr lang="en-US" altLang="ko-KR" sz="1200" dirty="0">
                <a:solidFill>
                  <a:schemeClr val="bg1">
                    <a:lumMod val="50000"/>
                  </a:schemeClr>
                </a:solidFill>
                <a:latin typeface="KoPubWorld돋움체 Medium" panose="00000600000000000000" pitchFamily="2" charset="-127"/>
                <a:ea typeface="KoPubWorld돋움체 Medium" panose="00000600000000000000" pitchFamily="2" charset="-127"/>
              </a:endParaRPr>
            </a:p>
          </p:txBody>
        </p:sp>
        <p:cxnSp>
          <p:nvCxnSpPr>
            <p:cNvPr id="50" name="직선 연결선 49">
              <a:extLst>
                <a:ext uri="{FF2B5EF4-FFF2-40B4-BE49-F238E27FC236}">
                  <a16:creationId xmlns:a16="http://schemas.microsoft.com/office/drawing/2014/main" id="{270AFA52-D47D-477A-A3FE-C62AF3337E23}"/>
                </a:ext>
              </a:extLst>
            </p:cNvPr>
            <p:cNvCxnSpPr/>
            <p:nvPr/>
          </p:nvCxnSpPr>
          <p:spPr>
            <a:xfrm>
              <a:off x="5233437" y="2741921"/>
              <a:ext cx="150405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7521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사다리꼴 89">
            <a:extLst>
              <a:ext uri="{FF2B5EF4-FFF2-40B4-BE49-F238E27FC236}">
                <a16:creationId xmlns:a16="http://schemas.microsoft.com/office/drawing/2014/main" id="{291112F8-B052-44E6-A6FA-6F3566BEE10B}"/>
              </a:ext>
            </a:extLst>
          </p:cNvPr>
          <p:cNvSpPr/>
          <p:nvPr/>
        </p:nvSpPr>
        <p:spPr>
          <a:xfrm rot="16200000" flipH="1">
            <a:off x="3128189" y="4192178"/>
            <a:ext cx="3670070" cy="240441"/>
          </a:xfrm>
          <a:custGeom>
            <a:avLst/>
            <a:gdLst>
              <a:gd name="connsiteX0" fmla="*/ 0 w 2768372"/>
              <a:gd name="connsiteY0" fmla="*/ 366381 h 366381"/>
              <a:gd name="connsiteX1" fmla="*/ 91595 w 2768372"/>
              <a:gd name="connsiteY1" fmla="*/ 0 h 366381"/>
              <a:gd name="connsiteX2" fmla="*/ 2676777 w 2768372"/>
              <a:gd name="connsiteY2" fmla="*/ 0 h 366381"/>
              <a:gd name="connsiteX3" fmla="*/ 2768372 w 2768372"/>
              <a:gd name="connsiteY3" fmla="*/ 366381 h 366381"/>
              <a:gd name="connsiteX4" fmla="*/ 0 w 2768372"/>
              <a:gd name="connsiteY4" fmla="*/ 366381 h 366381"/>
              <a:gd name="connsiteX0" fmla="*/ 0 w 2768372"/>
              <a:gd name="connsiteY0" fmla="*/ 374128 h 374128"/>
              <a:gd name="connsiteX1" fmla="*/ 750276 w 2768372"/>
              <a:gd name="connsiteY1" fmla="*/ 0 h 374128"/>
              <a:gd name="connsiteX2" fmla="*/ 2676777 w 2768372"/>
              <a:gd name="connsiteY2" fmla="*/ 7747 h 374128"/>
              <a:gd name="connsiteX3" fmla="*/ 2768372 w 2768372"/>
              <a:gd name="connsiteY3" fmla="*/ 374128 h 374128"/>
              <a:gd name="connsiteX4" fmla="*/ 0 w 2768372"/>
              <a:gd name="connsiteY4" fmla="*/ 374128 h 374128"/>
              <a:gd name="connsiteX0" fmla="*/ 0 w 2768372"/>
              <a:gd name="connsiteY0" fmla="*/ 374128 h 374128"/>
              <a:gd name="connsiteX1" fmla="*/ 750276 w 2768372"/>
              <a:gd name="connsiteY1" fmla="*/ 0 h 374128"/>
              <a:gd name="connsiteX2" fmla="*/ 2467227 w 2768372"/>
              <a:gd name="connsiteY2" fmla="*/ 7747 h 374128"/>
              <a:gd name="connsiteX3" fmla="*/ 2768372 w 2768372"/>
              <a:gd name="connsiteY3" fmla="*/ 374128 h 374128"/>
              <a:gd name="connsiteX4" fmla="*/ 0 w 2768372"/>
              <a:gd name="connsiteY4" fmla="*/ 374128 h 374128"/>
              <a:gd name="connsiteX0" fmla="*/ 0 w 2555647"/>
              <a:gd name="connsiteY0" fmla="*/ 374128 h 374128"/>
              <a:gd name="connsiteX1" fmla="*/ 750276 w 2555647"/>
              <a:gd name="connsiteY1" fmla="*/ 0 h 374128"/>
              <a:gd name="connsiteX2" fmla="*/ 2467227 w 2555647"/>
              <a:gd name="connsiteY2" fmla="*/ 7747 h 374128"/>
              <a:gd name="connsiteX3" fmla="*/ 2555647 w 2555647"/>
              <a:gd name="connsiteY3" fmla="*/ 370953 h 374128"/>
              <a:gd name="connsiteX4" fmla="*/ 0 w 2555647"/>
              <a:gd name="connsiteY4" fmla="*/ 374128 h 374128"/>
              <a:gd name="connsiteX0" fmla="*/ 0 w 3670070"/>
              <a:gd name="connsiteY0" fmla="*/ 377306 h 377306"/>
              <a:gd name="connsiteX1" fmla="*/ 1864699 w 3670070"/>
              <a:gd name="connsiteY1" fmla="*/ 0 h 377306"/>
              <a:gd name="connsiteX2" fmla="*/ 3581650 w 3670070"/>
              <a:gd name="connsiteY2" fmla="*/ 7747 h 377306"/>
              <a:gd name="connsiteX3" fmla="*/ 3670070 w 3670070"/>
              <a:gd name="connsiteY3" fmla="*/ 370953 h 377306"/>
              <a:gd name="connsiteX4" fmla="*/ 0 w 3670070"/>
              <a:gd name="connsiteY4" fmla="*/ 377306 h 377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0070" h="377306">
                <a:moveTo>
                  <a:pt x="0" y="377306"/>
                </a:moveTo>
                <a:lnTo>
                  <a:pt x="1864699" y="0"/>
                </a:lnTo>
                <a:lnTo>
                  <a:pt x="3581650" y="7747"/>
                </a:lnTo>
                <a:lnTo>
                  <a:pt x="3670070" y="370953"/>
                </a:lnTo>
                <a:lnTo>
                  <a:pt x="0" y="377306"/>
                </a:lnTo>
                <a:close/>
              </a:path>
            </a:pathLst>
          </a:custGeom>
          <a:gradFill>
            <a:gsLst>
              <a:gs pos="0">
                <a:schemeClr val="accent1">
                  <a:lumMod val="5000"/>
                  <a:lumOff val="95000"/>
                </a:schemeClr>
              </a:gs>
              <a:gs pos="100000">
                <a:srgbClr val="4831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3" name="텍스트 개체 틀 2">
            <a:extLst>
              <a:ext uri="{FF2B5EF4-FFF2-40B4-BE49-F238E27FC236}">
                <a16:creationId xmlns:a16="http://schemas.microsoft.com/office/drawing/2014/main" id="{12AD0ACD-5793-4914-9268-2D1BF95C4C07}"/>
              </a:ext>
            </a:extLst>
          </p:cNvPr>
          <p:cNvSpPr>
            <a:spLocks noGrp="1"/>
          </p:cNvSpPr>
          <p:nvPr>
            <p:ph type="body" sz="quarter" idx="13"/>
          </p:nvPr>
        </p:nvSpPr>
        <p:spPr/>
        <p:txBody>
          <a:bodyPr/>
          <a:lstStyle/>
          <a:p>
            <a:r>
              <a:rPr lang="ko-KR" altLang="en-US" dirty="0"/>
              <a:t>핵심 역량</a:t>
            </a:r>
            <a:r>
              <a:rPr lang="en-US" altLang="ko-KR" dirty="0"/>
              <a:t>:</a:t>
            </a:r>
            <a:r>
              <a:rPr lang="ko-KR" altLang="en-US" dirty="0"/>
              <a:t> </a:t>
            </a:r>
            <a:r>
              <a:rPr lang="en-US" altLang="ko-KR" dirty="0"/>
              <a:t>(1) </a:t>
            </a:r>
            <a:r>
              <a:rPr lang="ko-KR" altLang="en-US" dirty="0"/>
              <a:t>일괄 공정</a:t>
            </a:r>
          </a:p>
        </p:txBody>
      </p:sp>
      <p:sp>
        <p:nvSpPr>
          <p:cNvPr id="10" name="세로 텍스트 개체 틀 9">
            <a:extLst>
              <a:ext uri="{FF2B5EF4-FFF2-40B4-BE49-F238E27FC236}">
                <a16:creationId xmlns:a16="http://schemas.microsoft.com/office/drawing/2014/main" id="{E818268D-67F3-4437-ADB3-1F505A47536F}"/>
              </a:ext>
            </a:extLst>
          </p:cNvPr>
          <p:cNvSpPr>
            <a:spLocks noGrp="1"/>
          </p:cNvSpPr>
          <p:nvPr>
            <p:ph type="body" orient="vert" sz="quarter" idx="14"/>
          </p:nvPr>
        </p:nvSpPr>
        <p:spPr/>
        <p:txBody>
          <a:bodyPr/>
          <a:lstStyle/>
          <a:p>
            <a:r>
              <a:rPr lang="ko-KR" altLang="en-US" dirty="0"/>
              <a:t>회사는 패키징</a:t>
            </a:r>
            <a:r>
              <a:rPr lang="en-US" altLang="ko-KR" dirty="0"/>
              <a:t> </a:t>
            </a:r>
            <a:r>
              <a:rPr lang="ko-KR" altLang="en-US" dirty="0"/>
              <a:t>및 테스트를 위한</a:t>
            </a:r>
            <a:r>
              <a:rPr lang="en-US" altLang="ko-KR" dirty="0"/>
              <a:t> </a:t>
            </a:r>
            <a:r>
              <a:rPr lang="ko-KR" altLang="en-US" dirty="0"/>
              <a:t>일괄 공정</a:t>
            </a:r>
            <a:r>
              <a:rPr lang="en-US" altLang="ko-KR" dirty="0"/>
              <a:t>(Turn-key process) </a:t>
            </a:r>
            <a:r>
              <a:rPr lang="ko-KR" altLang="en-US" dirty="0"/>
              <a:t>을 보유하고 있으며</a:t>
            </a:r>
            <a:r>
              <a:rPr lang="en-US" altLang="ko-KR" dirty="0"/>
              <a:t>, </a:t>
            </a:r>
            <a:r>
              <a:rPr lang="ko-KR" altLang="en-US" dirty="0"/>
              <a:t>이를 통해 수익구조의 안정성 확보 및 생산 효율화를 달성하고 있습니다</a:t>
            </a:r>
            <a:r>
              <a:rPr lang="en-US" altLang="ko-KR" dirty="0"/>
              <a:t>.</a:t>
            </a:r>
            <a:endParaRPr lang="ko-KR" altLang="en-US" dirty="0"/>
          </a:p>
        </p:txBody>
      </p:sp>
      <p:sp>
        <p:nvSpPr>
          <p:cNvPr id="11" name="텍스트 개체 틀 10">
            <a:extLst>
              <a:ext uri="{FF2B5EF4-FFF2-40B4-BE49-F238E27FC236}">
                <a16:creationId xmlns:a16="http://schemas.microsoft.com/office/drawing/2014/main" id="{F77BA7C5-C026-41FC-A6E3-F75637B1AD2D}"/>
              </a:ext>
            </a:extLst>
          </p:cNvPr>
          <p:cNvSpPr>
            <a:spLocks noGrp="1"/>
          </p:cNvSpPr>
          <p:nvPr>
            <p:ph type="body" sz="quarter" idx="15"/>
          </p:nvPr>
        </p:nvSpPr>
        <p:spPr/>
        <p:txBody>
          <a:bodyPr/>
          <a:lstStyle/>
          <a:p>
            <a:r>
              <a:rPr lang="en-US" altLang="ko-KR" dirty="0"/>
              <a:t>Source: </a:t>
            </a:r>
            <a:r>
              <a:rPr lang="ko-KR" altLang="en-US" dirty="0"/>
              <a:t>회사제시자료</a:t>
            </a:r>
          </a:p>
        </p:txBody>
      </p:sp>
      <p:grpSp>
        <p:nvGrpSpPr>
          <p:cNvPr id="35" name="그룹 34">
            <a:extLst>
              <a:ext uri="{FF2B5EF4-FFF2-40B4-BE49-F238E27FC236}">
                <a16:creationId xmlns:a16="http://schemas.microsoft.com/office/drawing/2014/main" id="{5D416D25-F106-4C2F-B81A-31FD93144474}"/>
              </a:ext>
            </a:extLst>
          </p:cNvPr>
          <p:cNvGrpSpPr/>
          <p:nvPr/>
        </p:nvGrpSpPr>
        <p:grpSpPr>
          <a:xfrm>
            <a:off x="453025" y="1956462"/>
            <a:ext cx="4431396" cy="285238"/>
            <a:chOff x="453025" y="1956462"/>
            <a:chExt cx="4320000" cy="285238"/>
          </a:xfrm>
        </p:grpSpPr>
        <p:sp>
          <p:nvSpPr>
            <p:cNvPr id="38" name="TextBox 37">
              <a:extLst>
                <a:ext uri="{FF2B5EF4-FFF2-40B4-BE49-F238E27FC236}">
                  <a16:creationId xmlns:a16="http://schemas.microsoft.com/office/drawing/2014/main" id="{84614EC5-5BC6-4374-B0CE-D0E433E29B9C}"/>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순차 공정과 일괄 공정 비교</a:t>
              </a:r>
            </a:p>
          </p:txBody>
        </p:sp>
        <p:cxnSp>
          <p:nvCxnSpPr>
            <p:cNvPr id="39" name="Straight Connector 32">
              <a:extLst>
                <a:ext uri="{FF2B5EF4-FFF2-40B4-BE49-F238E27FC236}">
                  <a16:creationId xmlns:a16="http://schemas.microsoft.com/office/drawing/2014/main" id="{53DAA48C-160B-4989-914E-DFA2E613202A}"/>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40" name="그룹 39">
            <a:extLst>
              <a:ext uri="{FF2B5EF4-FFF2-40B4-BE49-F238E27FC236}">
                <a16:creationId xmlns:a16="http://schemas.microsoft.com/office/drawing/2014/main" id="{D3CA3771-91AC-4647-AC00-5F43368C216F}"/>
              </a:ext>
            </a:extLst>
          </p:cNvPr>
          <p:cNvGrpSpPr/>
          <p:nvPr/>
        </p:nvGrpSpPr>
        <p:grpSpPr>
          <a:xfrm>
            <a:off x="4947278" y="1956462"/>
            <a:ext cx="4431396" cy="285238"/>
            <a:chOff x="453025" y="1956462"/>
            <a:chExt cx="4320000" cy="285238"/>
          </a:xfrm>
        </p:grpSpPr>
        <p:sp>
          <p:nvSpPr>
            <p:cNvPr id="42" name="TextBox 41">
              <a:extLst>
                <a:ext uri="{FF2B5EF4-FFF2-40B4-BE49-F238E27FC236}">
                  <a16:creationId xmlns:a16="http://schemas.microsoft.com/office/drawing/2014/main" id="{517EB1AA-8F22-49CD-8C35-D479325769F0}"/>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일괄 공정 효과</a:t>
              </a:r>
            </a:p>
          </p:txBody>
        </p:sp>
        <p:cxnSp>
          <p:nvCxnSpPr>
            <p:cNvPr id="43" name="Straight Connector 32">
              <a:extLst>
                <a:ext uri="{FF2B5EF4-FFF2-40B4-BE49-F238E27FC236}">
                  <a16:creationId xmlns:a16="http://schemas.microsoft.com/office/drawing/2014/main" id="{9D74DE7A-94EF-4AE3-BF63-5C172904218A}"/>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45" name="직사각형 44">
            <a:extLst>
              <a:ext uri="{FF2B5EF4-FFF2-40B4-BE49-F238E27FC236}">
                <a16:creationId xmlns:a16="http://schemas.microsoft.com/office/drawing/2014/main" id="{4C9ED0BE-B8F8-4B5D-AF66-238E860587CB}"/>
              </a:ext>
            </a:extLst>
          </p:cNvPr>
          <p:cNvSpPr/>
          <p:nvPr/>
        </p:nvSpPr>
        <p:spPr>
          <a:xfrm>
            <a:off x="453025" y="2418400"/>
            <a:ext cx="777570" cy="1761060"/>
          </a:xfrm>
          <a:prstGeom prst="rect">
            <a:avLst/>
          </a:prstGeom>
          <a:solidFill>
            <a:schemeClr val="bg1">
              <a:lumMod val="95000"/>
              <a:alpha val="20000"/>
            </a:schemeClr>
          </a:solidFill>
          <a:ln>
            <a:solidFill>
              <a:srgbClr val="89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lumMod val="50000"/>
                    <a:lumOff val="50000"/>
                  </a:schemeClr>
                </a:solidFill>
                <a:latin typeface="Arial" panose="020B0604020202020204" pitchFamily="34" charset="0"/>
                <a:ea typeface="KoPubWorld돋움체 Medium" panose="00000600000000000000" pitchFamily="2" charset="-127"/>
              </a:rPr>
              <a:t>순차 공정</a:t>
            </a:r>
          </a:p>
        </p:txBody>
      </p:sp>
      <p:sp>
        <p:nvSpPr>
          <p:cNvPr id="50" name="직사각형 49">
            <a:extLst>
              <a:ext uri="{FF2B5EF4-FFF2-40B4-BE49-F238E27FC236}">
                <a16:creationId xmlns:a16="http://schemas.microsoft.com/office/drawing/2014/main" id="{A853176E-D81B-440F-8502-82009AE09932}"/>
              </a:ext>
            </a:extLst>
          </p:cNvPr>
          <p:cNvSpPr/>
          <p:nvPr/>
        </p:nvSpPr>
        <p:spPr>
          <a:xfrm>
            <a:off x="453025" y="4291027"/>
            <a:ext cx="777570" cy="1761060"/>
          </a:xfrm>
          <a:prstGeom prst="rect">
            <a:avLst/>
          </a:prstGeom>
          <a:solidFill>
            <a:srgbClr val="483159"/>
          </a:solid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200" b="1" dirty="0">
                <a:solidFill>
                  <a:schemeClr val="bg1"/>
                </a:solidFill>
                <a:latin typeface="Arial" panose="020B0604020202020204" pitchFamily="34" charset="0"/>
                <a:ea typeface="KoPubWorld돋움체 Medium" panose="00000600000000000000" pitchFamily="2" charset="-127"/>
              </a:rPr>
              <a:t>일괄 공정</a:t>
            </a:r>
            <a:endParaRPr lang="en-US" altLang="ko-KR" sz="1200" b="1" dirty="0">
              <a:solidFill>
                <a:schemeClr val="bg1"/>
              </a:solidFill>
              <a:latin typeface="Arial" panose="020B0604020202020204" pitchFamily="34" charset="0"/>
              <a:ea typeface="KoPubWorld돋움체 Medium" panose="00000600000000000000" pitchFamily="2" charset="-127"/>
            </a:endParaRPr>
          </a:p>
          <a:p>
            <a:pPr algn="ctr"/>
            <a:r>
              <a:rPr lang="en-US" altLang="ko-KR" sz="1200" b="1" dirty="0">
                <a:solidFill>
                  <a:schemeClr val="bg1"/>
                </a:solidFill>
                <a:latin typeface="Arial" panose="020B0604020202020204" pitchFamily="34" charset="0"/>
                <a:ea typeface="KoPubWorld돋움체 Medium" panose="00000600000000000000" pitchFamily="2" charset="-127"/>
              </a:rPr>
              <a:t>(Turn-key)</a:t>
            </a:r>
            <a:endParaRPr lang="ko-KR" altLang="en-US" sz="1200" b="1" dirty="0">
              <a:solidFill>
                <a:schemeClr val="bg1"/>
              </a:solidFill>
              <a:latin typeface="Arial" panose="020B0604020202020204" pitchFamily="34" charset="0"/>
              <a:ea typeface="KoPubWorld돋움체 Medium" panose="00000600000000000000" pitchFamily="2" charset="-127"/>
            </a:endParaRPr>
          </a:p>
        </p:txBody>
      </p:sp>
      <p:cxnSp>
        <p:nvCxnSpPr>
          <p:cNvPr id="52" name="직선 연결선 51">
            <a:extLst>
              <a:ext uri="{FF2B5EF4-FFF2-40B4-BE49-F238E27FC236}">
                <a16:creationId xmlns:a16="http://schemas.microsoft.com/office/drawing/2014/main" id="{73067DA3-48EB-453E-8AE0-FFD2F8041999}"/>
              </a:ext>
            </a:extLst>
          </p:cNvPr>
          <p:cNvCxnSpPr>
            <a:cxnSpLocks/>
          </p:cNvCxnSpPr>
          <p:nvPr/>
        </p:nvCxnSpPr>
        <p:spPr>
          <a:xfrm>
            <a:off x="453025" y="4235243"/>
            <a:ext cx="443139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사각형: 둥근 모서리 57">
            <a:extLst>
              <a:ext uri="{FF2B5EF4-FFF2-40B4-BE49-F238E27FC236}">
                <a16:creationId xmlns:a16="http://schemas.microsoft.com/office/drawing/2014/main" id="{3FA5179E-42C6-49CF-9B15-500F4EC60650}"/>
              </a:ext>
            </a:extLst>
          </p:cNvPr>
          <p:cNvSpPr/>
          <p:nvPr/>
        </p:nvSpPr>
        <p:spPr>
          <a:xfrm>
            <a:off x="1396513" y="2496127"/>
            <a:ext cx="900000" cy="502791"/>
          </a:xfrm>
          <a:prstGeom prst="roundRect">
            <a:avLst/>
          </a:prstGeom>
          <a:no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rgbClr val="483159"/>
                </a:solidFill>
                <a:latin typeface="Arial" panose="020B0604020202020204" pitchFamily="34" charset="0"/>
                <a:ea typeface="KoPubWorld돋움체 Medium" panose="00000600000000000000" pitchFamily="2" charset="-127"/>
              </a:rPr>
              <a:t>패키징</a:t>
            </a:r>
            <a:endParaRPr lang="en-US" altLang="ko-KR" sz="1000" dirty="0">
              <a:solidFill>
                <a:srgbClr val="483159"/>
              </a:solidFill>
              <a:latin typeface="Arial" panose="020B0604020202020204" pitchFamily="34" charset="0"/>
              <a:ea typeface="KoPubWorld돋움체 Medium" panose="00000600000000000000" pitchFamily="2" charset="-127"/>
            </a:endParaRPr>
          </a:p>
          <a:p>
            <a:pPr algn="ctr"/>
            <a:r>
              <a:rPr lang="en-US" altLang="ko-KR" sz="1000" dirty="0">
                <a:solidFill>
                  <a:srgbClr val="483159"/>
                </a:solidFill>
                <a:latin typeface="Arial" panose="020B0604020202020204" pitchFamily="34" charset="0"/>
                <a:ea typeface="KoPubWorld돋움체 Medium" panose="00000600000000000000" pitchFamily="2" charset="-127"/>
              </a:rPr>
              <a:t>(PKG)</a:t>
            </a:r>
            <a:endParaRPr lang="ko-KR" altLang="en-US" sz="1000" dirty="0">
              <a:solidFill>
                <a:srgbClr val="483159"/>
              </a:solidFill>
              <a:latin typeface="Arial" panose="020B0604020202020204" pitchFamily="34" charset="0"/>
              <a:ea typeface="KoPubWorld돋움체 Medium" panose="00000600000000000000" pitchFamily="2" charset="-127"/>
            </a:endParaRPr>
          </a:p>
        </p:txBody>
      </p:sp>
      <p:sp>
        <p:nvSpPr>
          <p:cNvPr id="60" name="사각형: 둥근 모서리 59">
            <a:extLst>
              <a:ext uri="{FF2B5EF4-FFF2-40B4-BE49-F238E27FC236}">
                <a16:creationId xmlns:a16="http://schemas.microsoft.com/office/drawing/2014/main" id="{B048E4C9-F837-4953-B686-02CBF8E93861}"/>
              </a:ext>
            </a:extLst>
          </p:cNvPr>
          <p:cNvSpPr/>
          <p:nvPr/>
        </p:nvSpPr>
        <p:spPr>
          <a:xfrm>
            <a:off x="2690467" y="2496127"/>
            <a:ext cx="900000" cy="502791"/>
          </a:xfrm>
          <a:prstGeom prst="roundRect">
            <a:avLst/>
          </a:prstGeom>
          <a:no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rgbClr val="483159"/>
                </a:solidFill>
                <a:latin typeface="Arial" panose="020B0604020202020204" pitchFamily="34" charset="0"/>
                <a:ea typeface="KoPubWorld돋움체 Medium" panose="00000600000000000000" pitchFamily="2" charset="-127"/>
              </a:rPr>
              <a:t>출하검사</a:t>
            </a:r>
          </a:p>
        </p:txBody>
      </p:sp>
      <p:sp>
        <p:nvSpPr>
          <p:cNvPr id="61" name="사각형: 둥근 모서리 60">
            <a:extLst>
              <a:ext uri="{FF2B5EF4-FFF2-40B4-BE49-F238E27FC236}">
                <a16:creationId xmlns:a16="http://schemas.microsoft.com/office/drawing/2014/main" id="{E9262DC6-2FE7-4759-8115-3D6939A2DEA6}"/>
              </a:ext>
            </a:extLst>
          </p:cNvPr>
          <p:cNvSpPr/>
          <p:nvPr/>
        </p:nvSpPr>
        <p:spPr>
          <a:xfrm>
            <a:off x="3984421" y="2496127"/>
            <a:ext cx="900000" cy="502791"/>
          </a:xfrm>
          <a:prstGeom prst="roundRect">
            <a:avLst/>
          </a:prstGeom>
          <a:no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rgbClr val="483159"/>
                </a:solidFill>
                <a:latin typeface="Arial" panose="020B0604020202020204" pitchFamily="34" charset="0"/>
                <a:ea typeface="KoPubWorld돋움체 Medium" panose="00000600000000000000" pitchFamily="2" charset="-127"/>
              </a:rPr>
              <a:t>포장</a:t>
            </a:r>
          </a:p>
        </p:txBody>
      </p:sp>
      <p:cxnSp>
        <p:nvCxnSpPr>
          <p:cNvPr id="62" name="직선 화살표 연결선 61">
            <a:extLst>
              <a:ext uri="{FF2B5EF4-FFF2-40B4-BE49-F238E27FC236}">
                <a16:creationId xmlns:a16="http://schemas.microsoft.com/office/drawing/2014/main" id="{D3B5BE32-C910-45E0-9CE3-00A1E6B33310}"/>
              </a:ext>
            </a:extLst>
          </p:cNvPr>
          <p:cNvCxnSpPr>
            <a:cxnSpLocks/>
            <a:stCxn id="60" idx="3"/>
            <a:endCxn id="61" idx="1"/>
          </p:cNvCxnSpPr>
          <p:nvPr/>
        </p:nvCxnSpPr>
        <p:spPr>
          <a:xfrm>
            <a:off x="3590467" y="2747523"/>
            <a:ext cx="393954" cy="0"/>
          </a:xfrm>
          <a:prstGeom prst="straightConnector1">
            <a:avLst/>
          </a:prstGeom>
          <a:ln w="12700">
            <a:solidFill>
              <a:srgbClr val="483159"/>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45EFB3F4-0793-49B8-B717-12BF16B071E5}"/>
              </a:ext>
            </a:extLst>
          </p:cNvPr>
          <p:cNvCxnSpPr>
            <a:cxnSpLocks/>
            <a:stCxn id="58" idx="3"/>
            <a:endCxn id="60" idx="1"/>
          </p:cNvCxnSpPr>
          <p:nvPr/>
        </p:nvCxnSpPr>
        <p:spPr>
          <a:xfrm>
            <a:off x="2296513" y="2747523"/>
            <a:ext cx="393954" cy="0"/>
          </a:xfrm>
          <a:prstGeom prst="straightConnector1">
            <a:avLst/>
          </a:prstGeom>
          <a:ln w="12700">
            <a:solidFill>
              <a:srgbClr val="483159"/>
            </a:solidFill>
            <a:tailEnd type="triangle"/>
          </a:ln>
        </p:spPr>
        <p:style>
          <a:lnRef idx="1">
            <a:schemeClr val="accent1"/>
          </a:lnRef>
          <a:fillRef idx="0">
            <a:schemeClr val="accent1"/>
          </a:fillRef>
          <a:effectRef idx="0">
            <a:schemeClr val="accent1"/>
          </a:effectRef>
          <a:fontRef idx="minor">
            <a:schemeClr val="tx1"/>
          </a:fontRef>
        </p:style>
      </p:cxnSp>
      <p:sp>
        <p:nvSpPr>
          <p:cNvPr id="64" name="사각형: 둥근 모서리 63">
            <a:extLst>
              <a:ext uri="{FF2B5EF4-FFF2-40B4-BE49-F238E27FC236}">
                <a16:creationId xmlns:a16="http://schemas.microsoft.com/office/drawing/2014/main" id="{85E197DB-D0E1-47FF-84F6-160917BC51FA}"/>
              </a:ext>
            </a:extLst>
          </p:cNvPr>
          <p:cNvSpPr/>
          <p:nvPr/>
        </p:nvSpPr>
        <p:spPr>
          <a:xfrm>
            <a:off x="2259149" y="3429000"/>
            <a:ext cx="682201" cy="502791"/>
          </a:xfrm>
          <a:prstGeom prst="roundRect">
            <a:avLst/>
          </a:prstGeom>
          <a:no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dirty="0">
                <a:solidFill>
                  <a:srgbClr val="483159"/>
                </a:solidFill>
                <a:latin typeface="Arial" panose="020B0604020202020204" pitchFamily="34" charset="0"/>
                <a:ea typeface="KoPubWorld돋움체 Medium" panose="00000600000000000000" pitchFamily="2" charset="-127"/>
              </a:rPr>
              <a:t>재포장</a:t>
            </a:r>
          </a:p>
        </p:txBody>
      </p:sp>
      <p:sp>
        <p:nvSpPr>
          <p:cNvPr id="65" name="사각형: 둥근 모서리 64">
            <a:extLst>
              <a:ext uri="{FF2B5EF4-FFF2-40B4-BE49-F238E27FC236}">
                <a16:creationId xmlns:a16="http://schemas.microsoft.com/office/drawing/2014/main" id="{5DEB4451-E2C3-4DFB-A3A7-C26F0CB9718B}"/>
              </a:ext>
            </a:extLst>
          </p:cNvPr>
          <p:cNvSpPr/>
          <p:nvPr/>
        </p:nvSpPr>
        <p:spPr>
          <a:xfrm>
            <a:off x="3121785" y="3429000"/>
            <a:ext cx="682201" cy="502791"/>
          </a:xfrm>
          <a:prstGeom prst="roundRect">
            <a:avLst/>
          </a:prstGeom>
          <a:no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dirty="0">
                <a:solidFill>
                  <a:srgbClr val="483159"/>
                </a:solidFill>
                <a:latin typeface="Arial" panose="020B0604020202020204" pitchFamily="34" charset="0"/>
                <a:ea typeface="KoPubWorld돋움체 Medium" panose="00000600000000000000" pitchFamily="2" charset="-127"/>
              </a:rPr>
              <a:t>출하검사</a:t>
            </a:r>
          </a:p>
        </p:txBody>
      </p:sp>
      <p:sp>
        <p:nvSpPr>
          <p:cNvPr id="66" name="사각형: 둥근 모서리 65">
            <a:extLst>
              <a:ext uri="{FF2B5EF4-FFF2-40B4-BE49-F238E27FC236}">
                <a16:creationId xmlns:a16="http://schemas.microsoft.com/office/drawing/2014/main" id="{0D420252-09AF-49A8-8FE8-021B1D4661BC}"/>
              </a:ext>
            </a:extLst>
          </p:cNvPr>
          <p:cNvSpPr/>
          <p:nvPr/>
        </p:nvSpPr>
        <p:spPr>
          <a:xfrm>
            <a:off x="3984421" y="3429000"/>
            <a:ext cx="899999" cy="502791"/>
          </a:xfrm>
          <a:prstGeom prst="roundRect">
            <a:avLst/>
          </a:prstGeom>
          <a:no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1000" dirty="0">
                <a:solidFill>
                  <a:srgbClr val="483159"/>
                </a:solidFill>
                <a:latin typeface="Arial" panose="020B0604020202020204" pitchFamily="34" charset="0"/>
                <a:ea typeface="KoPubWorld돋움체 Medium" panose="00000600000000000000" pitchFamily="2" charset="-127"/>
              </a:rPr>
              <a:t>Unboxing</a:t>
            </a:r>
            <a:endParaRPr lang="ko-KR" altLang="en-US" sz="1000" dirty="0">
              <a:solidFill>
                <a:srgbClr val="483159"/>
              </a:solidFill>
              <a:latin typeface="Arial" panose="020B0604020202020204" pitchFamily="34" charset="0"/>
              <a:ea typeface="KoPubWorld돋움체 Medium" panose="00000600000000000000" pitchFamily="2" charset="-127"/>
            </a:endParaRPr>
          </a:p>
        </p:txBody>
      </p:sp>
      <p:sp>
        <p:nvSpPr>
          <p:cNvPr id="67" name="사각형: 둥근 모서리 66">
            <a:extLst>
              <a:ext uri="{FF2B5EF4-FFF2-40B4-BE49-F238E27FC236}">
                <a16:creationId xmlns:a16="http://schemas.microsoft.com/office/drawing/2014/main" id="{8663049A-01B7-4176-9D79-246384B654F6}"/>
              </a:ext>
            </a:extLst>
          </p:cNvPr>
          <p:cNvSpPr/>
          <p:nvPr/>
        </p:nvSpPr>
        <p:spPr>
          <a:xfrm>
            <a:off x="1396513" y="3429000"/>
            <a:ext cx="682201" cy="502791"/>
          </a:xfrm>
          <a:prstGeom prst="roundRect">
            <a:avLst/>
          </a:prstGeom>
          <a:no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dirty="0">
                <a:solidFill>
                  <a:srgbClr val="483159"/>
                </a:solidFill>
                <a:latin typeface="Arial" panose="020B0604020202020204" pitchFamily="34" charset="0"/>
                <a:ea typeface="KoPubWorld돋움체 Medium" panose="00000600000000000000" pitchFamily="2" charset="-127"/>
              </a:rPr>
              <a:t>출하</a:t>
            </a:r>
          </a:p>
        </p:txBody>
      </p:sp>
      <p:cxnSp>
        <p:nvCxnSpPr>
          <p:cNvPr id="68" name="직선 화살표 연결선 67">
            <a:extLst>
              <a:ext uri="{FF2B5EF4-FFF2-40B4-BE49-F238E27FC236}">
                <a16:creationId xmlns:a16="http://schemas.microsoft.com/office/drawing/2014/main" id="{433BD4F1-5F25-4DE6-BBFC-BA72585CB6A2}"/>
              </a:ext>
            </a:extLst>
          </p:cNvPr>
          <p:cNvCxnSpPr>
            <a:cxnSpLocks/>
            <a:stCxn id="66" idx="1"/>
            <a:endCxn id="65" idx="3"/>
          </p:cNvCxnSpPr>
          <p:nvPr/>
        </p:nvCxnSpPr>
        <p:spPr>
          <a:xfrm flipH="1">
            <a:off x="3803986" y="3680396"/>
            <a:ext cx="180435" cy="0"/>
          </a:xfrm>
          <a:prstGeom prst="straightConnector1">
            <a:avLst/>
          </a:prstGeom>
          <a:ln w="12700">
            <a:solidFill>
              <a:srgbClr val="483159"/>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038DA9D3-8574-430D-8621-091EE2C02704}"/>
              </a:ext>
            </a:extLst>
          </p:cNvPr>
          <p:cNvCxnSpPr>
            <a:cxnSpLocks/>
            <a:stCxn id="65" idx="1"/>
            <a:endCxn id="64" idx="3"/>
          </p:cNvCxnSpPr>
          <p:nvPr/>
        </p:nvCxnSpPr>
        <p:spPr>
          <a:xfrm flipH="1">
            <a:off x="2941350" y="3680396"/>
            <a:ext cx="180435" cy="0"/>
          </a:xfrm>
          <a:prstGeom prst="straightConnector1">
            <a:avLst/>
          </a:prstGeom>
          <a:ln w="12700">
            <a:solidFill>
              <a:srgbClr val="483159"/>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B60BE29-5667-40F1-A5CC-AFFD8AD70059}"/>
              </a:ext>
            </a:extLst>
          </p:cNvPr>
          <p:cNvCxnSpPr>
            <a:cxnSpLocks/>
            <a:stCxn id="61" idx="2"/>
            <a:endCxn id="66" idx="0"/>
          </p:cNvCxnSpPr>
          <p:nvPr/>
        </p:nvCxnSpPr>
        <p:spPr>
          <a:xfrm>
            <a:off x="4434421" y="2998918"/>
            <a:ext cx="0" cy="430082"/>
          </a:xfrm>
          <a:prstGeom prst="straightConnector1">
            <a:avLst/>
          </a:prstGeom>
          <a:ln w="12700">
            <a:solidFill>
              <a:srgbClr val="483159"/>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B5904C59-F06A-4A1C-A34C-27C5A2636D8A}"/>
              </a:ext>
            </a:extLst>
          </p:cNvPr>
          <p:cNvCxnSpPr>
            <a:cxnSpLocks/>
            <a:stCxn id="64" idx="1"/>
            <a:endCxn id="67" idx="3"/>
          </p:cNvCxnSpPr>
          <p:nvPr/>
        </p:nvCxnSpPr>
        <p:spPr>
          <a:xfrm flipH="1">
            <a:off x="2078714" y="3680396"/>
            <a:ext cx="180435" cy="0"/>
          </a:xfrm>
          <a:prstGeom prst="straightConnector1">
            <a:avLst/>
          </a:prstGeom>
          <a:ln w="12700">
            <a:solidFill>
              <a:srgbClr val="483159"/>
            </a:solidFill>
            <a:tailEnd type="triangle"/>
          </a:ln>
        </p:spPr>
        <p:style>
          <a:lnRef idx="1">
            <a:schemeClr val="accent1"/>
          </a:lnRef>
          <a:fillRef idx="0">
            <a:schemeClr val="accent1"/>
          </a:fillRef>
          <a:effectRef idx="0">
            <a:schemeClr val="accent1"/>
          </a:effectRef>
          <a:fontRef idx="minor">
            <a:schemeClr val="tx1"/>
          </a:fontRef>
        </p:style>
      </p:cxnSp>
      <p:sp>
        <p:nvSpPr>
          <p:cNvPr id="81" name="사각형: 둥근 모서리 80">
            <a:extLst>
              <a:ext uri="{FF2B5EF4-FFF2-40B4-BE49-F238E27FC236}">
                <a16:creationId xmlns:a16="http://schemas.microsoft.com/office/drawing/2014/main" id="{677A66CC-46E0-4F65-B187-58A91231B652}"/>
              </a:ext>
            </a:extLst>
          </p:cNvPr>
          <p:cNvSpPr/>
          <p:nvPr/>
        </p:nvSpPr>
        <p:spPr>
          <a:xfrm>
            <a:off x="1396512" y="4291028"/>
            <a:ext cx="3487907" cy="767526"/>
          </a:xfrm>
          <a:prstGeom prst="roundRect">
            <a:avLst/>
          </a:prstGeom>
          <a:solidFill>
            <a:srgbClr val="483159"/>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200" b="1" dirty="0">
                <a:solidFill>
                  <a:schemeClr val="bg1"/>
                </a:solidFill>
                <a:latin typeface="Arial" panose="020B0604020202020204" pitchFamily="34" charset="0"/>
                <a:ea typeface="KoPubWorld돋움체 Medium" panose="00000600000000000000" pitchFamily="2" charset="-127"/>
              </a:rPr>
              <a:t>패키징 및 테스트</a:t>
            </a:r>
          </a:p>
        </p:txBody>
      </p:sp>
      <p:sp>
        <p:nvSpPr>
          <p:cNvPr id="83" name="사각형: 둥근 모서리 82">
            <a:extLst>
              <a:ext uri="{FF2B5EF4-FFF2-40B4-BE49-F238E27FC236}">
                <a16:creationId xmlns:a16="http://schemas.microsoft.com/office/drawing/2014/main" id="{D19C89D5-4AB0-4D69-BF9F-8A47119A5520}"/>
              </a:ext>
            </a:extLst>
          </p:cNvPr>
          <p:cNvSpPr/>
          <p:nvPr/>
        </p:nvSpPr>
        <p:spPr>
          <a:xfrm>
            <a:off x="1396513" y="5422542"/>
            <a:ext cx="3487906" cy="629545"/>
          </a:xfrm>
          <a:prstGeom prst="roundRect">
            <a:avLst/>
          </a:prstGeom>
          <a:no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dirty="0">
                <a:solidFill>
                  <a:srgbClr val="483159"/>
                </a:solidFill>
                <a:latin typeface="Arial" panose="020B0604020202020204" pitchFamily="34" charset="0"/>
                <a:ea typeface="KoPubWorld돋움체 Medium" panose="00000600000000000000" pitchFamily="2" charset="-127"/>
              </a:rPr>
              <a:t>포장 및 출하</a:t>
            </a:r>
          </a:p>
        </p:txBody>
      </p:sp>
      <p:cxnSp>
        <p:nvCxnSpPr>
          <p:cNvPr id="85" name="직선 화살표 연결선 84">
            <a:extLst>
              <a:ext uri="{FF2B5EF4-FFF2-40B4-BE49-F238E27FC236}">
                <a16:creationId xmlns:a16="http://schemas.microsoft.com/office/drawing/2014/main" id="{832832B9-7CE2-49FE-872E-3BF81265E68F}"/>
              </a:ext>
            </a:extLst>
          </p:cNvPr>
          <p:cNvCxnSpPr>
            <a:cxnSpLocks/>
            <a:stCxn id="81" idx="2"/>
            <a:endCxn id="83" idx="0"/>
          </p:cNvCxnSpPr>
          <p:nvPr/>
        </p:nvCxnSpPr>
        <p:spPr>
          <a:xfrm>
            <a:off x="3140466" y="5058554"/>
            <a:ext cx="0" cy="363988"/>
          </a:xfrm>
          <a:prstGeom prst="straightConnector1">
            <a:avLst/>
          </a:prstGeom>
          <a:ln w="12700">
            <a:solidFill>
              <a:srgbClr val="483159"/>
            </a:solidFill>
            <a:tailEnd type="triangl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id="{E798964D-F0BC-41EC-98A9-67501D5E93FE}"/>
              </a:ext>
            </a:extLst>
          </p:cNvPr>
          <p:cNvSpPr/>
          <p:nvPr/>
        </p:nvSpPr>
        <p:spPr>
          <a:xfrm>
            <a:off x="5191932" y="2916861"/>
            <a:ext cx="4186741" cy="763536"/>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변동성이 높지만 규모가 큰 패키징</a:t>
            </a:r>
            <a:r>
              <a:rPr lang="en-US" altLang="ko-KR" sz="1000" dirty="0">
                <a:latin typeface="Arial" panose="020B0604020202020204" pitchFamily="34" charset="0"/>
                <a:ea typeface="KoPubWorld돋움체 Medium" panose="00000600000000000000" pitchFamily="2" charset="-127"/>
              </a:rPr>
              <a:t>(PKG) </a:t>
            </a:r>
            <a:r>
              <a:rPr lang="ko-KR" altLang="en-US" sz="1000" dirty="0">
                <a:latin typeface="Arial" panose="020B0604020202020204" pitchFamily="34" charset="0"/>
                <a:ea typeface="KoPubWorld돋움체 Medium" panose="00000600000000000000" pitchFamily="2" charset="-127"/>
              </a:rPr>
              <a:t>사업과 손익분기 매출 달성 시 레버리지가 큰 테스트</a:t>
            </a:r>
            <a:r>
              <a:rPr lang="en-US" altLang="ko-KR" sz="1000" dirty="0">
                <a:latin typeface="Arial" panose="020B0604020202020204" pitchFamily="34" charset="0"/>
                <a:ea typeface="KoPubWorld돋움체 Medium" panose="00000600000000000000" pitchFamily="2" charset="-127"/>
              </a:rPr>
              <a:t>(Test) </a:t>
            </a:r>
            <a:r>
              <a:rPr lang="ko-KR" altLang="en-US" sz="1000" dirty="0">
                <a:latin typeface="Arial" panose="020B0604020202020204" pitchFamily="34" charset="0"/>
                <a:ea typeface="KoPubWorld돋움체 Medium" panose="00000600000000000000" pitchFamily="2" charset="-127"/>
              </a:rPr>
              <a:t>사업을 동시에 영위함으로써 규모의 경제 달성 및 안정적인 수익 기반 확립</a:t>
            </a:r>
          </a:p>
        </p:txBody>
      </p:sp>
      <p:sp>
        <p:nvSpPr>
          <p:cNvPr id="91" name="직사각형 90">
            <a:extLst>
              <a:ext uri="{FF2B5EF4-FFF2-40B4-BE49-F238E27FC236}">
                <a16:creationId xmlns:a16="http://schemas.microsoft.com/office/drawing/2014/main" id="{E2187B1A-704E-447B-BD59-D4BD0F8A53D4}"/>
              </a:ext>
            </a:extLst>
          </p:cNvPr>
          <p:cNvSpPr/>
          <p:nvPr/>
        </p:nvSpPr>
        <p:spPr>
          <a:xfrm>
            <a:off x="5191932" y="2418400"/>
            <a:ext cx="4186741" cy="409033"/>
          </a:xfrm>
          <a:prstGeom prst="rect">
            <a:avLst/>
          </a:prstGeom>
          <a:pattFill prst="ltUpDiag">
            <a:fgClr>
              <a:srgbClr val="D1C1DD"/>
            </a:fgClr>
            <a:bgClr>
              <a:schemeClr val="bg1"/>
            </a:bgClr>
          </a:patt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144000" rIns="36000" rtlCol="0" anchor="ctr"/>
          <a:lstStyle/>
          <a:p>
            <a:r>
              <a:rPr lang="en-US" altLang="ko-KR" sz="1200" b="1" dirty="0">
                <a:solidFill>
                  <a:schemeClr val="tx1"/>
                </a:solidFill>
                <a:latin typeface="Arial" panose="020B0604020202020204" pitchFamily="34" charset="0"/>
                <a:ea typeface="KoPubWorld돋움체 Medium" panose="00000600000000000000" pitchFamily="2" charset="-127"/>
              </a:rPr>
              <a:t>1) </a:t>
            </a:r>
            <a:r>
              <a:rPr lang="ko-KR" altLang="en-US" sz="1200" b="1" dirty="0">
                <a:solidFill>
                  <a:schemeClr val="tx1"/>
                </a:solidFill>
                <a:latin typeface="Arial" panose="020B0604020202020204" pitchFamily="34" charset="0"/>
                <a:ea typeface="KoPubWorld돋움체 Medium" panose="00000600000000000000" pitchFamily="2" charset="-127"/>
              </a:rPr>
              <a:t>안정적</a:t>
            </a:r>
            <a:r>
              <a:rPr lang="en-US" altLang="ko-KR" sz="1200" b="1" dirty="0">
                <a:solidFill>
                  <a:schemeClr val="tx1"/>
                </a:solidFill>
                <a:latin typeface="Arial" panose="020B0604020202020204" pitchFamily="34" charset="0"/>
                <a:ea typeface="KoPubWorld돋움체 Medium" panose="00000600000000000000" pitchFamily="2" charset="-127"/>
              </a:rPr>
              <a:t> </a:t>
            </a:r>
            <a:r>
              <a:rPr lang="ko-KR" altLang="en-US" sz="1200" b="1" dirty="0">
                <a:solidFill>
                  <a:schemeClr val="tx1"/>
                </a:solidFill>
                <a:latin typeface="Arial" panose="020B0604020202020204" pitchFamily="34" charset="0"/>
                <a:ea typeface="KoPubWorld돋움체 Medium" panose="00000600000000000000" pitchFamily="2" charset="-127"/>
              </a:rPr>
              <a:t>수익 구조</a:t>
            </a:r>
            <a:r>
              <a:rPr lang="en-US" altLang="ko-KR" sz="1200" b="1" dirty="0">
                <a:solidFill>
                  <a:schemeClr val="tx1"/>
                </a:solidFill>
                <a:latin typeface="Arial" panose="020B0604020202020204" pitchFamily="34" charset="0"/>
                <a:ea typeface="KoPubWorld돋움체 Medium" panose="00000600000000000000" pitchFamily="2" charset="-127"/>
              </a:rPr>
              <a:t> </a:t>
            </a:r>
            <a:r>
              <a:rPr lang="ko-KR" altLang="en-US" sz="1200" b="1" dirty="0">
                <a:solidFill>
                  <a:schemeClr val="tx1"/>
                </a:solidFill>
                <a:latin typeface="Arial" panose="020B0604020202020204" pitchFamily="34" charset="0"/>
                <a:ea typeface="KoPubWorld돋움체 Medium" panose="00000600000000000000" pitchFamily="2" charset="-127"/>
              </a:rPr>
              <a:t>확보</a:t>
            </a:r>
          </a:p>
        </p:txBody>
      </p:sp>
      <p:sp>
        <p:nvSpPr>
          <p:cNvPr id="92" name="직사각형 91">
            <a:extLst>
              <a:ext uri="{FF2B5EF4-FFF2-40B4-BE49-F238E27FC236}">
                <a16:creationId xmlns:a16="http://schemas.microsoft.com/office/drawing/2014/main" id="{C4B0DCB2-A06C-4BAE-AD34-915D925F4A5B}"/>
              </a:ext>
            </a:extLst>
          </p:cNvPr>
          <p:cNvSpPr/>
          <p:nvPr/>
        </p:nvSpPr>
        <p:spPr>
          <a:xfrm>
            <a:off x="5191932" y="4144550"/>
            <a:ext cx="4186741" cy="763536"/>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패키징 기술 확보를 통해 테스트 불량 발생 시 즉각적인 원인 분석 및 개선 방안 도출로 </a:t>
            </a:r>
            <a:r>
              <a:rPr lang="ko-KR" altLang="en-US" sz="1000" dirty="0" err="1">
                <a:latin typeface="Arial" panose="020B0604020202020204" pitchFamily="34" charset="0"/>
                <a:ea typeface="KoPubWorld돋움체 Medium" panose="00000600000000000000" pitchFamily="2" charset="-127"/>
              </a:rPr>
              <a:t>수율</a:t>
            </a:r>
            <a:r>
              <a:rPr lang="ko-KR" altLang="en-US" sz="1000" dirty="0">
                <a:latin typeface="Arial" panose="020B0604020202020204" pitchFamily="34" charset="0"/>
                <a:ea typeface="KoPubWorld돋움체 Medium" panose="00000600000000000000" pitchFamily="2" charset="-127"/>
              </a:rPr>
              <a:t> 향상에 기여</a:t>
            </a:r>
          </a:p>
        </p:txBody>
      </p:sp>
      <p:sp>
        <p:nvSpPr>
          <p:cNvPr id="93" name="직사각형 92">
            <a:extLst>
              <a:ext uri="{FF2B5EF4-FFF2-40B4-BE49-F238E27FC236}">
                <a16:creationId xmlns:a16="http://schemas.microsoft.com/office/drawing/2014/main" id="{AC332802-A5AC-4090-877F-94034CCA9395}"/>
              </a:ext>
            </a:extLst>
          </p:cNvPr>
          <p:cNvSpPr/>
          <p:nvPr/>
        </p:nvSpPr>
        <p:spPr>
          <a:xfrm>
            <a:off x="5191932" y="3646089"/>
            <a:ext cx="4186741" cy="409033"/>
          </a:xfrm>
          <a:prstGeom prst="rect">
            <a:avLst/>
          </a:prstGeom>
          <a:pattFill prst="ltUpDiag">
            <a:fgClr>
              <a:srgbClr val="D1C1DD"/>
            </a:fgClr>
            <a:bgClr>
              <a:schemeClr val="bg1"/>
            </a:bgClr>
          </a:patt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144000" rIns="36000" rtlCol="0" anchor="ctr"/>
          <a:lstStyle/>
          <a:p>
            <a:r>
              <a:rPr lang="en-US" altLang="ko-KR" sz="1200" b="1" dirty="0">
                <a:solidFill>
                  <a:schemeClr val="tx1"/>
                </a:solidFill>
                <a:latin typeface="Arial" panose="020B0604020202020204" pitchFamily="34" charset="0"/>
                <a:ea typeface="KoPubWorld돋움체 Medium" panose="00000600000000000000" pitchFamily="2" charset="-127"/>
              </a:rPr>
              <a:t>2) </a:t>
            </a:r>
            <a:r>
              <a:rPr lang="ko-KR" altLang="en-US" sz="1200" b="1" dirty="0">
                <a:solidFill>
                  <a:schemeClr val="tx1"/>
                </a:solidFill>
                <a:latin typeface="Arial" panose="020B0604020202020204" pitchFamily="34" charset="0"/>
                <a:ea typeface="KoPubWorld돋움체 Medium" panose="00000600000000000000" pitchFamily="2" charset="-127"/>
              </a:rPr>
              <a:t>사업부 간 시너지 창출</a:t>
            </a:r>
          </a:p>
        </p:txBody>
      </p:sp>
      <p:sp>
        <p:nvSpPr>
          <p:cNvPr id="94" name="직사각형 93">
            <a:extLst>
              <a:ext uri="{FF2B5EF4-FFF2-40B4-BE49-F238E27FC236}">
                <a16:creationId xmlns:a16="http://schemas.microsoft.com/office/drawing/2014/main" id="{A00E7F51-81D3-4AC2-9C56-1FD65A53DED2}"/>
              </a:ext>
            </a:extLst>
          </p:cNvPr>
          <p:cNvSpPr/>
          <p:nvPr/>
        </p:nvSpPr>
        <p:spPr>
          <a:xfrm>
            <a:off x="5191932" y="5258368"/>
            <a:ext cx="4186741" cy="763536"/>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Turn-key </a:t>
            </a:r>
            <a:r>
              <a:rPr lang="ko-KR" altLang="en-US" sz="1000" dirty="0">
                <a:latin typeface="Arial" panose="020B0604020202020204" pitchFamily="34" charset="0"/>
                <a:ea typeface="KoPubWorld돋움체 Medium" panose="00000600000000000000" pitchFamily="2" charset="-127"/>
              </a:rPr>
              <a:t>수주를 통해 불필요한 </a:t>
            </a:r>
            <a:r>
              <a:rPr lang="ko-KR" altLang="en-US" sz="1000" dirty="0" err="1">
                <a:latin typeface="Arial" panose="020B0604020202020204" pitchFamily="34" charset="0"/>
                <a:ea typeface="KoPubWorld돋움체 Medium" panose="00000600000000000000" pitchFamily="2" charset="-127"/>
              </a:rPr>
              <a:t>내외부</a:t>
            </a:r>
            <a:r>
              <a:rPr lang="ko-KR" altLang="en-US" sz="1000" dirty="0">
                <a:latin typeface="Arial" panose="020B0604020202020204" pitchFamily="34" charset="0"/>
                <a:ea typeface="KoPubWorld돋움체 Medium" panose="00000600000000000000" pitchFamily="2" charset="-127"/>
              </a:rPr>
              <a:t> 물류 이동과</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포장 및 </a:t>
            </a:r>
            <a:r>
              <a:rPr lang="ko-KR" altLang="en-US" sz="1000" dirty="0" err="1">
                <a:latin typeface="Arial" panose="020B0604020202020204" pitchFamily="34" charset="0"/>
                <a:ea typeface="KoPubWorld돋움체 Medium" panose="00000600000000000000" pitchFamily="2" charset="-127"/>
              </a:rPr>
              <a:t>언팩</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재포장 공정을 소거하여 원가 경쟁력 강화</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일괄 공정 가동으로 영업 및 생산 관리</a:t>
            </a:r>
            <a:r>
              <a:rPr lang="en-US" altLang="ko-KR" sz="1000" dirty="0">
                <a:latin typeface="Arial" panose="020B0604020202020204" pitchFamily="34" charset="0"/>
                <a:ea typeface="KoPubWorld돋움체 Medium" panose="00000600000000000000" pitchFamily="2" charset="-127"/>
              </a:rPr>
              <a:t>(S&amp;OP), </a:t>
            </a:r>
            <a:r>
              <a:rPr lang="ko-KR" altLang="en-US" sz="1000" dirty="0">
                <a:latin typeface="Arial" panose="020B0604020202020204" pitchFamily="34" charset="0"/>
                <a:ea typeface="KoPubWorld돋움체 Medium" panose="00000600000000000000" pitchFamily="2" charset="-127"/>
              </a:rPr>
              <a:t>설비 운영 효율성 증대</a:t>
            </a:r>
          </a:p>
        </p:txBody>
      </p:sp>
      <p:sp>
        <p:nvSpPr>
          <p:cNvPr id="95" name="직사각형 94">
            <a:extLst>
              <a:ext uri="{FF2B5EF4-FFF2-40B4-BE49-F238E27FC236}">
                <a16:creationId xmlns:a16="http://schemas.microsoft.com/office/drawing/2014/main" id="{769CD18F-D668-44AB-935B-DBC8489BBB93}"/>
              </a:ext>
            </a:extLst>
          </p:cNvPr>
          <p:cNvSpPr/>
          <p:nvPr/>
        </p:nvSpPr>
        <p:spPr>
          <a:xfrm>
            <a:off x="5191932" y="4759907"/>
            <a:ext cx="4186741" cy="409033"/>
          </a:xfrm>
          <a:prstGeom prst="rect">
            <a:avLst/>
          </a:prstGeom>
          <a:pattFill prst="ltUpDiag">
            <a:fgClr>
              <a:srgbClr val="D1C1DD"/>
            </a:fgClr>
            <a:bgClr>
              <a:schemeClr val="bg1"/>
            </a:bgClr>
          </a:patt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144000" rIns="36000" rtlCol="0" anchor="ctr"/>
          <a:lstStyle/>
          <a:p>
            <a:r>
              <a:rPr lang="en-US" altLang="ko-KR" sz="1200" b="1" dirty="0">
                <a:solidFill>
                  <a:schemeClr val="tx1"/>
                </a:solidFill>
                <a:latin typeface="Arial" panose="020B0604020202020204" pitchFamily="34" charset="0"/>
                <a:ea typeface="KoPubWorld돋움체 Medium" panose="00000600000000000000" pitchFamily="2" charset="-127"/>
              </a:rPr>
              <a:t>3) </a:t>
            </a:r>
            <a:r>
              <a:rPr lang="ko-KR" altLang="en-US" sz="1200" b="1" dirty="0">
                <a:solidFill>
                  <a:schemeClr val="tx1"/>
                </a:solidFill>
                <a:latin typeface="Arial" panose="020B0604020202020204" pitchFamily="34" charset="0"/>
                <a:ea typeface="KoPubWorld돋움체 Medium" panose="00000600000000000000" pitchFamily="2" charset="-127"/>
              </a:rPr>
              <a:t>생산 효율성 제고</a:t>
            </a:r>
          </a:p>
        </p:txBody>
      </p:sp>
      <p:pic>
        <p:nvPicPr>
          <p:cNvPr id="37" name="그림 3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660598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12D15C0E-1107-408A-8B5E-6B5E91E70B9C}"/>
              </a:ext>
            </a:extLst>
          </p:cNvPr>
          <p:cNvSpPr>
            <a:spLocks noGrp="1"/>
          </p:cNvSpPr>
          <p:nvPr>
            <p:ph type="body" sz="quarter" idx="13"/>
          </p:nvPr>
        </p:nvSpPr>
        <p:spPr/>
        <p:txBody>
          <a:bodyPr/>
          <a:lstStyle/>
          <a:p>
            <a:r>
              <a:rPr lang="ko-KR" altLang="en-US" dirty="0"/>
              <a:t>핵심 역량</a:t>
            </a:r>
            <a:r>
              <a:rPr lang="en-US" altLang="ko-KR" dirty="0"/>
              <a:t>:</a:t>
            </a:r>
            <a:r>
              <a:rPr lang="ko-KR" altLang="en-US" dirty="0"/>
              <a:t> </a:t>
            </a:r>
            <a:r>
              <a:rPr lang="en-US" altLang="ko-KR" dirty="0"/>
              <a:t>(1) </a:t>
            </a:r>
            <a:r>
              <a:rPr lang="ko-KR" altLang="en-US" dirty="0"/>
              <a:t>일괄 공정</a:t>
            </a:r>
          </a:p>
        </p:txBody>
      </p:sp>
      <p:sp>
        <p:nvSpPr>
          <p:cNvPr id="6" name="세로 텍스트 개체 틀 5">
            <a:extLst>
              <a:ext uri="{FF2B5EF4-FFF2-40B4-BE49-F238E27FC236}">
                <a16:creationId xmlns:a16="http://schemas.microsoft.com/office/drawing/2014/main" id="{8CE21593-CD8A-4393-9594-9B4ED86B6DF7}"/>
              </a:ext>
            </a:extLst>
          </p:cNvPr>
          <p:cNvSpPr>
            <a:spLocks noGrp="1"/>
          </p:cNvSpPr>
          <p:nvPr>
            <p:ph type="body" orient="vert" sz="quarter" idx="14"/>
          </p:nvPr>
        </p:nvSpPr>
        <p:spPr/>
        <p:txBody>
          <a:bodyPr/>
          <a:lstStyle/>
          <a:p>
            <a:r>
              <a:rPr lang="en-US" altLang="ko-KR" dirty="0"/>
              <a:t>’17</a:t>
            </a:r>
            <a:r>
              <a:rPr lang="ko-KR" altLang="en-US" dirty="0"/>
              <a:t>년 이후 </a:t>
            </a:r>
            <a:r>
              <a:rPr lang="en-US" altLang="ko-KR" dirty="0"/>
              <a:t>SK</a:t>
            </a:r>
            <a:r>
              <a:rPr lang="ko-KR" altLang="en-US" dirty="0"/>
              <a:t>하이닉스 매출처 확보를 계기로 하여 확고한 고객 기반과 수주 경험을 달성할 수 있었으며</a:t>
            </a:r>
            <a:r>
              <a:rPr lang="en-US" altLang="ko-KR" dirty="0"/>
              <a:t>,</a:t>
            </a:r>
            <a:r>
              <a:rPr lang="ko-KR" altLang="en-US" dirty="0"/>
              <a:t> 이를 바탕으로 각 장비 및 공정을 유기적으로 연결하는 일괄 공정 체계를 구성할 수 있었습니다</a:t>
            </a:r>
            <a:r>
              <a:rPr lang="en-US" altLang="ko-KR" dirty="0"/>
              <a:t>.</a:t>
            </a:r>
            <a:endParaRPr lang="ko-KR" altLang="en-US" dirty="0"/>
          </a:p>
        </p:txBody>
      </p:sp>
      <p:sp>
        <p:nvSpPr>
          <p:cNvPr id="10" name="텍스트 개체 틀 9">
            <a:extLst>
              <a:ext uri="{FF2B5EF4-FFF2-40B4-BE49-F238E27FC236}">
                <a16:creationId xmlns:a16="http://schemas.microsoft.com/office/drawing/2014/main" id="{0EAF147D-93BA-4039-80AC-3E2A64D23600}"/>
              </a:ext>
            </a:extLst>
          </p:cNvPr>
          <p:cNvSpPr>
            <a:spLocks noGrp="1"/>
          </p:cNvSpPr>
          <p:nvPr>
            <p:ph type="body" sz="quarter" idx="15"/>
          </p:nvPr>
        </p:nvSpPr>
        <p:spPr/>
        <p:txBody>
          <a:bodyPr/>
          <a:lstStyle/>
          <a:p>
            <a:r>
              <a:rPr lang="en-US" altLang="ko-KR" dirty="0"/>
              <a:t>Source: </a:t>
            </a:r>
            <a:r>
              <a:rPr lang="ko-KR" altLang="en-US" dirty="0"/>
              <a:t>회사제시자료</a:t>
            </a:r>
          </a:p>
        </p:txBody>
      </p:sp>
      <p:grpSp>
        <p:nvGrpSpPr>
          <p:cNvPr id="25" name="그룹 24">
            <a:extLst>
              <a:ext uri="{FF2B5EF4-FFF2-40B4-BE49-F238E27FC236}">
                <a16:creationId xmlns:a16="http://schemas.microsoft.com/office/drawing/2014/main" id="{B4D131AA-5AA7-40AA-AB30-4865A3F7A15B}"/>
              </a:ext>
            </a:extLst>
          </p:cNvPr>
          <p:cNvGrpSpPr/>
          <p:nvPr/>
        </p:nvGrpSpPr>
        <p:grpSpPr>
          <a:xfrm>
            <a:off x="453024" y="1956462"/>
            <a:ext cx="8999951" cy="285238"/>
            <a:chOff x="453025" y="1956462"/>
            <a:chExt cx="4320000" cy="285238"/>
          </a:xfrm>
        </p:grpSpPr>
        <p:sp>
          <p:nvSpPr>
            <p:cNvPr id="26" name="TextBox 25">
              <a:extLst>
                <a:ext uri="{FF2B5EF4-FFF2-40B4-BE49-F238E27FC236}">
                  <a16:creationId xmlns:a16="http://schemas.microsoft.com/office/drawing/2014/main" id="{BB17254E-CEC9-47E4-9687-1B9D9D97F34A}"/>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일괄 공정의 단계별 장비 및 주요 고객</a:t>
              </a:r>
            </a:p>
          </p:txBody>
        </p:sp>
        <p:cxnSp>
          <p:nvCxnSpPr>
            <p:cNvPr id="27" name="Straight Connector 32">
              <a:extLst>
                <a:ext uri="{FF2B5EF4-FFF2-40B4-BE49-F238E27FC236}">
                  <a16:creationId xmlns:a16="http://schemas.microsoft.com/office/drawing/2014/main" id="{9451E24A-364F-4D6B-8B0D-71FD89D9E1AE}"/>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12" name="그룹 11">
            <a:extLst>
              <a:ext uri="{FF2B5EF4-FFF2-40B4-BE49-F238E27FC236}">
                <a16:creationId xmlns:a16="http://schemas.microsoft.com/office/drawing/2014/main" id="{37278BA3-461B-469D-97C6-CB087C81794E}"/>
              </a:ext>
            </a:extLst>
          </p:cNvPr>
          <p:cNvGrpSpPr/>
          <p:nvPr/>
        </p:nvGrpSpPr>
        <p:grpSpPr>
          <a:xfrm>
            <a:off x="1294108" y="2512321"/>
            <a:ext cx="8158867" cy="355090"/>
            <a:chOff x="453024" y="2418401"/>
            <a:chExt cx="8999951" cy="484632"/>
          </a:xfrm>
        </p:grpSpPr>
        <p:sp>
          <p:nvSpPr>
            <p:cNvPr id="11" name="화살표: 오각형 10">
              <a:extLst>
                <a:ext uri="{FF2B5EF4-FFF2-40B4-BE49-F238E27FC236}">
                  <a16:creationId xmlns:a16="http://schemas.microsoft.com/office/drawing/2014/main" id="{C855AE4A-0037-4A0D-B418-B20E7C1005B5}"/>
                </a:ext>
              </a:extLst>
            </p:cNvPr>
            <p:cNvSpPr/>
            <p:nvPr/>
          </p:nvSpPr>
          <p:spPr>
            <a:xfrm>
              <a:off x="453024" y="2418401"/>
              <a:ext cx="2166515" cy="484632"/>
            </a:xfrm>
            <a:prstGeom prst="homePlate">
              <a:avLst>
                <a:gd name="adj" fmla="val 19619"/>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solidFill>
                  <a:latin typeface="Arial" panose="020B0604020202020204" pitchFamily="34" charset="0"/>
                  <a:ea typeface="KoPubWorld돋움체 Medium" panose="00000600000000000000" pitchFamily="2" charset="-127"/>
                </a:rPr>
                <a:t>Prober Test</a:t>
              </a:r>
              <a:endParaRPr lang="ko-KR" altLang="en-US" sz="1400" b="1" dirty="0">
                <a:solidFill>
                  <a:schemeClr val="bg1"/>
                </a:solidFill>
                <a:latin typeface="Arial" panose="020B0604020202020204" pitchFamily="34" charset="0"/>
                <a:ea typeface="KoPubWorld돋움체 Medium" panose="00000600000000000000" pitchFamily="2" charset="-127"/>
              </a:endParaRPr>
            </a:p>
          </p:txBody>
        </p:sp>
        <p:sp>
          <p:nvSpPr>
            <p:cNvPr id="32" name="화살표: 오각형 31">
              <a:extLst>
                <a:ext uri="{FF2B5EF4-FFF2-40B4-BE49-F238E27FC236}">
                  <a16:creationId xmlns:a16="http://schemas.microsoft.com/office/drawing/2014/main" id="{889C4461-C4DC-4345-98AC-D95F3EBA2408}"/>
                </a:ext>
              </a:extLst>
            </p:cNvPr>
            <p:cNvSpPr/>
            <p:nvPr/>
          </p:nvSpPr>
          <p:spPr>
            <a:xfrm>
              <a:off x="2730836" y="2418401"/>
              <a:ext cx="2166515" cy="484632"/>
            </a:xfrm>
            <a:prstGeom prst="homePlate">
              <a:avLst>
                <a:gd name="adj" fmla="val 19619"/>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solidFill>
                  <a:latin typeface="Arial" panose="020B0604020202020204" pitchFamily="34" charset="0"/>
                  <a:ea typeface="KoPubWorld돋움체 Medium" panose="00000600000000000000" pitchFamily="2" charset="-127"/>
                </a:rPr>
                <a:t>Package Assembly</a:t>
              </a:r>
              <a:endParaRPr lang="ko-KR" altLang="en-US" sz="1400" b="1" dirty="0">
                <a:solidFill>
                  <a:schemeClr val="bg1"/>
                </a:solidFill>
                <a:latin typeface="Arial" panose="020B0604020202020204" pitchFamily="34" charset="0"/>
                <a:ea typeface="KoPubWorld돋움체 Medium" panose="00000600000000000000" pitchFamily="2" charset="-127"/>
              </a:endParaRPr>
            </a:p>
          </p:txBody>
        </p:sp>
        <p:sp>
          <p:nvSpPr>
            <p:cNvPr id="33" name="화살표: 오각형 32">
              <a:extLst>
                <a:ext uri="{FF2B5EF4-FFF2-40B4-BE49-F238E27FC236}">
                  <a16:creationId xmlns:a16="http://schemas.microsoft.com/office/drawing/2014/main" id="{802890FB-2D35-4233-9E39-7B867EE7D4F0}"/>
                </a:ext>
              </a:extLst>
            </p:cNvPr>
            <p:cNvSpPr/>
            <p:nvPr/>
          </p:nvSpPr>
          <p:spPr>
            <a:xfrm>
              <a:off x="5008648" y="2418401"/>
              <a:ext cx="2166515" cy="484632"/>
            </a:xfrm>
            <a:prstGeom prst="homePlate">
              <a:avLst>
                <a:gd name="adj" fmla="val 19619"/>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solidFill>
                  <a:latin typeface="Arial" panose="020B0604020202020204" pitchFamily="34" charset="0"/>
                  <a:ea typeface="KoPubWorld돋움체 Medium" panose="00000600000000000000" pitchFamily="2" charset="-127"/>
                </a:rPr>
                <a:t>TDBI Test</a:t>
              </a:r>
              <a:endParaRPr lang="ko-KR" altLang="en-US" sz="1400" b="1" dirty="0">
                <a:solidFill>
                  <a:schemeClr val="bg1"/>
                </a:solidFill>
                <a:latin typeface="Arial" panose="020B0604020202020204" pitchFamily="34" charset="0"/>
                <a:ea typeface="KoPubWorld돋움체 Medium" panose="00000600000000000000" pitchFamily="2" charset="-127"/>
              </a:endParaRPr>
            </a:p>
          </p:txBody>
        </p:sp>
        <p:sp>
          <p:nvSpPr>
            <p:cNvPr id="35" name="화살표: 오각형 34">
              <a:extLst>
                <a:ext uri="{FF2B5EF4-FFF2-40B4-BE49-F238E27FC236}">
                  <a16:creationId xmlns:a16="http://schemas.microsoft.com/office/drawing/2014/main" id="{C8E7A5A7-52E5-4063-A7D1-9083B363C2C6}"/>
                </a:ext>
              </a:extLst>
            </p:cNvPr>
            <p:cNvSpPr/>
            <p:nvPr/>
          </p:nvSpPr>
          <p:spPr>
            <a:xfrm>
              <a:off x="7286460" y="2418401"/>
              <a:ext cx="2166515" cy="484632"/>
            </a:xfrm>
            <a:prstGeom prst="homePlate">
              <a:avLst>
                <a:gd name="adj" fmla="val 19619"/>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solidFill>
                  <a:latin typeface="Arial" panose="020B0604020202020204" pitchFamily="34" charset="0"/>
                  <a:ea typeface="KoPubWorld돋움체 Medium" panose="00000600000000000000" pitchFamily="2" charset="-127"/>
                </a:rPr>
                <a:t>Final Test</a:t>
              </a:r>
              <a:endParaRPr lang="ko-KR" altLang="en-US" sz="1400" b="1" dirty="0">
                <a:solidFill>
                  <a:schemeClr val="bg1"/>
                </a:solidFill>
                <a:latin typeface="Arial" panose="020B0604020202020204" pitchFamily="34" charset="0"/>
                <a:ea typeface="KoPubWorld돋움체 Medium" panose="00000600000000000000" pitchFamily="2" charset="-127"/>
              </a:endParaRPr>
            </a:p>
          </p:txBody>
        </p:sp>
      </p:grpSp>
      <p:sp>
        <p:nvSpPr>
          <p:cNvPr id="36" name="직사각형 35">
            <a:extLst>
              <a:ext uri="{FF2B5EF4-FFF2-40B4-BE49-F238E27FC236}">
                <a16:creationId xmlns:a16="http://schemas.microsoft.com/office/drawing/2014/main" id="{E9204B61-5878-4965-8E92-CC7A13F4A264}"/>
              </a:ext>
            </a:extLst>
          </p:cNvPr>
          <p:cNvSpPr/>
          <p:nvPr/>
        </p:nvSpPr>
        <p:spPr>
          <a:xfrm>
            <a:off x="453025" y="4559927"/>
            <a:ext cx="709348" cy="1523158"/>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200" b="1" dirty="0">
                <a:solidFill>
                  <a:schemeClr val="tx1"/>
                </a:solidFill>
                <a:latin typeface="Arial" panose="020B0604020202020204" pitchFamily="34" charset="0"/>
                <a:ea typeface="KoPubWorld돋움체 Medium" panose="00000600000000000000" pitchFamily="2" charset="-127"/>
              </a:rPr>
              <a:t>주요 </a:t>
            </a:r>
            <a:endParaRPr lang="en-US" altLang="ko-KR" sz="1200" b="1" dirty="0">
              <a:solidFill>
                <a:schemeClr val="tx1"/>
              </a:solidFill>
              <a:latin typeface="Arial" panose="020B0604020202020204" pitchFamily="34" charset="0"/>
              <a:ea typeface="KoPubWorld돋움체 Medium" panose="00000600000000000000" pitchFamily="2" charset="-127"/>
            </a:endParaRPr>
          </a:p>
          <a:p>
            <a:pPr algn="ctr"/>
            <a:r>
              <a:rPr lang="ko-KR" altLang="en-US" sz="1200" b="1" dirty="0">
                <a:solidFill>
                  <a:schemeClr val="tx1"/>
                </a:solidFill>
                <a:latin typeface="Arial" panose="020B0604020202020204" pitchFamily="34" charset="0"/>
                <a:ea typeface="KoPubWorld돋움체 Medium" panose="00000600000000000000" pitchFamily="2" charset="-127"/>
              </a:rPr>
              <a:t>고객</a:t>
            </a:r>
          </a:p>
        </p:txBody>
      </p:sp>
      <p:sp>
        <p:nvSpPr>
          <p:cNvPr id="37" name="직사각형 36">
            <a:extLst>
              <a:ext uri="{FF2B5EF4-FFF2-40B4-BE49-F238E27FC236}">
                <a16:creationId xmlns:a16="http://schemas.microsoft.com/office/drawing/2014/main" id="{CE574D1E-95F1-460A-85CC-47C5CA43FA13}"/>
              </a:ext>
            </a:extLst>
          </p:cNvPr>
          <p:cNvSpPr/>
          <p:nvPr/>
        </p:nvSpPr>
        <p:spPr>
          <a:xfrm>
            <a:off x="453025" y="2920688"/>
            <a:ext cx="709348" cy="1523158"/>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200" b="1" dirty="0">
                <a:solidFill>
                  <a:schemeClr val="tx1"/>
                </a:solidFill>
                <a:latin typeface="Arial" panose="020B0604020202020204" pitchFamily="34" charset="0"/>
                <a:ea typeface="KoPubWorld돋움체 Medium" panose="00000600000000000000" pitchFamily="2" charset="-127"/>
              </a:rPr>
              <a:t>제품 및 장비</a:t>
            </a:r>
          </a:p>
        </p:txBody>
      </p:sp>
      <p:sp>
        <p:nvSpPr>
          <p:cNvPr id="38" name="직사각형 37">
            <a:extLst>
              <a:ext uri="{FF2B5EF4-FFF2-40B4-BE49-F238E27FC236}">
                <a16:creationId xmlns:a16="http://schemas.microsoft.com/office/drawing/2014/main" id="{C81EE105-9833-4228-B9B2-B10A0CEED6D6}"/>
              </a:ext>
            </a:extLst>
          </p:cNvPr>
          <p:cNvSpPr/>
          <p:nvPr/>
        </p:nvSpPr>
        <p:spPr>
          <a:xfrm>
            <a:off x="1294108" y="2920687"/>
            <a:ext cx="1964045" cy="1523157"/>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SOC Wafer test</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주 활용 장비</a:t>
            </a:r>
            <a:r>
              <a:rPr lang="en-US" altLang="ko-KR" sz="1000" dirty="0">
                <a:latin typeface="Arial" panose="020B0604020202020204" pitchFamily="34" charset="0"/>
                <a:ea typeface="KoPubWorld돋움체 Medium" panose="00000600000000000000" pitchFamily="2" charset="-127"/>
              </a:rPr>
              <a:t>: V93K</a:t>
            </a:r>
            <a:endParaRPr lang="ko-KR" altLang="en-US" sz="1000" dirty="0">
              <a:latin typeface="Arial" panose="020B0604020202020204" pitchFamily="34" charset="0"/>
              <a:ea typeface="KoPubWorld돋움체 Medium" panose="00000600000000000000" pitchFamily="2" charset="-127"/>
            </a:endParaRPr>
          </a:p>
        </p:txBody>
      </p:sp>
      <p:sp>
        <p:nvSpPr>
          <p:cNvPr id="39" name="직사각형 38">
            <a:extLst>
              <a:ext uri="{FF2B5EF4-FFF2-40B4-BE49-F238E27FC236}">
                <a16:creationId xmlns:a16="http://schemas.microsoft.com/office/drawing/2014/main" id="{FE6B260B-47FF-495D-BF1C-E7D1A4C7C270}"/>
              </a:ext>
            </a:extLst>
          </p:cNvPr>
          <p:cNvSpPr/>
          <p:nvPr/>
        </p:nvSpPr>
        <p:spPr>
          <a:xfrm>
            <a:off x="1294108" y="4559928"/>
            <a:ext cx="1964045" cy="1523157"/>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TLI</a:t>
            </a: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err="1">
                <a:latin typeface="Arial" panose="020B0604020202020204" pitchFamily="34" charset="0"/>
                <a:ea typeface="KoPubWorld돋움체 Medium" panose="00000600000000000000" pitchFamily="2" charset="-127"/>
              </a:rPr>
              <a:t>Sensonia</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JSC</a:t>
            </a:r>
          </a:p>
        </p:txBody>
      </p:sp>
      <p:sp>
        <p:nvSpPr>
          <p:cNvPr id="41" name="직사각형 40">
            <a:extLst>
              <a:ext uri="{FF2B5EF4-FFF2-40B4-BE49-F238E27FC236}">
                <a16:creationId xmlns:a16="http://schemas.microsoft.com/office/drawing/2014/main" id="{338FE671-177D-4FD8-B5A3-83ADACCA4346}"/>
              </a:ext>
            </a:extLst>
          </p:cNvPr>
          <p:cNvSpPr/>
          <p:nvPr/>
        </p:nvSpPr>
        <p:spPr>
          <a:xfrm>
            <a:off x="3359049" y="2920687"/>
            <a:ext cx="1964045" cy="1523157"/>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메모리 및 비메모리 패키지 조립</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제품 포트폴리오</a:t>
            </a:r>
            <a:r>
              <a:rPr lang="en-US" altLang="ko-KR" sz="1000" dirty="0">
                <a:latin typeface="Arial" panose="020B0604020202020204" pitchFamily="34" charset="0"/>
                <a:ea typeface="KoPubWorld돋움체 Medium" panose="00000600000000000000" pitchFamily="2" charset="-127"/>
              </a:rPr>
              <a:t>: BOC, COB, MCP, POP, E-MCP, CI-MCP, EMMC, TSOP, QFN, UFD, LGA, LQFP, Sensor, etc.</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제품 확장 계획</a:t>
            </a:r>
            <a:r>
              <a:rPr lang="en-US" altLang="ko-KR" sz="1000" dirty="0">
                <a:latin typeface="Arial" panose="020B0604020202020204" pitchFamily="34" charset="0"/>
                <a:ea typeface="KoPubWorld돋움체 Medium" panose="00000600000000000000" pitchFamily="2" charset="-127"/>
              </a:rPr>
              <a:t>: E-POP, FC-BOC, FC-FBGA</a:t>
            </a:r>
            <a:endParaRPr lang="ko-KR" altLang="en-US" sz="1000" dirty="0">
              <a:latin typeface="Arial" panose="020B0604020202020204" pitchFamily="34" charset="0"/>
              <a:ea typeface="KoPubWorld돋움체 Medium" panose="00000600000000000000" pitchFamily="2" charset="-127"/>
            </a:endParaRPr>
          </a:p>
        </p:txBody>
      </p:sp>
      <p:sp>
        <p:nvSpPr>
          <p:cNvPr id="42" name="직사각형 41">
            <a:extLst>
              <a:ext uri="{FF2B5EF4-FFF2-40B4-BE49-F238E27FC236}">
                <a16:creationId xmlns:a16="http://schemas.microsoft.com/office/drawing/2014/main" id="{B52B298C-E33F-4F9F-B7BF-8C1260223FDF}"/>
              </a:ext>
            </a:extLst>
          </p:cNvPr>
          <p:cNvSpPr/>
          <p:nvPr/>
        </p:nvSpPr>
        <p:spPr>
          <a:xfrm>
            <a:off x="3359049" y="4559928"/>
            <a:ext cx="1964045" cy="1523157"/>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JSC</a:t>
            </a: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err="1">
                <a:latin typeface="Arial" panose="020B0604020202020204" pitchFamily="34" charset="0"/>
                <a:ea typeface="KoPubWorld돋움체 Medium" panose="00000600000000000000" pitchFamily="2" charset="-127"/>
              </a:rPr>
              <a:t>Fidelix</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TLI</a:t>
            </a: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err="1">
                <a:latin typeface="Arial" panose="020B0604020202020204" pitchFamily="34" charset="0"/>
                <a:ea typeface="KoPubWorld돋움체 Medium" panose="00000600000000000000" pitchFamily="2" charset="-127"/>
              </a:rPr>
              <a:t>Essencore</a:t>
            </a:r>
            <a:endParaRPr lang="ko-KR" altLang="en-US" sz="1000" dirty="0">
              <a:latin typeface="Arial" panose="020B0604020202020204" pitchFamily="34" charset="0"/>
              <a:ea typeface="KoPubWorld돋움체 Medium" panose="00000600000000000000" pitchFamily="2" charset="-127"/>
            </a:endParaRPr>
          </a:p>
        </p:txBody>
      </p:sp>
      <p:sp>
        <p:nvSpPr>
          <p:cNvPr id="44" name="직사각형 43">
            <a:extLst>
              <a:ext uri="{FF2B5EF4-FFF2-40B4-BE49-F238E27FC236}">
                <a16:creationId xmlns:a16="http://schemas.microsoft.com/office/drawing/2014/main" id="{0BC7311D-17F1-4B1B-AB66-AD99463E6400}"/>
              </a:ext>
            </a:extLst>
          </p:cNvPr>
          <p:cNvSpPr/>
          <p:nvPr/>
        </p:nvSpPr>
        <p:spPr>
          <a:xfrm>
            <a:off x="7488930" y="2920687"/>
            <a:ext cx="1964045" cy="1523157"/>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메모리 및 비메모리 최종 테스트</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메모리 주 활용 장비</a:t>
            </a:r>
            <a:r>
              <a:rPr lang="en-US" altLang="ko-KR" sz="1000" dirty="0">
                <a:latin typeface="Arial" panose="020B0604020202020204" pitchFamily="34" charset="0"/>
                <a:ea typeface="KoPubWorld돋움체 Medium" panose="00000600000000000000" pitchFamily="2" charset="-127"/>
              </a:rPr>
              <a:t>: T5588, T5588S, T5503, T5377S, T5581, T5585(SKH), UNI560(SKH)</a:t>
            </a:r>
            <a:endParaRPr lang="ko-KR" altLang="en-US" sz="1000" dirty="0">
              <a:latin typeface="Arial" panose="020B0604020202020204" pitchFamily="34" charset="0"/>
              <a:ea typeface="KoPubWorld돋움체 Medium" panose="00000600000000000000" pitchFamily="2" charset="-127"/>
            </a:endParaRPr>
          </a:p>
        </p:txBody>
      </p:sp>
      <p:sp>
        <p:nvSpPr>
          <p:cNvPr id="45" name="직사각형 44">
            <a:extLst>
              <a:ext uri="{FF2B5EF4-FFF2-40B4-BE49-F238E27FC236}">
                <a16:creationId xmlns:a16="http://schemas.microsoft.com/office/drawing/2014/main" id="{72B72D78-8712-4D20-B877-F10B6740F9C1}"/>
              </a:ext>
            </a:extLst>
          </p:cNvPr>
          <p:cNvSpPr/>
          <p:nvPr/>
        </p:nvSpPr>
        <p:spPr>
          <a:xfrm>
            <a:off x="7488930" y="4559928"/>
            <a:ext cx="1964045" cy="1523157"/>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err="1">
                <a:latin typeface="Arial" panose="020B0604020202020204" pitchFamily="34" charset="0"/>
                <a:ea typeface="KoPubWorld돋움체 Medium" panose="00000600000000000000" pitchFamily="2" charset="-127"/>
              </a:rPr>
              <a:t>Essencore</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TLI</a:t>
            </a: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TIGO</a:t>
            </a: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err="1">
                <a:latin typeface="Arial" panose="020B0604020202020204" pitchFamily="34" charset="0"/>
                <a:ea typeface="KoPubWorld돋움체 Medium" panose="00000600000000000000" pitchFamily="2" charset="-127"/>
              </a:rPr>
              <a:t>Teamgroup</a:t>
            </a:r>
            <a:endParaRPr lang="ko-KR" altLang="en-US" sz="1000" dirty="0">
              <a:latin typeface="Arial" panose="020B0604020202020204" pitchFamily="34" charset="0"/>
              <a:ea typeface="KoPubWorld돋움체 Medium" panose="00000600000000000000" pitchFamily="2" charset="-127"/>
            </a:endParaRPr>
          </a:p>
        </p:txBody>
      </p:sp>
      <p:sp>
        <p:nvSpPr>
          <p:cNvPr id="47" name="직사각형 46">
            <a:extLst>
              <a:ext uri="{FF2B5EF4-FFF2-40B4-BE49-F238E27FC236}">
                <a16:creationId xmlns:a16="http://schemas.microsoft.com/office/drawing/2014/main" id="{E4CC98FD-EAAA-4E26-BFC5-F33CDCA49A89}"/>
              </a:ext>
            </a:extLst>
          </p:cNvPr>
          <p:cNvSpPr/>
          <p:nvPr/>
        </p:nvSpPr>
        <p:spPr>
          <a:xfrm>
            <a:off x="5423990" y="2920687"/>
            <a:ext cx="1964045" cy="1523157"/>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메모리 </a:t>
            </a:r>
            <a:r>
              <a:rPr lang="en-US" altLang="ko-KR" sz="1000" dirty="0">
                <a:latin typeface="Arial" panose="020B0604020202020204" pitchFamily="34" charset="0"/>
                <a:ea typeface="KoPubWorld돋움체 Medium" panose="00000600000000000000" pitchFamily="2" charset="-127"/>
              </a:rPr>
              <a:t>burn-in </a:t>
            </a:r>
            <a:r>
              <a:rPr lang="ko-KR" altLang="en-US" sz="1000" dirty="0">
                <a:latin typeface="Arial" panose="020B0604020202020204" pitchFamily="34" charset="0"/>
                <a:ea typeface="KoPubWorld돋움체 Medium" panose="00000600000000000000" pitchFamily="2" charset="-127"/>
              </a:rPr>
              <a:t>테스트</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주 활용 장비</a:t>
            </a:r>
            <a:r>
              <a:rPr lang="en-US" altLang="ko-KR" sz="1000" dirty="0">
                <a:latin typeface="Arial" panose="020B0604020202020204" pitchFamily="34" charset="0"/>
                <a:ea typeface="KoPubWorld돋움체 Medium" panose="00000600000000000000" pitchFamily="2" charset="-127"/>
              </a:rPr>
              <a:t>: TDBI(1500HS), SKH Consign </a:t>
            </a:r>
            <a:endParaRPr lang="ko-KR" altLang="en-US" sz="1000" dirty="0">
              <a:latin typeface="Arial" panose="020B0604020202020204" pitchFamily="34" charset="0"/>
              <a:ea typeface="KoPubWorld돋움체 Medium" panose="00000600000000000000" pitchFamily="2" charset="-127"/>
            </a:endParaRPr>
          </a:p>
        </p:txBody>
      </p:sp>
      <p:sp>
        <p:nvSpPr>
          <p:cNvPr id="48" name="직사각형 47">
            <a:extLst>
              <a:ext uri="{FF2B5EF4-FFF2-40B4-BE49-F238E27FC236}">
                <a16:creationId xmlns:a16="http://schemas.microsoft.com/office/drawing/2014/main" id="{7AEE2DB9-E451-4499-A0CB-1698353D6F0A}"/>
              </a:ext>
            </a:extLst>
          </p:cNvPr>
          <p:cNvSpPr/>
          <p:nvPr/>
        </p:nvSpPr>
        <p:spPr>
          <a:xfrm>
            <a:off x="5423990" y="4559928"/>
            <a:ext cx="1964045" cy="1523157"/>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a:t>
            </a:r>
          </a:p>
        </p:txBody>
      </p:sp>
      <p:cxnSp>
        <p:nvCxnSpPr>
          <p:cNvPr id="61" name="직선 연결선 60">
            <a:extLst>
              <a:ext uri="{FF2B5EF4-FFF2-40B4-BE49-F238E27FC236}">
                <a16:creationId xmlns:a16="http://schemas.microsoft.com/office/drawing/2014/main" id="{ED714947-AFD7-433B-8E0D-4D69109C7E8D}"/>
              </a:ext>
            </a:extLst>
          </p:cNvPr>
          <p:cNvCxnSpPr>
            <a:cxnSpLocks/>
          </p:cNvCxnSpPr>
          <p:nvPr/>
        </p:nvCxnSpPr>
        <p:spPr>
          <a:xfrm>
            <a:off x="453025" y="4501887"/>
            <a:ext cx="899995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사각형: 둥근 모서리 1">
            <a:extLst>
              <a:ext uri="{FF2B5EF4-FFF2-40B4-BE49-F238E27FC236}">
                <a16:creationId xmlns:a16="http://schemas.microsoft.com/office/drawing/2014/main" id="{BE843A72-72E5-463A-B3ED-0A40E07C32BE}"/>
              </a:ext>
            </a:extLst>
          </p:cNvPr>
          <p:cNvSpPr/>
          <p:nvPr/>
        </p:nvSpPr>
        <p:spPr>
          <a:xfrm>
            <a:off x="3293419" y="4548050"/>
            <a:ext cx="5415148" cy="253655"/>
          </a:xfrm>
          <a:prstGeom prst="roundRect">
            <a:avLst/>
          </a:prstGeom>
          <a:solidFill>
            <a:srgbClr val="FFFFCC">
              <a:alpha val="15000"/>
            </a:srgbClr>
          </a:solid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pic>
        <p:nvPicPr>
          <p:cNvPr id="28" name="그림 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548427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843E9C6-81DC-4214-A674-38A81636CFDB}"/>
              </a:ext>
            </a:extLst>
          </p:cNvPr>
          <p:cNvSpPr>
            <a:spLocks noGrp="1"/>
          </p:cNvSpPr>
          <p:nvPr>
            <p:ph type="body" sz="quarter" idx="13"/>
          </p:nvPr>
        </p:nvSpPr>
        <p:spPr/>
        <p:txBody>
          <a:bodyPr/>
          <a:lstStyle/>
          <a:p>
            <a:r>
              <a:rPr lang="ko-KR" altLang="en-US" dirty="0"/>
              <a:t>핵심 역량</a:t>
            </a:r>
            <a:r>
              <a:rPr lang="en-US" altLang="ko-KR" dirty="0"/>
              <a:t>:</a:t>
            </a:r>
            <a:r>
              <a:rPr lang="ko-KR" altLang="en-US" dirty="0"/>
              <a:t> </a:t>
            </a:r>
            <a:r>
              <a:rPr lang="en-US" altLang="ko-KR" dirty="0"/>
              <a:t>(2) </a:t>
            </a:r>
            <a:r>
              <a:rPr lang="ko-KR" altLang="en-US" dirty="0"/>
              <a:t>영업력 강화</a:t>
            </a:r>
            <a:r>
              <a:rPr lang="en-US" altLang="ko-KR" dirty="0"/>
              <a:t>,</a:t>
            </a:r>
            <a:r>
              <a:rPr lang="ko-KR" altLang="en-US" dirty="0"/>
              <a:t> 고객 다변화</a:t>
            </a:r>
            <a:r>
              <a:rPr lang="en-US" altLang="ko-KR" dirty="0"/>
              <a:t>,</a:t>
            </a:r>
            <a:r>
              <a:rPr lang="ko-KR" altLang="en-US" dirty="0"/>
              <a:t> 고부가가치 제품 집중</a:t>
            </a:r>
          </a:p>
        </p:txBody>
      </p:sp>
      <p:sp>
        <p:nvSpPr>
          <p:cNvPr id="12" name="세로 텍스트 개체 틀 11">
            <a:extLst>
              <a:ext uri="{FF2B5EF4-FFF2-40B4-BE49-F238E27FC236}">
                <a16:creationId xmlns:a16="http://schemas.microsoft.com/office/drawing/2014/main" id="{BE3CC5A5-D9EF-40D6-9AA8-9AEE81C7BCEC}"/>
              </a:ext>
            </a:extLst>
          </p:cNvPr>
          <p:cNvSpPr>
            <a:spLocks noGrp="1"/>
          </p:cNvSpPr>
          <p:nvPr>
            <p:ph type="body" orient="vert" sz="quarter" idx="14"/>
          </p:nvPr>
        </p:nvSpPr>
        <p:spPr/>
        <p:txBody>
          <a:bodyPr/>
          <a:lstStyle/>
          <a:p>
            <a:r>
              <a:rPr lang="ko-KR" altLang="en-US" dirty="0"/>
              <a:t>회사는 기존 매출처인 </a:t>
            </a:r>
            <a:r>
              <a:rPr lang="en-US" altLang="ko-KR" dirty="0"/>
              <a:t>SK</a:t>
            </a:r>
            <a:r>
              <a:rPr lang="ko-KR" altLang="en-US" dirty="0"/>
              <a:t>하이닉스에 대한 영업력을 강화하면서</a:t>
            </a:r>
            <a:r>
              <a:rPr lang="en-US" altLang="ko-KR" dirty="0"/>
              <a:t>,</a:t>
            </a:r>
            <a:r>
              <a:rPr lang="ko-KR" altLang="en-US" dirty="0"/>
              <a:t> 동시에 기술력 바탕의 고객 포트폴리오 다변화 및 고부가가치 제품 집중을 통한 안정적 매출 및 수익구조 확보를 달성하고 있습니다</a:t>
            </a:r>
            <a:r>
              <a:rPr lang="en-US" altLang="ko-KR" dirty="0"/>
              <a:t>.</a:t>
            </a:r>
            <a:endParaRPr lang="ko-KR" altLang="en-US" dirty="0"/>
          </a:p>
        </p:txBody>
      </p:sp>
      <p:sp>
        <p:nvSpPr>
          <p:cNvPr id="14" name="텍스트 개체 틀 13">
            <a:extLst>
              <a:ext uri="{FF2B5EF4-FFF2-40B4-BE49-F238E27FC236}">
                <a16:creationId xmlns:a16="http://schemas.microsoft.com/office/drawing/2014/main" id="{3B7B4BA4-7E08-4407-836A-35A0E14AB152}"/>
              </a:ext>
            </a:extLst>
          </p:cNvPr>
          <p:cNvSpPr>
            <a:spLocks noGrp="1"/>
          </p:cNvSpPr>
          <p:nvPr>
            <p:ph type="body" sz="quarter" idx="15"/>
          </p:nvPr>
        </p:nvSpPr>
        <p:spPr/>
        <p:txBody>
          <a:bodyPr/>
          <a:lstStyle/>
          <a:p>
            <a:r>
              <a:rPr lang="en-US" altLang="ko-KR" dirty="0"/>
              <a:t>Source: DART </a:t>
            </a:r>
            <a:r>
              <a:rPr lang="ko-KR" altLang="en-US" dirty="0"/>
              <a:t>공시자료</a:t>
            </a:r>
            <a:r>
              <a:rPr lang="en-US" altLang="ko-KR" dirty="0"/>
              <a:t>, </a:t>
            </a:r>
            <a:r>
              <a:rPr lang="ko-KR" altLang="en-US" dirty="0"/>
              <a:t>회사제시자료</a:t>
            </a:r>
          </a:p>
        </p:txBody>
      </p:sp>
      <p:grpSp>
        <p:nvGrpSpPr>
          <p:cNvPr id="40" name="그룹 39">
            <a:extLst>
              <a:ext uri="{FF2B5EF4-FFF2-40B4-BE49-F238E27FC236}">
                <a16:creationId xmlns:a16="http://schemas.microsoft.com/office/drawing/2014/main" id="{9EEC563D-CE77-4C04-9A4D-6C4AD4F3CF71}"/>
              </a:ext>
            </a:extLst>
          </p:cNvPr>
          <p:cNvGrpSpPr/>
          <p:nvPr/>
        </p:nvGrpSpPr>
        <p:grpSpPr>
          <a:xfrm>
            <a:off x="383232" y="1956462"/>
            <a:ext cx="4431396" cy="285238"/>
            <a:chOff x="453025" y="1956462"/>
            <a:chExt cx="4320000" cy="285238"/>
          </a:xfrm>
        </p:grpSpPr>
        <p:sp>
          <p:nvSpPr>
            <p:cNvPr id="41" name="TextBox 40">
              <a:extLst>
                <a:ext uri="{FF2B5EF4-FFF2-40B4-BE49-F238E27FC236}">
                  <a16:creationId xmlns:a16="http://schemas.microsoft.com/office/drawing/2014/main" id="{52D1E99D-E79D-4D41-8267-7AC2DC25D58B}"/>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en-US" altLang="ko-KR" sz="1400" b="1" dirty="0">
                  <a:solidFill>
                    <a:srgbClr val="483159"/>
                  </a:solidFill>
                  <a:latin typeface="Arial" panose="020B0604020202020204" pitchFamily="34" charset="0"/>
                  <a:ea typeface="KoPubWorld돋움체 Medium" panose="00000600000000000000" pitchFamily="2" charset="-127"/>
                </a:rPr>
                <a:t>1. SK</a:t>
              </a:r>
              <a:r>
                <a:rPr lang="ko-KR" altLang="en-US" sz="1400" b="1" dirty="0">
                  <a:solidFill>
                    <a:srgbClr val="483159"/>
                  </a:solidFill>
                  <a:latin typeface="Arial" panose="020B0604020202020204" pitchFamily="34" charset="0"/>
                  <a:ea typeface="KoPubWorld돋움체 Medium" panose="00000600000000000000" pitchFamily="2" charset="-127"/>
                </a:rPr>
                <a:t>하이닉스 영업력</a:t>
              </a:r>
              <a:r>
                <a:rPr lang="en-US" altLang="ko-KR" sz="1400" b="1" dirty="0">
                  <a:solidFill>
                    <a:srgbClr val="483159"/>
                  </a:solidFill>
                  <a:latin typeface="Arial" panose="020B0604020202020204" pitchFamily="34" charset="0"/>
                  <a:ea typeface="KoPubWorld돋움체 Medium" panose="00000600000000000000" pitchFamily="2" charset="-127"/>
                </a:rPr>
                <a:t> </a:t>
              </a:r>
              <a:r>
                <a:rPr lang="ko-KR" altLang="en-US" sz="1400" b="1" dirty="0">
                  <a:solidFill>
                    <a:srgbClr val="483159"/>
                  </a:solidFill>
                  <a:latin typeface="Arial" panose="020B0604020202020204" pitchFamily="34" charset="0"/>
                  <a:ea typeface="KoPubWorld돋움체 Medium" panose="00000600000000000000" pitchFamily="2" charset="-127"/>
                </a:rPr>
                <a:t>강화</a:t>
              </a:r>
            </a:p>
          </p:txBody>
        </p:sp>
        <p:cxnSp>
          <p:nvCxnSpPr>
            <p:cNvPr id="42" name="Straight Connector 32">
              <a:extLst>
                <a:ext uri="{FF2B5EF4-FFF2-40B4-BE49-F238E27FC236}">
                  <a16:creationId xmlns:a16="http://schemas.microsoft.com/office/drawing/2014/main" id="{95381524-5676-44BF-8552-1C4A5BA2E7A1}"/>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47" name="직사각형 46">
            <a:extLst>
              <a:ext uri="{FF2B5EF4-FFF2-40B4-BE49-F238E27FC236}">
                <a16:creationId xmlns:a16="http://schemas.microsoft.com/office/drawing/2014/main" id="{4E93642F-76B4-48BB-BAAC-7BD9034CE7F9}"/>
              </a:ext>
            </a:extLst>
          </p:cNvPr>
          <p:cNvSpPr/>
          <p:nvPr/>
        </p:nvSpPr>
        <p:spPr>
          <a:xfrm>
            <a:off x="383232" y="2331213"/>
            <a:ext cx="4398565"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하이닉스와의 협력 관계 강화 </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 하청업체 내 수주 건수 증가</a:t>
            </a:r>
            <a:r>
              <a:rPr lang="en-US" altLang="ko-KR" sz="1000" dirty="0">
                <a:latin typeface="Arial" panose="020B0604020202020204" pitchFamily="34" charset="0"/>
                <a:ea typeface="KoPubWorld돋움체 Medium" panose="00000600000000000000" pitchFamily="2" charset="-127"/>
              </a:rPr>
              <a:t>)</a:t>
            </a: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하이닉스向 매출액 </a:t>
            </a:r>
            <a:r>
              <a:rPr lang="en-US" altLang="ko-KR" sz="1000" dirty="0">
                <a:latin typeface="Arial" panose="020B0604020202020204" pitchFamily="34" charset="0"/>
                <a:ea typeface="KoPubWorld돋움체 Medium" panose="00000600000000000000" pitchFamily="2" charset="-127"/>
              </a:rPr>
              <a:t>834</a:t>
            </a:r>
            <a:r>
              <a:rPr lang="ko-KR" altLang="en-US" sz="1000" dirty="0">
                <a:latin typeface="Arial" panose="020B0604020202020204" pitchFamily="34" charset="0"/>
                <a:ea typeface="KoPubWorld돋움체 Medium" panose="00000600000000000000" pitchFamily="2" charset="-127"/>
              </a:rPr>
              <a:t>억원으로 </a:t>
            </a:r>
            <a:r>
              <a:rPr lang="en-US" altLang="ko-KR" sz="1000" dirty="0">
                <a:latin typeface="Arial" panose="020B0604020202020204" pitchFamily="34" charset="0"/>
                <a:ea typeface="KoPubWorld돋움체 Medium" panose="00000600000000000000" pitchFamily="2" charset="-127"/>
              </a:rPr>
              <a:t>’18</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418</a:t>
            </a:r>
            <a:r>
              <a:rPr lang="ko-KR" altLang="en-US" sz="1000" dirty="0">
                <a:latin typeface="Arial" panose="020B0604020202020204" pitchFamily="34" charset="0"/>
                <a:ea typeface="KoPubWorld돋움체 Medium" panose="00000600000000000000" pitchFamily="2" charset="-127"/>
              </a:rPr>
              <a:t>억원 대비 연평균 </a:t>
            </a:r>
            <a:r>
              <a:rPr lang="en-US" altLang="ko-KR" sz="1000" dirty="0">
                <a:latin typeface="Arial" panose="020B0604020202020204" pitchFamily="34" charset="0"/>
                <a:ea typeface="KoPubWorld돋움체 Medium" panose="00000600000000000000" pitchFamily="2" charset="-127"/>
              </a:rPr>
              <a:t>41.3% </a:t>
            </a:r>
            <a:r>
              <a:rPr lang="ko-KR" altLang="en-US" sz="1000" dirty="0">
                <a:latin typeface="Arial" panose="020B0604020202020204" pitchFamily="34" charset="0"/>
                <a:ea typeface="KoPubWorld돋움체 Medium" panose="00000600000000000000" pitchFamily="2" charset="-127"/>
              </a:rPr>
              <a:t>성장</a:t>
            </a:r>
            <a:endParaRPr lang="en-US" altLang="ko-KR" sz="1000" dirty="0">
              <a:latin typeface="Arial" panose="020B0604020202020204" pitchFamily="34" charset="0"/>
              <a:ea typeface="KoPubWorld돋움체 Medium" panose="00000600000000000000" pitchFamily="2" charset="-127"/>
            </a:endParaRPr>
          </a:p>
        </p:txBody>
      </p:sp>
      <p:graphicFrame>
        <p:nvGraphicFramePr>
          <p:cNvPr id="62" name="차트 61">
            <a:extLst>
              <a:ext uri="{FF2B5EF4-FFF2-40B4-BE49-F238E27FC236}">
                <a16:creationId xmlns:a16="http://schemas.microsoft.com/office/drawing/2014/main" id="{82EE5F75-9CD0-4462-9D31-6FB273B51949}"/>
              </a:ext>
            </a:extLst>
          </p:cNvPr>
          <p:cNvGraphicFramePr>
            <a:graphicFrameLocks/>
          </p:cNvGraphicFramePr>
          <p:nvPr>
            <p:extLst>
              <p:ext uri="{D42A27DB-BD31-4B8C-83A1-F6EECF244321}">
                <p14:modId xmlns:p14="http://schemas.microsoft.com/office/powerpoint/2010/main" val="2559943585"/>
              </p:ext>
            </p:extLst>
          </p:nvPr>
        </p:nvGraphicFramePr>
        <p:xfrm>
          <a:off x="457535" y="3009684"/>
          <a:ext cx="4357093" cy="3497605"/>
        </p:xfrm>
        <a:graphic>
          <a:graphicData uri="http://schemas.openxmlformats.org/drawingml/2006/chart">
            <c:chart xmlns:c="http://schemas.openxmlformats.org/drawingml/2006/chart" xmlns:r="http://schemas.openxmlformats.org/officeDocument/2006/relationships" r:id="rId3"/>
          </a:graphicData>
        </a:graphic>
      </p:graphicFrame>
      <p:sp>
        <p:nvSpPr>
          <p:cNvPr id="63" name="Text Box 6">
            <a:extLst>
              <a:ext uri="{FF2B5EF4-FFF2-40B4-BE49-F238E27FC236}">
                <a16:creationId xmlns:a16="http://schemas.microsoft.com/office/drawing/2014/main" id="{FCD12DD8-C913-402D-96E6-D7CA91DA5D18}"/>
              </a:ext>
            </a:extLst>
          </p:cNvPr>
          <p:cNvSpPr txBox="1">
            <a:spLocks noChangeArrowheads="1"/>
          </p:cNvSpPr>
          <p:nvPr/>
        </p:nvSpPr>
        <p:spPr bwMode="auto">
          <a:xfrm>
            <a:off x="3556214" y="3627355"/>
            <a:ext cx="1009212" cy="123111"/>
          </a:xfrm>
          <a:prstGeom prst="rect">
            <a:avLst/>
          </a:prstGeom>
          <a:noFill/>
          <a:ln w="6350">
            <a:noFill/>
            <a:miter lim="800000"/>
            <a:headEnd/>
            <a:tailEnd/>
          </a:ln>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buClr>
                <a:srgbClr val="007C92"/>
              </a:buClr>
              <a:buSzPct val="85000"/>
              <a:defRPr/>
            </a:pPr>
            <a:r>
              <a:rPr lang="en-US" altLang="ko-KR" sz="800" kern="0" dirty="0">
                <a:latin typeface="Arial" panose="020B0604020202020204" pitchFamily="34" charset="0"/>
                <a:ea typeface="KoPubWorld돋움체 Medium" panose="00000600000000000000" pitchFamily="2" charset="-127"/>
              </a:rPr>
              <a:t>(</a:t>
            </a:r>
            <a:r>
              <a:rPr lang="ko-KR" altLang="en-US" sz="800" kern="0" dirty="0">
                <a:latin typeface="Arial" panose="020B0604020202020204" pitchFamily="34" charset="0"/>
                <a:ea typeface="KoPubWorld돋움체 Medium" panose="00000600000000000000" pitchFamily="2" charset="-127"/>
              </a:rPr>
              <a:t>단위</a:t>
            </a:r>
            <a:r>
              <a:rPr lang="en-US" altLang="ko-KR" sz="800" kern="0" dirty="0">
                <a:latin typeface="Arial" panose="020B0604020202020204" pitchFamily="34" charset="0"/>
                <a:ea typeface="KoPubWorld돋움체 Medium" panose="00000600000000000000" pitchFamily="2" charset="-127"/>
              </a:rPr>
              <a:t>: </a:t>
            </a:r>
            <a:r>
              <a:rPr lang="ko-KR" altLang="en-US" sz="800" kern="0" dirty="0">
                <a:latin typeface="Arial" panose="020B0604020202020204" pitchFamily="34" charset="0"/>
                <a:ea typeface="KoPubWorld돋움체 Medium" panose="00000600000000000000" pitchFamily="2" charset="-127"/>
              </a:rPr>
              <a:t>억원</a:t>
            </a:r>
            <a:r>
              <a:rPr lang="en-US" altLang="ko-KR" sz="800" kern="0" dirty="0">
                <a:latin typeface="Arial" panose="020B0604020202020204" pitchFamily="34" charset="0"/>
                <a:ea typeface="KoPubWorld돋움체 Medium" panose="00000600000000000000" pitchFamily="2" charset="-127"/>
              </a:rPr>
              <a:t>, %)</a:t>
            </a:r>
          </a:p>
        </p:txBody>
      </p:sp>
      <p:sp>
        <p:nvSpPr>
          <p:cNvPr id="65" name="TextBox 64">
            <a:extLst>
              <a:ext uri="{FF2B5EF4-FFF2-40B4-BE49-F238E27FC236}">
                <a16:creationId xmlns:a16="http://schemas.microsoft.com/office/drawing/2014/main" id="{80B31BD6-67B5-4305-BA89-A43B09A85143}"/>
              </a:ext>
            </a:extLst>
          </p:cNvPr>
          <p:cNvSpPr txBox="1"/>
          <p:nvPr/>
        </p:nvSpPr>
        <p:spPr>
          <a:xfrm>
            <a:off x="559881" y="3534905"/>
            <a:ext cx="2559030" cy="246221"/>
          </a:xfrm>
          <a:prstGeom prst="rect">
            <a:avLst/>
          </a:prstGeom>
          <a:noFill/>
        </p:spPr>
        <p:txBody>
          <a:bodyPr wrap="square" rtlCol="0">
            <a:spAutoFit/>
          </a:bodyPr>
          <a:lstStyle/>
          <a:p>
            <a:pPr algn="ctr"/>
            <a:r>
              <a:rPr lang="en-US" altLang="ko-KR" sz="1000" b="1" dirty="0">
                <a:latin typeface="Arial" panose="020B0604020202020204" pitchFamily="34" charset="0"/>
                <a:ea typeface="KoPubWorld돋움체 Medium" panose="00000600000000000000" pitchFamily="2" charset="-127"/>
              </a:rPr>
              <a:t>SK</a:t>
            </a:r>
            <a:r>
              <a:rPr lang="ko-KR" altLang="en-US" sz="1000" b="1" dirty="0">
                <a:latin typeface="Arial" panose="020B0604020202020204" pitchFamily="34" charset="0"/>
                <a:ea typeface="KoPubWorld돋움체 Medium" panose="00000600000000000000" pitchFamily="2" charset="-127"/>
              </a:rPr>
              <a:t>하이닉스 외주가공비 및 </a:t>
            </a:r>
            <a:r>
              <a:rPr lang="ko-KR" altLang="en-US" sz="1000" b="1" dirty="0" err="1">
                <a:latin typeface="Arial" panose="020B0604020202020204" pitchFamily="34" charset="0"/>
                <a:ea typeface="KoPubWorld돋움체 Medium" panose="00000600000000000000" pitchFamily="2" charset="-127"/>
              </a:rPr>
              <a:t>윈팩</a:t>
            </a:r>
            <a:r>
              <a:rPr lang="ko-KR" altLang="en-US" sz="1000" b="1" dirty="0">
                <a:latin typeface="Arial" panose="020B0604020202020204" pitchFamily="34" charset="0"/>
                <a:ea typeface="KoPubWorld돋움체 Medium" panose="00000600000000000000" pitchFamily="2" charset="-127"/>
              </a:rPr>
              <a:t> 점유율</a:t>
            </a:r>
          </a:p>
        </p:txBody>
      </p:sp>
      <p:grpSp>
        <p:nvGrpSpPr>
          <p:cNvPr id="29" name="그룹 28">
            <a:extLst>
              <a:ext uri="{FF2B5EF4-FFF2-40B4-BE49-F238E27FC236}">
                <a16:creationId xmlns:a16="http://schemas.microsoft.com/office/drawing/2014/main" id="{C180B283-CEE6-4B59-A5E4-A319364FE403}"/>
              </a:ext>
            </a:extLst>
          </p:cNvPr>
          <p:cNvGrpSpPr/>
          <p:nvPr/>
        </p:nvGrpSpPr>
        <p:grpSpPr>
          <a:xfrm>
            <a:off x="4969554" y="1956462"/>
            <a:ext cx="4431396" cy="285238"/>
            <a:chOff x="453025" y="1956462"/>
            <a:chExt cx="4320000" cy="285238"/>
          </a:xfrm>
        </p:grpSpPr>
        <p:sp>
          <p:nvSpPr>
            <p:cNvPr id="30" name="TextBox 29">
              <a:extLst>
                <a:ext uri="{FF2B5EF4-FFF2-40B4-BE49-F238E27FC236}">
                  <a16:creationId xmlns:a16="http://schemas.microsoft.com/office/drawing/2014/main" id="{667092AC-0D18-42E0-A52C-D3491B6ABA99}"/>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en-US" altLang="ko-KR" sz="1400" b="1" dirty="0">
                  <a:solidFill>
                    <a:srgbClr val="483159"/>
                  </a:solidFill>
                  <a:latin typeface="Arial" panose="020B0604020202020204" pitchFamily="34" charset="0"/>
                  <a:ea typeface="KoPubWorld돋움체 Medium" panose="00000600000000000000" pitchFamily="2" charset="-127"/>
                </a:rPr>
                <a:t>2. </a:t>
              </a:r>
              <a:r>
                <a:rPr lang="ko-KR" altLang="en-US" sz="1400" b="1" dirty="0">
                  <a:solidFill>
                    <a:srgbClr val="483159"/>
                  </a:solidFill>
                  <a:latin typeface="Arial" panose="020B0604020202020204" pitchFamily="34" charset="0"/>
                  <a:ea typeface="KoPubWorld돋움체 Medium" panose="00000600000000000000" pitchFamily="2" charset="-127"/>
                </a:rPr>
                <a:t>기술력 바탕의 고객 포트폴리오 다변화</a:t>
              </a:r>
            </a:p>
          </p:txBody>
        </p:sp>
        <p:cxnSp>
          <p:nvCxnSpPr>
            <p:cNvPr id="31" name="Straight Connector 32">
              <a:extLst>
                <a:ext uri="{FF2B5EF4-FFF2-40B4-BE49-F238E27FC236}">
                  <a16:creationId xmlns:a16="http://schemas.microsoft.com/office/drawing/2014/main" id="{3AD7B999-1D9F-44EC-8C3C-8C983DBDAAEB}"/>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32" name="직사각형 31">
            <a:extLst>
              <a:ext uri="{FF2B5EF4-FFF2-40B4-BE49-F238E27FC236}">
                <a16:creationId xmlns:a16="http://schemas.microsoft.com/office/drawing/2014/main" id="{ABC44D72-D263-4291-AB27-5103E51893D5}"/>
              </a:ext>
            </a:extLst>
          </p:cNvPr>
          <p:cNvSpPr/>
          <p:nvPr/>
        </p:nvSpPr>
        <p:spPr>
          <a:xfrm>
            <a:off x="4969554" y="2331213"/>
            <a:ext cx="4431396" cy="455409"/>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종합 반도체 기업인 </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 외에도 제주반도체</a:t>
            </a:r>
            <a:r>
              <a:rPr lang="en-US" altLang="ko-KR" sz="1000" dirty="0">
                <a:latin typeface="Arial" panose="020B0604020202020204" pitchFamily="34" charset="0"/>
                <a:ea typeface="KoPubWorld돋움체 Medium" panose="00000600000000000000" pitchFamily="2" charset="-127"/>
              </a:rPr>
              <a:t>, </a:t>
            </a:r>
            <a:r>
              <a:rPr lang="ko-KR" altLang="en-US" sz="1000" dirty="0" err="1">
                <a:latin typeface="Arial" panose="020B0604020202020204" pitchFamily="34" charset="0"/>
                <a:ea typeface="KoPubWorld돋움체 Medium" panose="00000600000000000000" pitchFamily="2" charset="-127"/>
              </a:rPr>
              <a:t>피델릭스</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에센코어 등 국내외 </a:t>
            </a:r>
            <a:r>
              <a:rPr lang="ko-KR" altLang="en-US" sz="1000" dirty="0" err="1">
                <a:latin typeface="Arial" panose="020B0604020202020204" pitchFamily="34" charset="0"/>
                <a:ea typeface="KoPubWorld돋움체 Medium" panose="00000600000000000000" pitchFamily="2" charset="-127"/>
              </a:rPr>
              <a:t>팹리스사까지</a:t>
            </a:r>
            <a:r>
              <a:rPr lang="ko-KR" altLang="en-US" sz="1000" dirty="0">
                <a:latin typeface="Arial" panose="020B0604020202020204" pitchFamily="34" charset="0"/>
                <a:ea typeface="KoPubWorld돋움체 Medium" panose="00000600000000000000" pitchFamily="2" charset="-127"/>
              </a:rPr>
              <a:t> 고객 포트폴리오 다변화 추진 및</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수주</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실적 기준 </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 외 수주 약 </a:t>
            </a:r>
            <a:r>
              <a:rPr lang="en-US" altLang="ko-KR" sz="1000" dirty="0">
                <a:latin typeface="Arial" panose="020B0604020202020204" pitchFamily="34" charset="0"/>
                <a:ea typeface="KoPubWorld돋움체 Medium" panose="00000600000000000000" pitchFamily="2" charset="-127"/>
              </a:rPr>
              <a:t>268</a:t>
            </a:r>
            <a:r>
              <a:rPr lang="ko-KR" altLang="en-US" sz="1000" dirty="0">
                <a:latin typeface="Arial" panose="020B0604020202020204" pitchFamily="34" charset="0"/>
                <a:ea typeface="KoPubWorld돋움체 Medium" panose="00000600000000000000" pitchFamily="2" charset="-127"/>
              </a:rPr>
              <a:t>억원 수준</a:t>
            </a:r>
          </a:p>
        </p:txBody>
      </p:sp>
      <p:grpSp>
        <p:nvGrpSpPr>
          <p:cNvPr id="33" name="그룹 32">
            <a:extLst>
              <a:ext uri="{FF2B5EF4-FFF2-40B4-BE49-F238E27FC236}">
                <a16:creationId xmlns:a16="http://schemas.microsoft.com/office/drawing/2014/main" id="{46344941-7384-4854-A1C2-E89BDAA13D2C}"/>
              </a:ext>
            </a:extLst>
          </p:cNvPr>
          <p:cNvGrpSpPr/>
          <p:nvPr/>
        </p:nvGrpSpPr>
        <p:grpSpPr>
          <a:xfrm>
            <a:off x="4969554" y="3784008"/>
            <a:ext cx="4431396" cy="285238"/>
            <a:chOff x="453025" y="1956462"/>
            <a:chExt cx="4320000" cy="285238"/>
          </a:xfrm>
        </p:grpSpPr>
        <p:sp>
          <p:nvSpPr>
            <p:cNvPr id="34" name="TextBox 33">
              <a:extLst>
                <a:ext uri="{FF2B5EF4-FFF2-40B4-BE49-F238E27FC236}">
                  <a16:creationId xmlns:a16="http://schemas.microsoft.com/office/drawing/2014/main" id="{A6E659DC-C5FF-4795-80C5-7A7DD9E75DB7}"/>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en-US" altLang="ko-KR" sz="1400" b="1" dirty="0">
                  <a:solidFill>
                    <a:srgbClr val="483159"/>
                  </a:solidFill>
                  <a:latin typeface="Arial" panose="020B0604020202020204" pitchFamily="34" charset="0"/>
                  <a:ea typeface="KoPubWorld돋움체 Medium" panose="00000600000000000000" pitchFamily="2" charset="-127"/>
                </a:rPr>
                <a:t>3. </a:t>
              </a:r>
              <a:r>
                <a:rPr lang="ko-KR" altLang="en-US" sz="1400" b="1" dirty="0">
                  <a:solidFill>
                    <a:srgbClr val="483159"/>
                  </a:solidFill>
                  <a:latin typeface="Arial" panose="020B0604020202020204" pitchFamily="34" charset="0"/>
                  <a:ea typeface="KoPubWorld돋움체 Medium" panose="00000600000000000000" pitchFamily="2" charset="-127"/>
                </a:rPr>
                <a:t>고부가가치 제품 집중</a:t>
              </a:r>
            </a:p>
          </p:txBody>
        </p:sp>
        <p:cxnSp>
          <p:nvCxnSpPr>
            <p:cNvPr id="35" name="Straight Connector 32">
              <a:extLst>
                <a:ext uri="{FF2B5EF4-FFF2-40B4-BE49-F238E27FC236}">
                  <a16:creationId xmlns:a16="http://schemas.microsoft.com/office/drawing/2014/main" id="{6511366A-0B5F-4662-8F70-755144FE7256}"/>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pic>
        <p:nvPicPr>
          <p:cNvPr id="36" name="그림 35">
            <a:extLst>
              <a:ext uri="{FF2B5EF4-FFF2-40B4-BE49-F238E27FC236}">
                <a16:creationId xmlns:a16="http://schemas.microsoft.com/office/drawing/2014/main" id="{E625D19B-6F36-44FE-AE67-E0162C809ACF}"/>
              </a:ext>
            </a:extLst>
          </p:cNvPr>
          <p:cNvPicPr>
            <a:picLocks noChangeAspect="1"/>
          </p:cNvPicPr>
          <p:nvPr/>
        </p:nvPicPr>
        <p:blipFill>
          <a:blip r:embed="rId4"/>
          <a:stretch>
            <a:fillRect/>
          </a:stretch>
        </p:blipFill>
        <p:spPr>
          <a:xfrm>
            <a:off x="6471484" y="3057405"/>
            <a:ext cx="451822" cy="262688"/>
          </a:xfrm>
          <a:prstGeom prst="rect">
            <a:avLst/>
          </a:prstGeom>
        </p:spPr>
      </p:pic>
      <p:pic>
        <p:nvPicPr>
          <p:cNvPr id="48" name="그림 47">
            <a:extLst>
              <a:ext uri="{FF2B5EF4-FFF2-40B4-BE49-F238E27FC236}">
                <a16:creationId xmlns:a16="http://schemas.microsoft.com/office/drawing/2014/main" id="{B4F1BD08-A1BE-4AF3-8B3D-7F9A12F5C9A9}"/>
              </a:ext>
            </a:extLst>
          </p:cNvPr>
          <p:cNvPicPr>
            <a:picLocks noChangeAspect="1"/>
          </p:cNvPicPr>
          <p:nvPr/>
        </p:nvPicPr>
        <p:blipFill>
          <a:blip r:embed="rId5"/>
          <a:stretch>
            <a:fillRect/>
          </a:stretch>
        </p:blipFill>
        <p:spPr>
          <a:xfrm>
            <a:off x="7021153" y="3031505"/>
            <a:ext cx="750113" cy="291711"/>
          </a:xfrm>
          <a:prstGeom prst="rect">
            <a:avLst/>
          </a:prstGeom>
        </p:spPr>
      </p:pic>
      <p:pic>
        <p:nvPicPr>
          <p:cNvPr id="56" name="그림 55">
            <a:extLst>
              <a:ext uri="{FF2B5EF4-FFF2-40B4-BE49-F238E27FC236}">
                <a16:creationId xmlns:a16="http://schemas.microsoft.com/office/drawing/2014/main" id="{C1197792-70E3-43CE-9DE3-71C6A6C6CEE9}"/>
              </a:ext>
            </a:extLst>
          </p:cNvPr>
          <p:cNvPicPr>
            <a:picLocks noChangeAspect="1"/>
          </p:cNvPicPr>
          <p:nvPr/>
        </p:nvPicPr>
        <p:blipFill>
          <a:blip r:embed="rId6"/>
          <a:stretch>
            <a:fillRect/>
          </a:stretch>
        </p:blipFill>
        <p:spPr>
          <a:xfrm>
            <a:off x="7828959" y="3076441"/>
            <a:ext cx="1022374" cy="279402"/>
          </a:xfrm>
          <a:prstGeom prst="rect">
            <a:avLst/>
          </a:prstGeom>
        </p:spPr>
      </p:pic>
      <p:sp>
        <p:nvSpPr>
          <p:cNvPr id="59" name="모서리가 둥근 직사각형 129">
            <a:extLst>
              <a:ext uri="{FF2B5EF4-FFF2-40B4-BE49-F238E27FC236}">
                <a16:creationId xmlns:a16="http://schemas.microsoft.com/office/drawing/2014/main" id="{818C02ED-1D74-4326-BB3B-CCC7A9651279}"/>
              </a:ext>
            </a:extLst>
          </p:cNvPr>
          <p:cNvSpPr/>
          <p:nvPr/>
        </p:nvSpPr>
        <p:spPr bwMode="gray">
          <a:xfrm>
            <a:off x="630539" y="3067382"/>
            <a:ext cx="1012885" cy="247297"/>
          </a:xfrm>
          <a:prstGeom prst="roundRect">
            <a:avLst/>
          </a:prstGeom>
          <a:solidFill>
            <a:srgbClr val="D1C1DD"/>
          </a:solidFill>
          <a:ln w="9525">
            <a:no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b="1" dirty="0">
                <a:solidFill>
                  <a:srgbClr val="483159"/>
                </a:solidFill>
                <a:latin typeface="Arial" panose="020B0604020202020204" pitchFamily="34" charset="0"/>
                <a:ea typeface="KoPubWorld돋움체 Medium" panose="00000600000000000000" pitchFamily="2" charset="-127"/>
                <a:cs typeface="Arial" panose="020B0604020202020204" pitchFamily="34" charset="0"/>
              </a:rPr>
              <a:t>종합 반도체 기업</a:t>
            </a:r>
            <a:endParaRPr lang="en-US" altLang="ko-KR" sz="900" b="1" dirty="0">
              <a:solidFill>
                <a:srgbClr val="483159"/>
              </a:solidFill>
              <a:latin typeface="Arial" panose="020B0604020202020204" pitchFamily="34" charset="0"/>
              <a:ea typeface="KoPubWorld돋움체 Medium" panose="00000600000000000000" pitchFamily="2" charset="-127"/>
              <a:cs typeface="Arial" panose="020B0604020202020204" pitchFamily="34" charset="0"/>
            </a:endParaRPr>
          </a:p>
        </p:txBody>
      </p:sp>
      <p:sp>
        <p:nvSpPr>
          <p:cNvPr id="61" name="모서리가 둥근 직사각형 130">
            <a:extLst>
              <a:ext uri="{FF2B5EF4-FFF2-40B4-BE49-F238E27FC236}">
                <a16:creationId xmlns:a16="http://schemas.microsoft.com/office/drawing/2014/main" id="{D1A6387D-6CA0-4A41-BDDC-A7E2DDB1C2BA}"/>
              </a:ext>
            </a:extLst>
          </p:cNvPr>
          <p:cNvSpPr/>
          <p:nvPr/>
        </p:nvSpPr>
        <p:spPr bwMode="gray">
          <a:xfrm>
            <a:off x="5237456" y="3065804"/>
            <a:ext cx="1022374" cy="247297"/>
          </a:xfrm>
          <a:prstGeom prst="roundRect">
            <a:avLst/>
          </a:prstGeom>
          <a:solidFill>
            <a:srgbClr val="D1C1DD"/>
          </a:solidFill>
          <a:ln w="9525">
            <a:no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900" b="1" dirty="0" err="1">
                <a:solidFill>
                  <a:srgbClr val="483159"/>
                </a:solidFill>
                <a:latin typeface="Arial" panose="020B0604020202020204" pitchFamily="34" charset="0"/>
                <a:ea typeface="KoPubWorld돋움체 Medium" panose="00000600000000000000" pitchFamily="2" charset="-127"/>
                <a:cs typeface="Arial" panose="020B0604020202020204" pitchFamily="34" charset="0"/>
              </a:rPr>
              <a:t>팹리스</a:t>
            </a:r>
            <a:r>
              <a:rPr lang="ko-KR" altLang="en-US" sz="900" b="1" dirty="0">
                <a:solidFill>
                  <a:srgbClr val="483159"/>
                </a:solidFill>
                <a:latin typeface="Arial" panose="020B0604020202020204" pitchFamily="34" charset="0"/>
                <a:ea typeface="KoPubWorld돋움체 Medium" panose="00000600000000000000" pitchFamily="2" charset="-127"/>
                <a:cs typeface="Arial" panose="020B0604020202020204" pitchFamily="34" charset="0"/>
              </a:rPr>
              <a:t> 기업</a:t>
            </a:r>
            <a:endParaRPr lang="en-US" altLang="ko-KR" sz="900" b="1" dirty="0">
              <a:solidFill>
                <a:srgbClr val="483159"/>
              </a:solidFill>
              <a:latin typeface="Arial" panose="020B0604020202020204" pitchFamily="34" charset="0"/>
              <a:ea typeface="KoPubWorld돋움체 Medium" panose="00000600000000000000" pitchFamily="2" charset="-127"/>
              <a:cs typeface="Arial" panose="020B0604020202020204" pitchFamily="34" charset="0"/>
            </a:endParaRPr>
          </a:p>
        </p:txBody>
      </p:sp>
      <p:pic>
        <p:nvPicPr>
          <p:cNvPr id="64" name="Picture 2">
            <a:extLst>
              <a:ext uri="{FF2B5EF4-FFF2-40B4-BE49-F238E27FC236}">
                <a16:creationId xmlns:a16="http://schemas.microsoft.com/office/drawing/2014/main" id="{67664F9F-2706-4002-8925-3E12238481B7}"/>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909383" y="3034003"/>
            <a:ext cx="543294" cy="274132"/>
          </a:xfrm>
          <a:prstGeom prst="rect">
            <a:avLst/>
          </a:prstGeom>
          <a:noFill/>
          <a:extLst>
            <a:ext uri="{909E8E84-426E-40DD-AFC4-6F175D3DCCD1}">
              <a14:hiddenFill xmlns:a14="http://schemas.microsoft.com/office/drawing/2010/main">
                <a:solidFill>
                  <a:srgbClr val="FFFFFF"/>
                </a:solidFill>
              </a14:hiddenFill>
            </a:ext>
          </a:extLst>
        </p:spPr>
      </p:pic>
      <p:sp>
        <p:nvSpPr>
          <p:cNvPr id="66" name="직사각형 65">
            <a:extLst>
              <a:ext uri="{FF2B5EF4-FFF2-40B4-BE49-F238E27FC236}">
                <a16:creationId xmlns:a16="http://schemas.microsoft.com/office/drawing/2014/main" id="{5BFE6D23-F85F-4C0F-9264-9A2E6DE1E0E8}"/>
              </a:ext>
            </a:extLst>
          </p:cNvPr>
          <p:cNvSpPr/>
          <p:nvPr/>
        </p:nvSpPr>
        <p:spPr>
          <a:xfrm>
            <a:off x="4969553" y="4176462"/>
            <a:ext cx="4478911" cy="455409"/>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지속적인 인프라 투자 및 연구 개발 활동을 통해 고부가가치 제품에 대한 매출 증대</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패키징 매출 내 공헌이익율이 가장 높은 </a:t>
            </a:r>
            <a:r>
              <a:rPr lang="en-US" altLang="ko-KR" sz="1000" dirty="0">
                <a:latin typeface="Arial" panose="020B0604020202020204" pitchFamily="34" charset="0"/>
                <a:ea typeface="KoPubWorld돋움체 Medium" panose="00000600000000000000" pitchFamily="2" charset="-127"/>
              </a:rPr>
              <a:t>FC (DDR4 </a:t>
            </a:r>
            <a:r>
              <a:rPr lang="ko-KR" altLang="en-US" sz="1000" dirty="0">
                <a:latin typeface="Arial" panose="020B0604020202020204" pitchFamily="34" charset="0"/>
                <a:ea typeface="KoPubWorld돋움체 Medium" panose="00000600000000000000" pitchFamily="2" charset="-127"/>
              </a:rPr>
              <a:t>기반</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매출이 </a:t>
            </a:r>
            <a:r>
              <a:rPr lang="en-US" altLang="ko-KR" sz="1000" dirty="0">
                <a:latin typeface="Arial" panose="020B0604020202020204" pitchFamily="34" charset="0"/>
                <a:ea typeface="KoPubWorld돋움체 Medium" panose="00000600000000000000" pitchFamily="2" charset="-127"/>
              </a:rPr>
              <a:t>’19</a:t>
            </a:r>
            <a:r>
              <a:rPr lang="ko-KR" altLang="en-US" sz="1000" dirty="0">
                <a:latin typeface="Arial" panose="020B0604020202020204" pitchFamily="34" charset="0"/>
                <a:ea typeface="KoPubWorld돋움체 Medium" panose="00000600000000000000" pitchFamily="2" charset="-127"/>
              </a:rPr>
              <a:t>년도부터 발생</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 기준 매출 대비 </a:t>
            </a:r>
            <a:r>
              <a:rPr lang="en-US" altLang="ko-KR" sz="1000" dirty="0">
                <a:latin typeface="Arial" panose="020B0604020202020204" pitchFamily="34" charset="0"/>
                <a:ea typeface="KoPubWorld돋움체 Medium" panose="00000600000000000000" pitchFamily="2" charset="-127"/>
              </a:rPr>
              <a:t>EBITDA </a:t>
            </a:r>
            <a:r>
              <a:rPr lang="ko-KR" altLang="en-US" sz="1000" dirty="0">
                <a:latin typeface="Arial" panose="020B0604020202020204" pitchFamily="34" charset="0"/>
                <a:ea typeface="KoPubWorld돋움체 Medium" panose="00000600000000000000" pitchFamily="2" charset="-127"/>
              </a:rPr>
              <a:t>비율 </a:t>
            </a:r>
            <a:r>
              <a:rPr lang="en-US" altLang="ko-KR" sz="1000" dirty="0">
                <a:latin typeface="Arial" panose="020B0604020202020204" pitchFamily="34" charset="0"/>
                <a:ea typeface="KoPubWorld돋움체 Medium" panose="00000600000000000000" pitchFamily="2" charset="-127"/>
              </a:rPr>
              <a:t>18.5%</a:t>
            </a:r>
            <a:r>
              <a:rPr lang="ko-KR" altLang="en-US" sz="1000" dirty="0">
                <a:latin typeface="Arial" panose="020B0604020202020204" pitchFamily="34" charset="0"/>
                <a:ea typeface="KoPubWorld돋움체 Medium" panose="00000600000000000000" pitchFamily="2" charset="-127"/>
              </a:rPr>
              <a:t>로 </a:t>
            </a:r>
            <a:r>
              <a:rPr lang="en-US" altLang="ko-KR" sz="1000" dirty="0">
                <a:latin typeface="Arial" panose="020B0604020202020204" pitchFamily="34" charset="0"/>
                <a:ea typeface="KoPubWorld돋움체 Medium" panose="00000600000000000000" pitchFamily="2" charset="-127"/>
              </a:rPr>
              <a:t>’18</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14.8% </a:t>
            </a:r>
            <a:r>
              <a:rPr lang="ko-KR" altLang="en-US" sz="1000" dirty="0">
                <a:latin typeface="Arial" panose="020B0604020202020204" pitchFamily="34" charset="0"/>
                <a:ea typeface="KoPubWorld돋움체 Medium" panose="00000600000000000000" pitchFamily="2" charset="-127"/>
              </a:rPr>
              <a:t>대비 </a:t>
            </a:r>
            <a:r>
              <a:rPr lang="en-US" altLang="ko-KR" sz="1000" dirty="0">
                <a:latin typeface="Arial" panose="020B0604020202020204" pitchFamily="34" charset="0"/>
                <a:ea typeface="KoPubWorld돋움체 Medium" panose="00000600000000000000" pitchFamily="2" charset="-127"/>
              </a:rPr>
              <a:t>3.7%p</a:t>
            </a:r>
            <a:r>
              <a:rPr lang="ko-KR" altLang="en-US" sz="1000" dirty="0">
                <a:latin typeface="Arial" panose="020B0604020202020204" pitchFamily="34" charset="0"/>
                <a:ea typeface="KoPubWorld돋움체 Medium" panose="00000600000000000000" pitchFamily="2" charset="-127"/>
              </a:rPr>
              <a:t> 개선</a:t>
            </a:r>
          </a:p>
        </p:txBody>
      </p:sp>
      <p:graphicFrame>
        <p:nvGraphicFramePr>
          <p:cNvPr id="67" name="차트 66">
            <a:extLst>
              <a:ext uri="{FF2B5EF4-FFF2-40B4-BE49-F238E27FC236}">
                <a16:creationId xmlns:a16="http://schemas.microsoft.com/office/drawing/2014/main" id="{C8C7043A-25D5-4B9C-B645-094530AD9546}"/>
              </a:ext>
            </a:extLst>
          </p:cNvPr>
          <p:cNvGraphicFramePr>
            <a:graphicFrameLocks/>
          </p:cNvGraphicFramePr>
          <p:nvPr>
            <p:extLst>
              <p:ext uri="{D42A27DB-BD31-4B8C-83A1-F6EECF244321}">
                <p14:modId xmlns:p14="http://schemas.microsoft.com/office/powerpoint/2010/main" val="4047721305"/>
              </p:ext>
            </p:extLst>
          </p:nvPr>
        </p:nvGraphicFramePr>
        <p:xfrm>
          <a:off x="4955295" y="5113014"/>
          <a:ext cx="4421907" cy="1344853"/>
        </p:xfrm>
        <a:graphic>
          <a:graphicData uri="http://schemas.openxmlformats.org/drawingml/2006/chart">
            <c:chart xmlns:c="http://schemas.openxmlformats.org/drawingml/2006/chart" xmlns:r="http://schemas.openxmlformats.org/officeDocument/2006/relationships" r:id="rId8"/>
          </a:graphicData>
        </a:graphic>
      </p:graphicFrame>
      <p:sp>
        <p:nvSpPr>
          <p:cNvPr id="68" name="Text Box 6">
            <a:extLst>
              <a:ext uri="{FF2B5EF4-FFF2-40B4-BE49-F238E27FC236}">
                <a16:creationId xmlns:a16="http://schemas.microsoft.com/office/drawing/2014/main" id="{8E8D6A0B-38DC-4E0F-B710-8684694551A4}"/>
              </a:ext>
            </a:extLst>
          </p:cNvPr>
          <p:cNvSpPr txBox="1">
            <a:spLocks noChangeArrowheads="1"/>
          </p:cNvSpPr>
          <p:nvPr/>
        </p:nvSpPr>
        <p:spPr bwMode="auto">
          <a:xfrm>
            <a:off x="5980093" y="5083026"/>
            <a:ext cx="929887" cy="123111"/>
          </a:xfrm>
          <a:prstGeom prst="rect">
            <a:avLst/>
          </a:prstGeom>
          <a:noFill/>
          <a:ln w="6350">
            <a:noFill/>
            <a:miter lim="800000"/>
            <a:headEnd/>
            <a:tailEnd/>
          </a:ln>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buClr>
                <a:srgbClr val="007C92"/>
              </a:buClr>
              <a:buSzPct val="85000"/>
              <a:defRPr/>
            </a:pPr>
            <a:r>
              <a:rPr lang="en-US" altLang="ko-KR" sz="800" kern="0" dirty="0">
                <a:latin typeface="Arial" panose="020B0604020202020204" pitchFamily="34" charset="0"/>
                <a:ea typeface="KoPubWorld돋움체 Medium" panose="00000600000000000000" pitchFamily="2" charset="-127"/>
              </a:rPr>
              <a:t>(</a:t>
            </a:r>
            <a:r>
              <a:rPr lang="ko-KR" altLang="en-US" sz="800" kern="0" dirty="0">
                <a:latin typeface="Arial" panose="020B0604020202020204" pitchFamily="34" charset="0"/>
                <a:ea typeface="KoPubWorld돋움체 Medium" panose="00000600000000000000" pitchFamily="2" charset="-127"/>
              </a:rPr>
              <a:t>단위</a:t>
            </a:r>
            <a:r>
              <a:rPr lang="en-US" altLang="ko-KR" sz="800" kern="0" dirty="0">
                <a:latin typeface="Arial" panose="020B0604020202020204" pitchFamily="34" charset="0"/>
                <a:ea typeface="KoPubWorld돋움체 Medium" panose="00000600000000000000" pitchFamily="2" charset="-127"/>
              </a:rPr>
              <a:t>: </a:t>
            </a:r>
            <a:r>
              <a:rPr lang="ko-KR" altLang="en-US" sz="800" kern="0" dirty="0">
                <a:latin typeface="Arial" panose="020B0604020202020204" pitchFamily="34" charset="0"/>
                <a:ea typeface="KoPubWorld돋움체 Medium" panose="00000600000000000000" pitchFamily="2" charset="-127"/>
              </a:rPr>
              <a:t>백만원</a:t>
            </a:r>
            <a:r>
              <a:rPr lang="en-US" altLang="ko-KR" sz="800" kern="0" dirty="0">
                <a:latin typeface="Arial" panose="020B0604020202020204" pitchFamily="34" charset="0"/>
                <a:ea typeface="KoPubWorld돋움체 Medium" panose="00000600000000000000" pitchFamily="2" charset="-127"/>
              </a:rPr>
              <a:t>)</a:t>
            </a:r>
          </a:p>
        </p:txBody>
      </p:sp>
      <p:sp>
        <p:nvSpPr>
          <p:cNvPr id="69" name="TextBox 68">
            <a:extLst>
              <a:ext uri="{FF2B5EF4-FFF2-40B4-BE49-F238E27FC236}">
                <a16:creationId xmlns:a16="http://schemas.microsoft.com/office/drawing/2014/main" id="{ECDC7C5B-172B-4928-8714-442F60E21EBB}"/>
              </a:ext>
            </a:extLst>
          </p:cNvPr>
          <p:cNvSpPr txBox="1"/>
          <p:nvPr/>
        </p:nvSpPr>
        <p:spPr>
          <a:xfrm>
            <a:off x="5022366" y="5003615"/>
            <a:ext cx="1063833" cy="246221"/>
          </a:xfrm>
          <a:prstGeom prst="rect">
            <a:avLst/>
          </a:prstGeom>
          <a:noFill/>
        </p:spPr>
        <p:txBody>
          <a:bodyPr wrap="square" rtlCol="0">
            <a:spAutoFit/>
          </a:bodyPr>
          <a:lstStyle/>
          <a:p>
            <a:pPr algn="ctr"/>
            <a:r>
              <a:rPr lang="ko-KR" altLang="en-US" sz="1000" b="1" dirty="0">
                <a:latin typeface="Arial" panose="020B0604020202020204" pitchFamily="34" charset="0"/>
                <a:ea typeface="KoPubWorld돋움체 Medium" panose="00000600000000000000" pitchFamily="2" charset="-127"/>
              </a:rPr>
              <a:t>제품별 매출액</a:t>
            </a:r>
          </a:p>
        </p:txBody>
      </p:sp>
      <p:sp>
        <p:nvSpPr>
          <p:cNvPr id="3" name="TextBox 2">
            <a:extLst>
              <a:ext uri="{FF2B5EF4-FFF2-40B4-BE49-F238E27FC236}">
                <a16:creationId xmlns:a16="http://schemas.microsoft.com/office/drawing/2014/main" id="{ADAEC011-CBC9-4757-A75B-2F93EF47E328}"/>
              </a:ext>
            </a:extLst>
          </p:cNvPr>
          <p:cNvSpPr txBox="1"/>
          <p:nvPr/>
        </p:nvSpPr>
        <p:spPr>
          <a:xfrm>
            <a:off x="1059174" y="4069246"/>
            <a:ext cx="1651419" cy="215444"/>
          </a:xfrm>
          <a:prstGeom prst="rect">
            <a:avLst/>
          </a:prstGeom>
          <a:solidFill>
            <a:schemeClr val="bg1"/>
          </a:solidFill>
        </p:spPr>
        <p:txBody>
          <a:bodyPr wrap="square" lIns="0" rtlCol="0">
            <a:spAutoFit/>
          </a:bodyPr>
          <a:lstStyle/>
          <a:p>
            <a:r>
              <a:rPr lang="ko-KR" altLang="en-US" sz="800" dirty="0" err="1">
                <a:solidFill>
                  <a:srgbClr val="5959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윈팩의</a:t>
            </a:r>
            <a:r>
              <a:rPr lang="ko-KR" altLang="en-US" sz="800" dirty="0">
                <a:solidFill>
                  <a:srgbClr val="5959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800" dirty="0">
                <a:solidFill>
                  <a:srgbClr val="5959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SK</a:t>
            </a:r>
            <a:r>
              <a:rPr lang="ko-KR" altLang="en-US" sz="800" dirty="0">
                <a:solidFill>
                  <a:srgbClr val="5959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하이닉스向 매출액</a:t>
            </a:r>
          </a:p>
        </p:txBody>
      </p:sp>
      <p:pic>
        <p:nvPicPr>
          <p:cNvPr id="37" name="그림 36"/>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688266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A81AED0-31BF-421A-8CEE-584F8FB9FC02}"/>
              </a:ext>
            </a:extLst>
          </p:cNvPr>
          <p:cNvSpPr>
            <a:spLocks noGrp="1"/>
          </p:cNvSpPr>
          <p:nvPr>
            <p:ph type="body" sz="quarter" idx="13"/>
          </p:nvPr>
        </p:nvSpPr>
        <p:spPr/>
        <p:txBody>
          <a:bodyPr/>
          <a:lstStyle/>
          <a:p>
            <a:r>
              <a:rPr lang="ko-KR" altLang="en-US" dirty="0"/>
              <a:t>재무 현황</a:t>
            </a:r>
          </a:p>
        </p:txBody>
      </p:sp>
      <p:sp>
        <p:nvSpPr>
          <p:cNvPr id="3" name="세로 텍스트 개체 틀 2">
            <a:extLst>
              <a:ext uri="{FF2B5EF4-FFF2-40B4-BE49-F238E27FC236}">
                <a16:creationId xmlns:a16="http://schemas.microsoft.com/office/drawing/2014/main" id="{C3D51AE2-B489-466E-9BA1-6EE49C2159D1}"/>
              </a:ext>
            </a:extLst>
          </p:cNvPr>
          <p:cNvSpPr>
            <a:spLocks noGrp="1"/>
          </p:cNvSpPr>
          <p:nvPr>
            <p:ph type="body" orient="vert" sz="quarter" idx="14"/>
          </p:nvPr>
        </p:nvSpPr>
        <p:spPr/>
        <p:txBody>
          <a:bodyPr/>
          <a:lstStyle/>
          <a:p>
            <a:r>
              <a:rPr lang="ko-KR" altLang="en-US" dirty="0"/>
              <a:t>회사의 과거 </a:t>
            </a:r>
            <a:r>
              <a:rPr lang="en-US" altLang="ko-KR" dirty="0"/>
              <a:t>3</a:t>
            </a:r>
            <a:r>
              <a:rPr lang="ko-KR" altLang="en-US" dirty="0"/>
              <a:t>개년 손익계산서</a:t>
            </a:r>
            <a:r>
              <a:rPr lang="en-US" altLang="ko-KR" dirty="0"/>
              <a:t> </a:t>
            </a:r>
            <a:r>
              <a:rPr lang="ko-KR" altLang="en-US" dirty="0"/>
              <a:t>분석 결과는 다음과 같습니다</a:t>
            </a:r>
            <a:r>
              <a:rPr lang="en-US" altLang="ko-KR" dirty="0"/>
              <a:t>.</a:t>
            </a:r>
            <a:endParaRPr lang="ko-KR" altLang="en-US" dirty="0"/>
          </a:p>
        </p:txBody>
      </p:sp>
      <p:sp>
        <p:nvSpPr>
          <p:cNvPr id="6" name="텍스트 개체 틀 5">
            <a:extLst>
              <a:ext uri="{FF2B5EF4-FFF2-40B4-BE49-F238E27FC236}">
                <a16:creationId xmlns:a16="http://schemas.microsoft.com/office/drawing/2014/main" id="{D542A9E9-AA3B-4E58-B7E6-CBCFE512F0E1}"/>
              </a:ext>
            </a:extLst>
          </p:cNvPr>
          <p:cNvSpPr>
            <a:spLocks noGrp="1"/>
          </p:cNvSpPr>
          <p:nvPr>
            <p:ph type="body" sz="quarter" idx="15"/>
          </p:nvPr>
        </p:nvSpPr>
        <p:spPr/>
        <p:txBody>
          <a:bodyPr/>
          <a:lstStyle/>
          <a:p>
            <a:r>
              <a:rPr lang="en-US" altLang="ko-KR" dirty="0"/>
              <a:t>Source:</a:t>
            </a:r>
            <a:r>
              <a:rPr lang="ko-KR" altLang="en-US" dirty="0"/>
              <a:t> </a:t>
            </a:r>
            <a:r>
              <a:rPr lang="en-US" altLang="ko-KR" dirty="0"/>
              <a:t>KPMG</a:t>
            </a:r>
            <a:r>
              <a:rPr lang="ko-KR" altLang="en-US" dirty="0"/>
              <a:t> </a:t>
            </a:r>
            <a:r>
              <a:rPr lang="en-US" altLang="ko-KR" dirty="0"/>
              <a:t>FDD</a:t>
            </a:r>
            <a:r>
              <a:rPr lang="ko-KR" altLang="en-US" dirty="0"/>
              <a:t> </a:t>
            </a:r>
            <a:r>
              <a:rPr lang="en-US" altLang="ko-KR" dirty="0"/>
              <a:t>report,</a:t>
            </a:r>
            <a:r>
              <a:rPr lang="ko-KR" altLang="en-US" dirty="0"/>
              <a:t> </a:t>
            </a:r>
            <a:r>
              <a:rPr lang="en-US" altLang="ko-KR" dirty="0"/>
              <a:t>Price</a:t>
            </a:r>
            <a:r>
              <a:rPr lang="ko-KR" altLang="en-US" dirty="0"/>
              <a:t> </a:t>
            </a:r>
            <a:r>
              <a:rPr lang="en-US" altLang="ko-KR" dirty="0"/>
              <a:t>analysis</a:t>
            </a:r>
            <a:r>
              <a:rPr lang="ko-KR" altLang="en-US" dirty="0"/>
              <a:t> </a:t>
            </a:r>
            <a:r>
              <a:rPr lang="en-US" altLang="ko-KR" dirty="0"/>
              <a:t>report</a:t>
            </a:r>
            <a:endParaRPr lang="ko-KR" altLang="en-US" dirty="0"/>
          </a:p>
        </p:txBody>
      </p:sp>
      <p:graphicFrame>
        <p:nvGraphicFramePr>
          <p:cNvPr id="12" name="표 11">
            <a:extLst>
              <a:ext uri="{FF2B5EF4-FFF2-40B4-BE49-F238E27FC236}">
                <a16:creationId xmlns:a16="http://schemas.microsoft.com/office/drawing/2014/main" id="{B4142CFD-906E-46BD-B2F5-65439D49E054}"/>
              </a:ext>
            </a:extLst>
          </p:cNvPr>
          <p:cNvGraphicFramePr>
            <a:graphicFrameLocks noGrp="1"/>
          </p:cNvGraphicFramePr>
          <p:nvPr>
            <p:extLst>
              <p:ext uri="{D42A27DB-BD31-4B8C-83A1-F6EECF244321}">
                <p14:modId xmlns:p14="http://schemas.microsoft.com/office/powerpoint/2010/main" val="2719216100"/>
              </p:ext>
            </p:extLst>
          </p:nvPr>
        </p:nvGraphicFramePr>
        <p:xfrm>
          <a:off x="453023" y="1907686"/>
          <a:ext cx="4142223" cy="3901440"/>
        </p:xfrm>
        <a:graphic>
          <a:graphicData uri="http://schemas.openxmlformats.org/drawingml/2006/table">
            <a:tbl>
              <a:tblPr/>
              <a:tblGrid>
                <a:gridCol w="1547095">
                  <a:extLst>
                    <a:ext uri="{9D8B030D-6E8A-4147-A177-3AD203B41FA5}">
                      <a16:colId xmlns:a16="http://schemas.microsoft.com/office/drawing/2014/main" val="3861382037"/>
                    </a:ext>
                  </a:extLst>
                </a:gridCol>
                <a:gridCol w="648782">
                  <a:extLst>
                    <a:ext uri="{9D8B030D-6E8A-4147-A177-3AD203B41FA5}">
                      <a16:colId xmlns:a16="http://schemas.microsoft.com/office/drawing/2014/main" val="240230253"/>
                    </a:ext>
                  </a:extLst>
                </a:gridCol>
                <a:gridCol w="648782">
                  <a:extLst>
                    <a:ext uri="{9D8B030D-6E8A-4147-A177-3AD203B41FA5}">
                      <a16:colId xmlns:a16="http://schemas.microsoft.com/office/drawing/2014/main" val="1517509522"/>
                    </a:ext>
                  </a:extLst>
                </a:gridCol>
                <a:gridCol w="648782">
                  <a:extLst>
                    <a:ext uri="{9D8B030D-6E8A-4147-A177-3AD203B41FA5}">
                      <a16:colId xmlns:a16="http://schemas.microsoft.com/office/drawing/2014/main" val="297084706"/>
                    </a:ext>
                  </a:extLst>
                </a:gridCol>
                <a:gridCol w="648782">
                  <a:extLst>
                    <a:ext uri="{9D8B030D-6E8A-4147-A177-3AD203B41FA5}">
                      <a16:colId xmlns:a16="http://schemas.microsoft.com/office/drawing/2014/main" val="1956206289"/>
                    </a:ext>
                  </a:extLst>
                </a:gridCol>
              </a:tblGrid>
              <a:tr h="65034">
                <a:tc>
                  <a:txBody>
                    <a:bodyPr/>
                    <a:lstStyle/>
                    <a:p>
                      <a:pPr algn="l" fontAlgn="ctr"/>
                      <a:r>
                        <a:rPr lang="en-US" sz="800" b="1" i="0" u="none" strike="noStrike" baseline="0" dirty="0">
                          <a:solidFill>
                            <a:srgbClr val="FFFFFF"/>
                          </a:solidFill>
                          <a:effectLst/>
                          <a:latin typeface="Arial" panose="020B0604020202020204" pitchFamily="34" charset="0"/>
                          <a:ea typeface="KoPubWorld돋움체 Medium" panose="00000600000000000000" pitchFamily="2" charset="-127"/>
                        </a:rPr>
                        <a:t>PL Overview</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ct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b"/>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b">
                    <a:lnL>
                      <a:noFill/>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b"/>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b">
                    <a:lnL>
                      <a:noFill/>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b"/>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b">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extLst>
                  <a:ext uri="{0D108BD9-81ED-4DB2-BD59-A6C34878D82A}">
                    <a16:rowId xmlns:a16="http://schemas.microsoft.com/office/drawing/2014/main" val="2316639437"/>
                  </a:ext>
                </a:extLst>
              </a:tr>
              <a:tr h="62623">
                <a:tc>
                  <a:txBody>
                    <a:bodyPr/>
                    <a:lstStyle/>
                    <a:p>
                      <a:pPr algn="l" fontAlgn="b"/>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b">
                    <a:lnL w="12700" cap="flat" cmpd="sng" algn="ctr">
                      <a:solidFill>
                        <a:srgbClr val="483159"/>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b"/>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2018</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2019</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2020</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b">
                    <a:lnL>
                      <a:noFill/>
                    </a:lnL>
                    <a:lnR w="12700" cap="flat" cmpd="sng" algn="ctr">
                      <a:solidFill>
                        <a:srgbClr val="483159"/>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730141207"/>
                  </a:ext>
                </a:extLst>
              </a:tr>
              <a:tr h="62623">
                <a:tc>
                  <a:txBody>
                    <a:bodyPr/>
                    <a:lstStyle/>
                    <a:p>
                      <a:pPr algn="l" fontAlgn="b"/>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백만원</a:t>
                      </a:r>
                    </a:p>
                  </a:txBody>
                  <a:tcPr marL="18000" marR="18000" marT="0" marB="0" anchor="b">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r"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12</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개월</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12</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개월</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12</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개월</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3930509587"/>
                  </a:ext>
                </a:extLst>
              </a:tr>
              <a:tr h="62623">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매출액</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67,512</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97,927</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110,095</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1503380840"/>
                  </a:ext>
                </a:extLst>
              </a:tr>
              <a:tr h="62623">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제품매출</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66,678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97,210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108,822</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4083662350"/>
                  </a:ext>
                </a:extLst>
              </a:tr>
              <a:tr h="62623">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상품매출</a:t>
                      </a: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834</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717</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1,273</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3358608808"/>
                  </a:ext>
                </a:extLst>
              </a:tr>
              <a:tr h="62623">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매출총이익</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5,814</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12,205</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9,906</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2570316220"/>
                  </a:ext>
                </a:extLst>
              </a:tr>
              <a:tr h="62623">
                <a:tc>
                  <a:txBody>
                    <a:bodyPr/>
                    <a:lstStyle/>
                    <a:p>
                      <a:pPr algn="l" fontAlgn="ctr"/>
                      <a:r>
                        <a:rPr lang="en-US" sz="800" b="0" i="1" u="none" strike="noStrike" baseline="0" dirty="0">
                          <a:solidFill>
                            <a:srgbClr val="002060"/>
                          </a:solidFill>
                          <a:effectLst/>
                          <a:latin typeface="Arial" panose="020B0604020202020204" pitchFamily="34" charset="0"/>
                          <a:ea typeface="KoPubWorld돋움체 Medium" panose="00000600000000000000" pitchFamily="2" charset="-127"/>
                        </a:rPr>
                        <a:t>% of </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매출</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1" i="1" u="none" strike="noStrike" baseline="0" dirty="0">
                        <a:solidFill>
                          <a:srgbClr val="00206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8.6%</a:t>
                      </a:r>
                    </a:p>
                  </a:txBody>
                  <a:tcPr marL="18000" marR="18000" marT="0" marB="0" anchor="ctr">
                    <a:lnL>
                      <a:noFill/>
                    </a:lnL>
                    <a:lnR>
                      <a:noFill/>
                    </a:lnR>
                    <a:lnT>
                      <a:noFill/>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12.5%</a:t>
                      </a:r>
                    </a:p>
                  </a:txBody>
                  <a:tcPr marL="18000" marR="18000" marT="0" marB="0" anchor="ctr">
                    <a:lnL>
                      <a:noFill/>
                    </a:lnL>
                    <a:lnR>
                      <a:noFill/>
                    </a:lnR>
                    <a:lnT>
                      <a:noFill/>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9.0%</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4075202684"/>
                  </a:ext>
                </a:extLst>
              </a:tr>
              <a:tr h="62623">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제품매출총이익</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5,790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12,184</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9,858</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784257065"/>
                  </a:ext>
                </a:extLst>
              </a:tr>
              <a:tr h="62623">
                <a:tc>
                  <a:txBody>
                    <a:bodyPr/>
                    <a:lstStyle/>
                    <a:p>
                      <a:pPr algn="l" fontAlgn="ctr"/>
                      <a:r>
                        <a:rPr lang="en-US" sz="800" b="0" i="1" u="none" strike="noStrike" baseline="0" dirty="0">
                          <a:solidFill>
                            <a:srgbClr val="002060"/>
                          </a:solidFill>
                          <a:effectLst/>
                          <a:latin typeface="Arial" panose="020B0604020202020204" pitchFamily="34" charset="0"/>
                          <a:ea typeface="KoPubWorld돋움체 Medium" panose="00000600000000000000" pitchFamily="2" charset="-127"/>
                        </a:rPr>
                        <a:t>% of </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제품매출</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8.7%</a:t>
                      </a:r>
                    </a:p>
                  </a:txBody>
                  <a:tcPr marL="18000" marR="18000" marT="0" marB="0" anchor="ctr">
                    <a:lnL>
                      <a:noFill/>
                    </a:lnL>
                    <a:lnR>
                      <a:noFill/>
                    </a:lnR>
                    <a:lnT>
                      <a:noFill/>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12.5%</a:t>
                      </a:r>
                    </a:p>
                  </a:txBody>
                  <a:tcPr marL="18000" marR="18000" marT="0" marB="0" anchor="ctr">
                    <a:lnL>
                      <a:noFill/>
                    </a:lnL>
                    <a:lnR>
                      <a:noFill/>
                    </a:lnR>
                    <a:lnT>
                      <a:noFill/>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9.1%</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012854626"/>
                  </a:ext>
                </a:extLst>
              </a:tr>
              <a:tr h="62623">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상품매출총이익</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24</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21</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48</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627197187"/>
                  </a:ext>
                </a:extLst>
              </a:tr>
              <a:tr h="62623">
                <a:tc>
                  <a:txBody>
                    <a:bodyPr/>
                    <a:lstStyle/>
                    <a:p>
                      <a:pPr algn="l" fontAlgn="ctr"/>
                      <a:r>
                        <a:rPr lang="en-US" sz="800" b="0" i="1" u="none" strike="noStrike" baseline="0" dirty="0">
                          <a:solidFill>
                            <a:srgbClr val="002060"/>
                          </a:solidFill>
                          <a:effectLst/>
                          <a:latin typeface="Arial" panose="020B0604020202020204" pitchFamily="34" charset="0"/>
                          <a:ea typeface="KoPubWorld돋움체 Medium" panose="00000600000000000000" pitchFamily="2" charset="-127"/>
                        </a:rPr>
                        <a:t>% of </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상품매출</a:t>
                      </a: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2.9%</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2.9%</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3.8%</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582673098"/>
                  </a:ext>
                </a:extLst>
              </a:tr>
              <a:tr h="62623">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판매관리비</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3,378</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4,381</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4,567</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2237212829"/>
                  </a:ext>
                </a:extLst>
              </a:tr>
              <a:tr h="62623">
                <a:tc>
                  <a:txBody>
                    <a:bodyPr/>
                    <a:lstStyle/>
                    <a:p>
                      <a:pPr algn="l" fontAlgn="ctr"/>
                      <a:r>
                        <a:rPr lang="en-US" sz="800" b="0" i="1" u="none" strike="noStrike" baseline="0" dirty="0">
                          <a:solidFill>
                            <a:srgbClr val="002060"/>
                          </a:solidFill>
                          <a:effectLst/>
                          <a:latin typeface="Arial" panose="020B0604020202020204" pitchFamily="34" charset="0"/>
                          <a:ea typeface="KoPubWorld돋움체 Medium" panose="00000600000000000000" pitchFamily="2" charset="-127"/>
                        </a:rPr>
                        <a:t>% of </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매출</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5.0%</a:t>
                      </a:r>
                    </a:p>
                  </a:txBody>
                  <a:tcPr marL="18000" marR="18000" marT="0" marB="0" anchor="ctr">
                    <a:lnL>
                      <a:noFill/>
                    </a:lnL>
                    <a:lnR>
                      <a:noFill/>
                    </a:lnR>
                    <a:lnT>
                      <a:noFill/>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4.5%</a:t>
                      </a:r>
                    </a:p>
                  </a:txBody>
                  <a:tcPr marL="18000" marR="18000" marT="0" marB="0" anchor="ctr">
                    <a:lnL>
                      <a:noFill/>
                    </a:lnL>
                    <a:lnR>
                      <a:noFill/>
                    </a:lnR>
                    <a:lnT>
                      <a:noFill/>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4.1%</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550517176"/>
                  </a:ext>
                </a:extLst>
              </a:tr>
              <a:tr h="62623">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인건비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1,786</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2,225</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2,622</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509304332"/>
                  </a:ext>
                </a:extLst>
              </a:tr>
              <a:tr h="62623">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지급수수료</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477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848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619</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671226841"/>
                  </a:ext>
                </a:extLst>
              </a:tr>
              <a:tr h="62623">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경상연구개발비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337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386</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455</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351628742"/>
                  </a:ext>
                </a:extLst>
              </a:tr>
              <a:tr h="62623">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감가상각비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207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288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305</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686942021"/>
                  </a:ext>
                </a:extLst>
              </a:tr>
              <a:tr h="62623">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세금과공과금</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151</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200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190</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577764619"/>
                  </a:ext>
                </a:extLst>
              </a:tr>
              <a:tr h="62623">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접대비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134</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151</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172</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794273216"/>
                  </a:ext>
                </a:extLst>
              </a:tr>
              <a:tr h="62623">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차량유지비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83</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59</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53</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006129125"/>
                  </a:ext>
                </a:extLst>
              </a:tr>
              <a:tr h="62623">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여비교통비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39</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41</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393385331"/>
                  </a:ext>
                </a:extLst>
              </a:tr>
              <a:tr h="62623">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대손상각비</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(43)</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01523945"/>
                  </a:ext>
                </a:extLst>
              </a:tr>
              <a:tr h="62623">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기타</a:t>
                      </a: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194</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193</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152</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2249932143"/>
                  </a:ext>
                </a:extLst>
              </a:tr>
              <a:tr h="62623">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영업이익</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2,437</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7,825</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5,339</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2104340288"/>
                  </a:ext>
                </a:extLst>
              </a:tr>
              <a:tr h="62623">
                <a:tc>
                  <a:txBody>
                    <a:bodyPr/>
                    <a:lstStyle/>
                    <a:p>
                      <a:pPr algn="l" fontAlgn="ctr"/>
                      <a:r>
                        <a:rPr lang="en-US" sz="800" b="0" i="1" u="none" strike="noStrike" baseline="0" dirty="0">
                          <a:solidFill>
                            <a:srgbClr val="002060"/>
                          </a:solidFill>
                          <a:effectLst/>
                          <a:latin typeface="Arial" panose="020B0604020202020204" pitchFamily="34" charset="0"/>
                          <a:ea typeface="KoPubWorld돋움체 Medium" panose="00000600000000000000" pitchFamily="2" charset="-127"/>
                        </a:rPr>
                        <a:t>% of </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매출</a:t>
                      </a: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3.6%</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8.0%</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4.8%</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1649134333"/>
                  </a:ext>
                </a:extLst>
              </a:tr>
              <a:tr h="62623">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영업외순손익</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endParaRPr lang="ko-KR" altLang="en-US" sz="800" b="1" i="1" u="none" strike="noStrike" baseline="0" dirty="0">
                        <a:solidFill>
                          <a:srgbClr val="00206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(1,482)</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(2,638)</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(2,428)</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3376775343"/>
                  </a:ext>
                </a:extLst>
              </a:tr>
              <a:tr h="62623">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법인세비용</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수익</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1" i="1" u="none" strike="noStrike" baseline="0" dirty="0">
                        <a:solidFill>
                          <a:srgbClr val="00206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(520)</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(4,107)</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(2,237)</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1186242115"/>
                  </a:ext>
                </a:extLst>
              </a:tr>
              <a:tr h="62623">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당기순이익</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1,474</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9,293</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5,148</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3618431966"/>
                  </a:ext>
                </a:extLst>
              </a:tr>
              <a:tr h="62623">
                <a:tc>
                  <a:txBody>
                    <a:bodyPr/>
                    <a:lstStyle/>
                    <a:p>
                      <a:pPr algn="l" fontAlgn="ctr"/>
                      <a:r>
                        <a:rPr lang="en-US" sz="800" b="0" i="1" u="none" strike="noStrike" baseline="0" dirty="0">
                          <a:solidFill>
                            <a:srgbClr val="002060"/>
                          </a:solidFill>
                          <a:effectLst/>
                          <a:latin typeface="Arial" panose="020B0604020202020204" pitchFamily="34" charset="0"/>
                          <a:ea typeface="KoPubWorld돋움체 Medium" panose="00000600000000000000" pitchFamily="2" charset="-127"/>
                        </a:rPr>
                        <a:t>% of </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매출</a:t>
                      </a: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2.2%</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9.5%</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4.7%</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3524638918"/>
                  </a:ext>
                </a:extLst>
              </a:tr>
              <a:tr h="62623">
                <a:tc>
                  <a:txBody>
                    <a:bodyPr/>
                    <a:lstStyle/>
                    <a:p>
                      <a:pPr algn="l"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EBITDA</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9,958</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18,911</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20,350</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3073057738"/>
                  </a:ext>
                </a:extLst>
              </a:tr>
              <a:tr h="62623">
                <a:tc>
                  <a:txBody>
                    <a:bodyPr/>
                    <a:lstStyle/>
                    <a:p>
                      <a:pPr algn="l" fontAlgn="ctr"/>
                      <a:r>
                        <a:rPr lang="en-US" sz="800" b="0" i="1" u="none" strike="noStrike" baseline="0" dirty="0">
                          <a:solidFill>
                            <a:srgbClr val="002060"/>
                          </a:solidFill>
                          <a:effectLst/>
                          <a:latin typeface="Arial" panose="020B0604020202020204" pitchFamily="34" charset="0"/>
                          <a:ea typeface="KoPubWorld돋움체 Medium" panose="00000600000000000000" pitchFamily="2" charset="-127"/>
                        </a:rPr>
                        <a:t>% of </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매출</a:t>
                      </a: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14.8%</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19.3%</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18.5%</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2051839413"/>
                  </a:ext>
                </a:extLst>
              </a:tr>
            </a:tbl>
          </a:graphicData>
        </a:graphic>
      </p:graphicFrame>
      <p:grpSp>
        <p:nvGrpSpPr>
          <p:cNvPr id="23" name="그룹 22">
            <a:extLst>
              <a:ext uri="{FF2B5EF4-FFF2-40B4-BE49-F238E27FC236}">
                <a16:creationId xmlns:a16="http://schemas.microsoft.com/office/drawing/2014/main" id="{83ECAD9D-6118-4344-9488-594367B87D96}"/>
              </a:ext>
            </a:extLst>
          </p:cNvPr>
          <p:cNvGrpSpPr/>
          <p:nvPr/>
        </p:nvGrpSpPr>
        <p:grpSpPr>
          <a:xfrm>
            <a:off x="453024" y="1584380"/>
            <a:ext cx="8999951" cy="285238"/>
            <a:chOff x="453025" y="1956462"/>
            <a:chExt cx="4320000" cy="285238"/>
          </a:xfrm>
        </p:grpSpPr>
        <p:sp>
          <p:nvSpPr>
            <p:cNvPr id="24" name="TextBox 23">
              <a:extLst>
                <a:ext uri="{FF2B5EF4-FFF2-40B4-BE49-F238E27FC236}">
                  <a16:creationId xmlns:a16="http://schemas.microsoft.com/office/drawing/2014/main" id="{AF0B4C3B-310A-420E-A79D-967070871E20}"/>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en-US" altLang="ko-KR" sz="1400" b="1" dirty="0">
                  <a:solidFill>
                    <a:srgbClr val="483159"/>
                  </a:solidFill>
                  <a:latin typeface="Arial" panose="020B0604020202020204" pitchFamily="34" charset="0"/>
                  <a:ea typeface="KoPubWorld돋움체 Medium" panose="00000600000000000000" pitchFamily="2" charset="-127"/>
                </a:rPr>
                <a:t>PL Overview</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25" name="Straight Connector 32">
              <a:extLst>
                <a:ext uri="{FF2B5EF4-FFF2-40B4-BE49-F238E27FC236}">
                  <a16:creationId xmlns:a16="http://schemas.microsoft.com/office/drawing/2014/main" id="{25002FB6-00AF-4076-9B19-D434BCC0A8E2}"/>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26" name="직사각형 25">
            <a:extLst>
              <a:ext uri="{FF2B5EF4-FFF2-40B4-BE49-F238E27FC236}">
                <a16:creationId xmlns:a16="http://schemas.microsoft.com/office/drawing/2014/main" id="{48844BCC-410C-4777-B5B9-5C63285DDA0B}"/>
              </a:ext>
            </a:extLst>
          </p:cNvPr>
          <p:cNvSpPr/>
          <p:nvPr/>
        </p:nvSpPr>
        <p:spPr>
          <a:xfrm>
            <a:off x="4947278" y="1959131"/>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매출액</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회사는 반도체 산업 내에서 후공정에 속하는 패키징</a:t>
            </a:r>
            <a:r>
              <a:rPr lang="en-US" altLang="ko-KR" sz="1000" dirty="0">
                <a:latin typeface="Arial" panose="020B0604020202020204" pitchFamily="34" charset="0"/>
                <a:ea typeface="KoPubWorld돋움체 Medium" panose="00000600000000000000" pitchFamily="2" charset="-127"/>
              </a:rPr>
              <a:t>(PKG) </a:t>
            </a:r>
            <a:r>
              <a:rPr lang="ko-KR" altLang="en-US" sz="1000" dirty="0">
                <a:latin typeface="Arial" panose="020B0604020202020204" pitchFamily="34" charset="0"/>
                <a:ea typeface="KoPubWorld돋움체 Medium" panose="00000600000000000000" pitchFamily="2" charset="-127"/>
              </a:rPr>
              <a:t>및 테스트</a:t>
            </a:r>
            <a:r>
              <a:rPr lang="en-US" altLang="ko-KR" sz="1000" dirty="0">
                <a:latin typeface="Arial" panose="020B0604020202020204" pitchFamily="34" charset="0"/>
                <a:ea typeface="KoPubWorld돋움체 Medium" panose="00000600000000000000" pitchFamily="2" charset="-127"/>
              </a:rPr>
              <a:t>(Test) </a:t>
            </a:r>
            <a:r>
              <a:rPr lang="ko-KR" altLang="en-US" sz="1000" dirty="0">
                <a:latin typeface="Arial" panose="020B0604020202020204" pitchFamily="34" charset="0"/>
                <a:ea typeface="KoPubWorld돋움체 Medium" panose="00000600000000000000" pitchFamily="2" charset="-127"/>
              </a:rPr>
              <a:t>외주사업을 영위하고 있음</a:t>
            </a:r>
            <a:r>
              <a:rPr lang="en-US" altLang="ko-KR" sz="1000" dirty="0">
                <a:latin typeface="Arial" panose="020B0604020202020204" pitchFamily="34" charset="0"/>
                <a:ea typeface="KoPubWorld돋움체 Medium" panose="00000600000000000000" pitchFamily="2" charset="-127"/>
              </a:rPr>
              <a:t>. SK</a:t>
            </a:r>
            <a:r>
              <a:rPr lang="ko-KR" altLang="en-US" sz="1000" dirty="0">
                <a:latin typeface="Arial" panose="020B0604020202020204" pitchFamily="34" charset="0"/>
                <a:ea typeface="KoPubWorld돋움체 Medium" panose="00000600000000000000" pitchFamily="2" charset="-127"/>
              </a:rPr>
              <a:t>하이닉스에 매출이 집중되어 있으며</a:t>
            </a:r>
            <a:r>
              <a:rPr lang="en-US" altLang="ko-KR" sz="1000" dirty="0">
                <a:latin typeface="Arial" panose="020B0604020202020204" pitchFamily="34" charset="0"/>
                <a:ea typeface="KoPubWorld돋움체 Medium" panose="00000600000000000000" pitchFamily="2" charset="-127"/>
              </a:rPr>
              <a:t>, ’19</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FC </a:t>
            </a:r>
            <a:r>
              <a:rPr lang="ko-KR" altLang="en-US" sz="1000" dirty="0">
                <a:latin typeface="Arial" panose="020B0604020202020204" pitchFamily="34" charset="0"/>
                <a:ea typeface="KoPubWorld돋움체 Medium" panose="00000600000000000000" pitchFamily="2" charset="-127"/>
              </a:rPr>
              <a:t>수주 성공이 매출 상승을 주요하게 견인</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매출총이익</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회사의 </a:t>
            </a:r>
            <a:r>
              <a:rPr lang="ko-KR" altLang="en-US" sz="1000" dirty="0" err="1">
                <a:latin typeface="Arial" panose="020B0604020202020204" pitchFamily="34" charset="0"/>
                <a:ea typeface="KoPubWorld돋움체 Medium" panose="00000600000000000000" pitchFamily="2" charset="-127"/>
              </a:rPr>
              <a:t>매출총이익률은</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19</a:t>
            </a:r>
            <a:r>
              <a:rPr lang="ko-KR" altLang="en-US" sz="1000" dirty="0">
                <a:latin typeface="Arial" panose="020B0604020202020204" pitchFamily="34" charset="0"/>
                <a:ea typeface="KoPubWorld돋움체 Medium" panose="00000600000000000000" pitchFamily="2" charset="-127"/>
              </a:rPr>
              <a:t>년도 </a:t>
            </a:r>
            <a:r>
              <a:rPr lang="en-US" altLang="ko-KR" sz="1000" dirty="0">
                <a:latin typeface="Arial" panose="020B0604020202020204" pitchFamily="34" charset="0"/>
                <a:ea typeface="KoPubWorld돋움체 Medium" panose="00000600000000000000" pitchFamily="2" charset="-127"/>
              </a:rPr>
              <a:t>FC </a:t>
            </a:r>
            <a:r>
              <a:rPr lang="ko-KR" altLang="en-US" sz="1000" dirty="0">
                <a:latin typeface="Arial" panose="020B0604020202020204" pitchFamily="34" charset="0"/>
                <a:ea typeface="KoPubWorld돋움체 Medium" panose="00000600000000000000" pitchFamily="2" charset="-127"/>
              </a:rPr>
              <a:t>제품 신규 수주 효과 등으로 인해 </a:t>
            </a:r>
            <a:r>
              <a:rPr lang="en-US" altLang="ko-KR" sz="1000" dirty="0">
                <a:latin typeface="Arial" panose="020B0604020202020204" pitchFamily="34" charset="0"/>
                <a:ea typeface="KoPubWorld돋움체 Medium" panose="00000600000000000000" pitchFamily="2" charset="-127"/>
              </a:rPr>
              <a:t>3.9%p </a:t>
            </a:r>
            <a:r>
              <a:rPr lang="ko-KR" altLang="en-US" sz="1000" dirty="0">
                <a:latin typeface="Arial" panose="020B0604020202020204" pitchFamily="34" charset="0"/>
                <a:ea typeface="KoPubWorld돋움체 Medium" panose="00000600000000000000" pitchFamily="2" charset="-127"/>
              </a:rPr>
              <a:t>개선되었으나</a:t>
            </a:r>
            <a:r>
              <a:rPr lang="en-US" altLang="ko-KR" sz="1000" dirty="0">
                <a:latin typeface="Arial" panose="020B0604020202020204" pitchFamily="34" charset="0"/>
                <a:ea typeface="KoPubWorld돋움체 Medium" panose="00000600000000000000" pitchFamily="2" charset="-127"/>
              </a:rPr>
              <a:t>, 20</a:t>
            </a:r>
            <a:r>
              <a:rPr lang="ko-KR" altLang="en-US" sz="1000" dirty="0">
                <a:latin typeface="Arial" panose="020B0604020202020204" pitchFamily="34" charset="0"/>
                <a:ea typeface="KoPubWorld돋움체 Medium" panose="00000600000000000000" pitchFamily="2" charset="-127"/>
              </a:rPr>
              <a:t>년도 </a:t>
            </a:r>
            <a:r>
              <a:rPr lang="en-US" altLang="ko-KR" sz="1000" dirty="0">
                <a:latin typeface="Arial" panose="020B0604020202020204" pitchFamily="34" charset="0"/>
                <a:ea typeface="KoPubWorld돋움체 Medium" panose="00000600000000000000" pitchFamily="2" charset="-127"/>
              </a:rPr>
              <a:t>FC </a:t>
            </a:r>
            <a:r>
              <a:rPr lang="ko-KR" altLang="en-US" sz="1000" dirty="0">
                <a:latin typeface="Arial" panose="020B0604020202020204" pitchFamily="34" charset="0"/>
                <a:ea typeface="KoPubWorld돋움체 Medium" panose="00000600000000000000" pitchFamily="2" charset="-127"/>
              </a:rPr>
              <a:t>제품 판가 하락 및 대규모 설비투자로 인한 </a:t>
            </a:r>
            <a:r>
              <a:rPr lang="ko-KR" altLang="en-US" sz="1000" dirty="0" err="1">
                <a:latin typeface="Arial" panose="020B0604020202020204" pitchFamily="34" charset="0"/>
                <a:ea typeface="KoPubWorld돋움체 Medium" panose="00000600000000000000" pitchFamily="2" charset="-127"/>
              </a:rPr>
              <a:t>상각비</a:t>
            </a:r>
            <a:r>
              <a:rPr lang="ko-KR" altLang="en-US" sz="1000" dirty="0">
                <a:latin typeface="Arial" panose="020B0604020202020204" pitchFamily="34" charset="0"/>
                <a:ea typeface="KoPubWorld돋움체 Medium" panose="00000600000000000000" pitchFamily="2" charset="-127"/>
              </a:rPr>
              <a:t> 부담 등으로 인해 전사 기준 </a:t>
            </a:r>
            <a:r>
              <a:rPr lang="ko-KR" altLang="en-US" sz="1000" dirty="0" err="1">
                <a:latin typeface="Arial" panose="020B0604020202020204" pitchFamily="34" charset="0"/>
                <a:ea typeface="KoPubWorld돋움체 Medium" panose="00000600000000000000" pitchFamily="2" charset="-127"/>
              </a:rPr>
              <a:t>매출총이익률은</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9%</a:t>
            </a:r>
            <a:r>
              <a:rPr lang="ko-KR" altLang="en-US" sz="1000" dirty="0">
                <a:latin typeface="Arial" panose="020B0604020202020204" pitchFamily="34" charset="0"/>
                <a:ea typeface="KoPubWorld돋움체 Medium" panose="00000600000000000000" pitchFamily="2" charset="-127"/>
              </a:rPr>
              <a:t>로 </a:t>
            </a:r>
            <a:r>
              <a:rPr lang="en-US" altLang="ko-KR" sz="1000" dirty="0">
                <a:latin typeface="Arial" panose="020B0604020202020204" pitchFamily="34" charset="0"/>
                <a:ea typeface="KoPubWorld돋움체 Medium" panose="00000600000000000000" pitchFamily="2" charset="-127"/>
              </a:rPr>
              <a:t>3.5%p </a:t>
            </a:r>
            <a:r>
              <a:rPr lang="ko-KR" altLang="en-US" sz="1000" dirty="0">
                <a:latin typeface="Arial" panose="020B0604020202020204" pitchFamily="34" charset="0"/>
                <a:ea typeface="KoPubWorld돋움체 Medium" panose="00000600000000000000" pitchFamily="2" charset="-127"/>
              </a:rPr>
              <a:t>악화됨</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인건비</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사무직 인원에 대한 급여 및 상여</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퇴직급여</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복리후생비로 구성되어 있음</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판매관리부서 직원은 연봉제로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년말 기준 </a:t>
            </a:r>
            <a:r>
              <a:rPr lang="en-US" altLang="ko-KR" sz="1000" dirty="0">
                <a:latin typeface="Arial" panose="020B0604020202020204" pitchFamily="34" charset="0"/>
                <a:ea typeface="KoPubWorld돋움체 Medium" panose="00000600000000000000" pitchFamily="2" charset="-127"/>
              </a:rPr>
              <a:t>30</a:t>
            </a:r>
            <a:r>
              <a:rPr lang="ko-KR" altLang="en-US" sz="1000" dirty="0">
                <a:latin typeface="Arial" panose="020B0604020202020204" pitchFamily="34" charset="0"/>
                <a:ea typeface="KoPubWorld돋움체 Medium" panose="00000600000000000000" pitchFamily="2" charset="-127"/>
              </a:rPr>
              <a:t>명</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임원</a:t>
            </a:r>
            <a:r>
              <a:rPr lang="en-US" altLang="ko-KR" sz="1000" dirty="0">
                <a:latin typeface="Arial" panose="020B0604020202020204" pitchFamily="34" charset="0"/>
                <a:ea typeface="KoPubWorld돋움체 Medium" panose="00000600000000000000" pitchFamily="2" charset="-127"/>
              </a:rPr>
              <a:t> 10</a:t>
            </a:r>
            <a:r>
              <a:rPr lang="ko-KR" altLang="en-US" sz="1000" dirty="0">
                <a:latin typeface="Arial" panose="020B0604020202020204" pitchFamily="34" charset="0"/>
                <a:ea typeface="KoPubWorld돋움체 Medium" panose="00000600000000000000" pitchFamily="2" charset="-127"/>
              </a:rPr>
              <a:t>명</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직원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명</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임</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지급수수료</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 기준 경비 및 환경 관리 용역료 </a:t>
            </a:r>
            <a:r>
              <a:rPr lang="en-US" altLang="ko-KR" sz="1000" dirty="0">
                <a:latin typeface="Arial" panose="020B0604020202020204" pitchFamily="34" charset="0"/>
                <a:ea typeface="KoPubWorld돋움체 Medium" panose="00000600000000000000" pitchFamily="2" charset="-127"/>
              </a:rPr>
              <a:t>324</a:t>
            </a:r>
            <a:r>
              <a:rPr lang="ko-KR" altLang="en-US" sz="1000" dirty="0">
                <a:latin typeface="Arial" panose="020B0604020202020204" pitchFamily="34" charset="0"/>
                <a:ea typeface="KoPubWorld돋움체 Medium" panose="00000600000000000000" pitchFamily="2" charset="-127"/>
              </a:rPr>
              <a:t>백만원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회계감사 관련 비용 </a:t>
            </a:r>
            <a:r>
              <a:rPr lang="en-US" altLang="ko-KR" sz="1000" dirty="0">
                <a:latin typeface="Arial" panose="020B0604020202020204" pitchFamily="34" charset="0"/>
                <a:ea typeface="KoPubWorld돋움체 Medium" panose="00000600000000000000" pitchFamily="2" charset="-127"/>
              </a:rPr>
              <a:t>92</a:t>
            </a:r>
            <a:r>
              <a:rPr lang="ko-KR" altLang="en-US" sz="1000" dirty="0">
                <a:latin typeface="Arial" panose="020B0604020202020204" pitchFamily="34" charset="0"/>
                <a:ea typeface="KoPubWorld돋움체 Medium" panose="00000600000000000000" pitchFamily="2" charset="-127"/>
              </a:rPr>
              <a:t>백만원 및 </a:t>
            </a:r>
            <a:r>
              <a:rPr lang="ko-KR" altLang="en-US" sz="1000" dirty="0" err="1">
                <a:latin typeface="Arial" panose="020B0604020202020204" pitchFamily="34" charset="0"/>
                <a:ea typeface="KoPubWorld돋움체 Medium" panose="00000600000000000000" pitchFamily="2" charset="-127"/>
              </a:rPr>
              <a:t>폐합성수지</a:t>
            </a:r>
            <a:r>
              <a:rPr lang="ko-KR" altLang="en-US" sz="1000" dirty="0">
                <a:latin typeface="Arial" panose="020B0604020202020204" pitchFamily="34" charset="0"/>
                <a:ea typeface="KoPubWorld돋움체 Medium" panose="00000600000000000000" pitchFamily="2" charset="-127"/>
              </a:rPr>
              <a:t> 및 공정 오물 처리비용 등 기타비용으로 구분됨</a:t>
            </a:r>
            <a:r>
              <a:rPr lang="en-US" altLang="ko-KR" sz="1000" dirty="0">
                <a:latin typeface="Arial" panose="020B0604020202020204" pitchFamily="34" charset="0"/>
                <a:ea typeface="KoPubWorld돋움체 Medium" panose="00000600000000000000" pitchFamily="2" charset="-127"/>
              </a:rPr>
              <a:t> '19</a:t>
            </a:r>
            <a:r>
              <a:rPr lang="ko-KR" altLang="en-US" sz="1000" dirty="0">
                <a:latin typeface="Arial" panose="020B0604020202020204" pitchFamily="34" charset="0"/>
                <a:ea typeface="KoPubWorld돋움체 Medium" panose="00000600000000000000" pitchFamily="2" charset="-127"/>
              </a:rPr>
              <a:t>년에는 </a:t>
            </a:r>
            <a:r>
              <a:rPr lang="en-US" altLang="ko-KR" sz="1000" dirty="0">
                <a:latin typeface="Arial" panose="020B0604020202020204" pitchFamily="34" charset="0"/>
                <a:ea typeface="KoPubWorld돋움체 Medium" panose="00000600000000000000" pitchFamily="2" charset="-127"/>
              </a:rPr>
              <a:t>5</a:t>
            </a:r>
            <a:r>
              <a:rPr lang="ko-KR" altLang="en-US" sz="1000" dirty="0">
                <a:latin typeface="Arial" panose="020B0604020202020204" pitchFamily="34" charset="0"/>
                <a:ea typeface="KoPubWorld돋움체 Medium" panose="00000600000000000000" pitchFamily="2" charset="-127"/>
              </a:rPr>
              <a:t>월에 산업은행에 대한 자문 및 주선수수료 </a:t>
            </a:r>
            <a:r>
              <a:rPr lang="en-US" altLang="ko-KR" sz="1000" dirty="0">
                <a:latin typeface="Arial" panose="020B0604020202020204" pitchFamily="34" charset="0"/>
                <a:ea typeface="KoPubWorld돋움체 Medium" panose="00000600000000000000" pitchFamily="2" charset="-127"/>
              </a:rPr>
              <a:t>200</a:t>
            </a:r>
            <a:r>
              <a:rPr lang="ko-KR" altLang="en-US" sz="1000" dirty="0">
                <a:latin typeface="Arial" panose="020B0604020202020204" pitchFamily="34" charset="0"/>
                <a:ea typeface="KoPubWorld돋움체 Medium" panose="00000600000000000000" pitchFamily="2" charset="-127"/>
              </a:rPr>
              <a:t>백만원이 </a:t>
            </a:r>
            <a:r>
              <a:rPr lang="ko-KR" altLang="en-US" sz="1000" dirty="0" err="1">
                <a:latin typeface="Arial" panose="020B0604020202020204" pitchFamily="34" charset="0"/>
                <a:ea typeface="KoPubWorld돋움체 Medium" panose="00000600000000000000" pitchFamily="2" charset="-127"/>
              </a:rPr>
              <a:t>비경상적</a:t>
            </a:r>
            <a:r>
              <a:rPr lang="ko-KR" altLang="en-US" sz="1000" dirty="0">
                <a:latin typeface="Arial" panose="020B0604020202020204" pitchFamily="34" charset="0"/>
                <a:ea typeface="KoPubWorld돋움체 Medium" panose="00000600000000000000" pitchFamily="2" charset="-127"/>
              </a:rPr>
              <a:t> 비용으로 발생하였음</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경상연구개발비</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년말 기준 미래기술팀 인원 </a:t>
            </a:r>
            <a:r>
              <a:rPr lang="en-US" altLang="ko-KR" sz="1000" dirty="0">
                <a:latin typeface="Arial" panose="020B0604020202020204" pitchFamily="34" charset="0"/>
                <a:ea typeface="KoPubWorld돋움체 Medium" panose="00000600000000000000" pitchFamily="2" charset="-127"/>
              </a:rPr>
              <a:t>7</a:t>
            </a:r>
            <a:r>
              <a:rPr lang="ko-KR" altLang="en-US" sz="1000" dirty="0">
                <a:latin typeface="Arial" panose="020B0604020202020204" pitchFamily="34" charset="0"/>
                <a:ea typeface="KoPubWorld돋움체 Medium" panose="00000600000000000000" pitchFamily="2" charset="-127"/>
              </a:rPr>
              <a:t>명에 대한 인건비로 ’</a:t>
            </a:r>
            <a:r>
              <a:rPr lang="en-US" altLang="ko-KR" sz="1000" dirty="0">
                <a:latin typeface="Arial" panose="020B0604020202020204" pitchFamily="34" charset="0"/>
                <a:ea typeface="KoPubWorld돋움체 Medium" panose="00000600000000000000" pitchFamily="2" charset="-127"/>
              </a:rPr>
              <a:t>18</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337</a:t>
            </a:r>
            <a:r>
              <a:rPr lang="ko-KR" altLang="en-US" sz="1000" dirty="0">
                <a:latin typeface="Arial" panose="020B0604020202020204" pitchFamily="34" charset="0"/>
                <a:ea typeface="KoPubWorld돋움체 Medium" panose="00000600000000000000" pitchFamily="2" charset="-127"/>
              </a:rPr>
              <a:t>백만원에서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455</a:t>
            </a:r>
            <a:r>
              <a:rPr lang="ko-KR" altLang="en-US" sz="1000" dirty="0">
                <a:latin typeface="Arial" panose="020B0604020202020204" pitchFamily="34" charset="0"/>
                <a:ea typeface="KoPubWorld돋움체 Medium" panose="00000600000000000000" pitchFamily="2" charset="-127"/>
              </a:rPr>
              <a:t>백만원으로 증가함</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err="1">
                <a:latin typeface="Arial" panose="020B0604020202020204" pitchFamily="34" charset="0"/>
                <a:ea typeface="KoPubWorld돋움체 Medium" panose="00000600000000000000" pitchFamily="2" charset="-127"/>
              </a:rPr>
              <a:t>영업외손익</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주요 항목으로는 외화환산손익</a:t>
            </a:r>
            <a:r>
              <a:rPr lang="en-US" altLang="ko-KR" sz="1000" dirty="0">
                <a:latin typeface="Arial" panose="020B0604020202020204" pitchFamily="34" charset="0"/>
                <a:ea typeface="KoPubWorld돋움체 Medium" panose="00000600000000000000" pitchFamily="2" charset="-127"/>
              </a:rPr>
              <a:t>(130</a:t>
            </a:r>
            <a:r>
              <a:rPr lang="ko-KR" altLang="en-US" sz="1000" dirty="0">
                <a:latin typeface="Arial" panose="020B0604020202020204" pitchFamily="34" charset="0"/>
                <a:ea typeface="KoPubWorld돋움체 Medium" panose="00000600000000000000" pitchFamily="2" charset="-127"/>
              </a:rPr>
              <a:t>백만원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파생상품평가손익</a:t>
            </a:r>
            <a:r>
              <a:rPr lang="en-US" altLang="ko-KR" sz="1000" dirty="0">
                <a:latin typeface="Arial" panose="020B0604020202020204" pitchFamily="34" charset="0"/>
                <a:ea typeface="KoPubWorld돋움체 Medium" panose="00000600000000000000" pitchFamily="2" charset="-127"/>
              </a:rPr>
              <a:t>(-530</a:t>
            </a:r>
            <a:r>
              <a:rPr lang="ko-KR" altLang="en-US" sz="1000" dirty="0">
                <a:latin typeface="Arial" panose="020B0604020202020204" pitchFamily="34" charset="0"/>
                <a:ea typeface="KoPubWorld돋움체 Medium" panose="00000600000000000000" pitchFamily="2" charset="-127"/>
              </a:rPr>
              <a:t>백만원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유형자산처분손익</a:t>
            </a:r>
            <a:r>
              <a:rPr lang="en-US" altLang="ko-KR" sz="1000" dirty="0">
                <a:latin typeface="Arial" panose="020B0604020202020204" pitchFamily="34" charset="0"/>
                <a:ea typeface="KoPubWorld돋움체 Medium" panose="00000600000000000000" pitchFamily="2" charset="-127"/>
              </a:rPr>
              <a:t>(330</a:t>
            </a:r>
            <a:r>
              <a:rPr lang="ko-KR" altLang="en-US" sz="1000" dirty="0">
                <a:latin typeface="Arial" panose="020B0604020202020204" pitchFamily="34" charset="0"/>
                <a:ea typeface="KoPubWorld돋움체 Medium" panose="00000600000000000000" pitchFamily="2" charset="-127"/>
              </a:rPr>
              <a:t>백만원</a:t>
            </a:r>
            <a:r>
              <a:rPr lang="en-US" altLang="ko-KR" sz="1000" dirty="0">
                <a:latin typeface="Arial" panose="020B0604020202020204" pitchFamily="34" charset="0"/>
                <a:ea typeface="KoPubWorld돋움체 Medium" panose="00000600000000000000" pitchFamily="2" charset="-127"/>
              </a:rPr>
              <a:t>), </a:t>
            </a:r>
            <a:r>
              <a:rPr lang="ko-KR" altLang="en-US" sz="1000" dirty="0" err="1">
                <a:latin typeface="Arial" panose="020B0604020202020204" pitchFamily="34" charset="0"/>
                <a:ea typeface="KoPubWorld돋움체 Medium" panose="00000600000000000000" pitchFamily="2" charset="-127"/>
              </a:rPr>
              <a:t>외환차손익</a:t>
            </a:r>
            <a:r>
              <a:rPr lang="en-US" altLang="ko-KR" sz="1000" dirty="0">
                <a:latin typeface="Arial" panose="020B0604020202020204" pitchFamily="34" charset="0"/>
                <a:ea typeface="KoPubWorld돋움체 Medium" panose="00000600000000000000" pitchFamily="2" charset="-127"/>
              </a:rPr>
              <a:t>(-52</a:t>
            </a:r>
            <a:r>
              <a:rPr lang="ko-KR" altLang="en-US" sz="1000" dirty="0">
                <a:latin typeface="Arial" panose="020B0604020202020204" pitchFamily="34" charset="0"/>
                <a:ea typeface="KoPubWorld돋움체 Medium" panose="00000600000000000000" pitchFamily="2" charset="-127"/>
              </a:rPr>
              <a:t>백만원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부산물 매각대금</a:t>
            </a:r>
            <a:r>
              <a:rPr lang="en-US" altLang="ko-KR" sz="1000" dirty="0">
                <a:latin typeface="Arial" panose="020B0604020202020204" pitchFamily="34" charset="0"/>
                <a:ea typeface="KoPubWorld돋움체 Medium" panose="00000600000000000000" pitchFamily="2" charset="-127"/>
              </a:rPr>
              <a:t>(298</a:t>
            </a:r>
            <a:r>
              <a:rPr lang="ko-KR" altLang="en-US" sz="1000" dirty="0">
                <a:latin typeface="Arial" panose="020B0604020202020204" pitchFamily="34" charset="0"/>
                <a:ea typeface="KoPubWorld돋움체 Medium" panose="00000600000000000000" pitchFamily="2" charset="-127"/>
              </a:rPr>
              <a:t>백만원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등으로 구분할 수 있음</a:t>
            </a:r>
            <a:endParaRPr lang="en-US" altLang="ko-KR" sz="1000" dirty="0">
              <a:latin typeface="Arial" panose="020B0604020202020204" pitchFamily="34" charset="0"/>
              <a:ea typeface="KoPubWorld돋움체 Medium" panose="00000600000000000000" pitchFamily="2" charset="-127"/>
            </a:endParaRPr>
          </a:p>
        </p:txBody>
      </p:sp>
      <p:pic>
        <p:nvPicPr>
          <p:cNvPr id="10" name="그림 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336861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A81AED0-31BF-421A-8CEE-584F8FB9FC02}"/>
              </a:ext>
            </a:extLst>
          </p:cNvPr>
          <p:cNvSpPr>
            <a:spLocks noGrp="1"/>
          </p:cNvSpPr>
          <p:nvPr>
            <p:ph type="body" sz="quarter" idx="13"/>
          </p:nvPr>
        </p:nvSpPr>
        <p:spPr/>
        <p:txBody>
          <a:bodyPr/>
          <a:lstStyle/>
          <a:p>
            <a:r>
              <a:rPr lang="ko-KR" altLang="en-US" dirty="0"/>
              <a:t>재무 현황</a:t>
            </a:r>
          </a:p>
        </p:txBody>
      </p:sp>
      <p:sp>
        <p:nvSpPr>
          <p:cNvPr id="3" name="세로 텍스트 개체 틀 2">
            <a:extLst>
              <a:ext uri="{FF2B5EF4-FFF2-40B4-BE49-F238E27FC236}">
                <a16:creationId xmlns:a16="http://schemas.microsoft.com/office/drawing/2014/main" id="{C3D51AE2-B489-466E-9BA1-6EE49C2159D1}"/>
              </a:ext>
            </a:extLst>
          </p:cNvPr>
          <p:cNvSpPr>
            <a:spLocks noGrp="1"/>
          </p:cNvSpPr>
          <p:nvPr>
            <p:ph type="body" orient="vert" sz="quarter" idx="14"/>
          </p:nvPr>
        </p:nvSpPr>
        <p:spPr/>
        <p:txBody>
          <a:bodyPr/>
          <a:lstStyle/>
          <a:p>
            <a:r>
              <a:rPr lang="ko-KR" altLang="en-US" dirty="0"/>
              <a:t>회사의 과거 </a:t>
            </a:r>
            <a:r>
              <a:rPr lang="en-US" altLang="ko-KR" dirty="0"/>
              <a:t>3</a:t>
            </a:r>
            <a:r>
              <a:rPr lang="ko-KR" altLang="en-US" dirty="0"/>
              <a:t>개년 재무상태표</a:t>
            </a:r>
            <a:r>
              <a:rPr lang="en-US" altLang="ko-KR" dirty="0"/>
              <a:t> </a:t>
            </a:r>
            <a:r>
              <a:rPr lang="ko-KR" altLang="en-US" dirty="0"/>
              <a:t>분석 결과는 다음과 같습니다</a:t>
            </a:r>
            <a:r>
              <a:rPr lang="en-US" altLang="ko-KR" dirty="0"/>
              <a:t>.</a:t>
            </a:r>
            <a:endParaRPr lang="ko-KR" altLang="en-US" dirty="0"/>
          </a:p>
        </p:txBody>
      </p:sp>
      <p:grpSp>
        <p:nvGrpSpPr>
          <p:cNvPr id="23" name="그룹 22">
            <a:extLst>
              <a:ext uri="{FF2B5EF4-FFF2-40B4-BE49-F238E27FC236}">
                <a16:creationId xmlns:a16="http://schemas.microsoft.com/office/drawing/2014/main" id="{83ECAD9D-6118-4344-9488-594367B87D96}"/>
              </a:ext>
            </a:extLst>
          </p:cNvPr>
          <p:cNvGrpSpPr/>
          <p:nvPr/>
        </p:nvGrpSpPr>
        <p:grpSpPr>
          <a:xfrm>
            <a:off x="453024" y="1580408"/>
            <a:ext cx="8999951" cy="285238"/>
            <a:chOff x="453025" y="1956462"/>
            <a:chExt cx="4320000" cy="285238"/>
          </a:xfrm>
        </p:grpSpPr>
        <p:sp>
          <p:nvSpPr>
            <p:cNvPr id="24" name="TextBox 23">
              <a:extLst>
                <a:ext uri="{FF2B5EF4-FFF2-40B4-BE49-F238E27FC236}">
                  <a16:creationId xmlns:a16="http://schemas.microsoft.com/office/drawing/2014/main" id="{AF0B4C3B-310A-420E-A79D-967070871E20}"/>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en-US" altLang="ko-KR" sz="1400" b="1" dirty="0">
                  <a:solidFill>
                    <a:srgbClr val="483159"/>
                  </a:solidFill>
                  <a:latin typeface="Arial" panose="020B0604020202020204" pitchFamily="34" charset="0"/>
                  <a:ea typeface="KoPubWorld돋움체 Medium" panose="00000600000000000000" pitchFamily="2" charset="-127"/>
                </a:rPr>
                <a:t>BS Overview</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25" name="Straight Connector 32">
              <a:extLst>
                <a:ext uri="{FF2B5EF4-FFF2-40B4-BE49-F238E27FC236}">
                  <a16:creationId xmlns:a16="http://schemas.microsoft.com/office/drawing/2014/main" id="{25002FB6-00AF-4076-9B19-D434BCC0A8E2}"/>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26" name="직사각형 25">
            <a:extLst>
              <a:ext uri="{FF2B5EF4-FFF2-40B4-BE49-F238E27FC236}">
                <a16:creationId xmlns:a16="http://schemas.microsoft.com/office/drawing/2014/main" id="{48844BCC-410C-4777-B5B9-5C63285DDA0B}"/>
              </a:ext>
            </a:extLst>
          </p:cNvPr>
          <p:cNvSpPr/>
          <p:nvPr/>
        </p:nvSpPr>
        <p:spPr>
          <a:xfrm>
            <a:off x="4947278" y="1955159"/>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err="1">
                <a:latin typeface="Arial" panose="020B0604020202020204" pitchFamily="34" charset="0"/>
                <a:ea typeface="KoPubWorld돋움체 Medium" panose="00000600000000000000" pitchFamily="2" charset="-127"/>
              </a:rPr>
              <a:t>현금및현금성자산은</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년말 기준 주로 보통예금으로 구성되어 있으며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하나은행에 예금된 </a:t>
            </a:r>
            <a:r>
              <a:rPr lang="en-US" altLang="ko-KR" sz="1000" dirty="0">
                <a:latin typeface="Arial" panose="020B0604020202020204" pitchFamily="34" charset="0"/>
                <a:ea typeface="KoPubWorld돋움체 Medium" panose="00000600000000000000" pitchFamily="2" charset="-127"/>
              </a:rPr>
              <a:t>1,084</a:t>
            </a:r>
            <a:r>
              <a:rPr lang="ko-KR" altLang="en-US" sz="1000" dirty="0">
                <a:latin typeface="Arial" panose="020B0604020202020204" pitchFamily="34" charset="0"/>
                <a:ea typeface="KoPubWorld돋움체 Medium" panose="00000600000000000000" pitchFamily="2" charset="-127"/>
              </a:rPr>
              <a:t>백만원은 금전채권신탁으로 사용이 제한됨</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매출채권은 패키징 및 </a:t>
            </a:r>
            <a:r>
              <a:rPr lang="en-US" altLang="ko-KR" sz="1000" dirty="0">
                <a:latin typeface="Arial" panose="020B0604020202020204" pitchFamily="34" charset="0"/>
                <a:ea typeface="KoPubWorld돋움체 Medium" panose="00000600000000000000" pitchFamily="2" charset="-127"/>
              </a:rPr>
              <a:t>Test </a:t>
            </a:r>
            <a:r>
              <a:rPr lang="ko-KR" altLang="en-US" sz="1000" dirty="0" err="1">
                <a:latin typeface="Arial" panose="020B0604020202020204" pitchFamily="34" charset="0"/>
                <a:ea typeface="KoPubWorld돋움체 Medium" panose="00000600000000000000" pitchFamily="2" charset="-127"/>
              </a:rPr>
              <a:t>용역대금이며</a:t>
            </a:r>
            <a:r>
              <a:rPr lang="en-US" altLang="ko-KR" sz="1000" dirty="0">
                <a:latin typeface="Arial" panose="020B0604020202020204" pitchFamily="34" charset="0"/>
                <a:ea typeface="KoPubWorld돋움체 Medium" panose="00000600000000000000" pitchFamily="2" charset="-127"/>
              </a:rPr>
              <a:t>, ‘20</a:t>
            </a:r>
            <a:r>
              <a:rPr lang="ko-KR" altLang="en-US" sz="1000" dirty="0">
                <a:latin typeface="Arial" panose="020B0604020202020204" pitchFamily="34" charset="0"/>
                <a:ea typeface="KoPubWorld돋움체 Medium" panose="00000600000000000000" pitchFamily="2" charset="-127"/>
              </a:rPr>
              <a:t>년 기준 회전기일은 </a:t>
            </a:r>
            <a:r>
              <a:rPr lang="en-US" altLang="ko-KR" sz="1000" dirty="0">
                <a:latin typeface="Arial" panose="020B0604020202020204" pitchFamily="34" charset="0"/>
                <a:ea typeface="KoPubWorld돋움체 Medium" panose="00000600000000000000" pitchFamily="2" charset="-127"/>
              </a:rPr>
              <a:t>17.1</a:t>
            </a:r>
            <a:r>
              <a:rPr lang="ko-KR" altLang="en-US" sz="1000" dirty="0">
                <a:latin typeface="Arial" panose="020B0604020202020204" pitchFamily="34" charset="0"/>
                <a:ea typeface="KoPubWorld돋움체 Medium" panose="00000600000000000000" pitchFamily="2" charset="-127"/>
              </a:rPr>
              <a:t>일 수준임</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재고자산은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년말 기준 원재료</a:t>
            </a:r>
            <a:r>
              <a:rPr lang="en-US" altLang="ko-KR" sz="1000" dirty="0">
                <a:latin typeface="Arial" panose="020B0604020202020204" pitchFamily="34" charset="0"/>
                <a:ea typeface="KoPubWorld돋움체 Medium" panose="00000600000000000000" pitchFamily="2" charset="-127"/>
              </a:rPr>
              <a:t>(52.4</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과 재공품</a:t>
            </a:r>
            <a:r>
              <a:rPr lang="en-US" altLang="ko-KR" sz="1000" dirty="0">
                <a:latin typeface="Arial" panose="020B0604020202020204" pitchFamily="34" charset="0"/>
                <a:ea typeface="KoPubWorld돋움체 Medium" panose="00000600000000000000" pitchFamily="2" charset="-127"/>
              </a:rPr>
              <a:t>(4.3</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으로 구성됨</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원재료는 대부분 패키징 사업부의 제조공정에 투입되며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회전기일은 약 </a:t>
            </a:r>
            <a:r>
              <a:rPr lang="en-US" altLang="ko-KR" sz="1000" dirty="0">
                <a:latin typeface="Arial" panose="020B0604020202020204" pitchFamily="34" charset="0"/>
                <a:ea typeface="KoPubWorld돋움체 Medium" panose="00000600000000000000" pitchFamily="2" charset="-127"/>
              </a:rPr>
              <a:t>43.7</a:t>
            </a:r>
            <a:r>
              <a:rPr lang="ko-KR" altLang="en-US" sz="1000" dirty="0">
                <a:latin typeface="Arial" panose="020B0604020202020204" pitchFamily="34" charset="0"/>
                <a:ea typeface="KoPubWorld돋움체 Medium" panose="00000600000000000000" pitchFamily="2" charset="-127"/>
              </a:rPr>
              <a:t>일임</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err="1">
                <a:latin typeface="Arial" panose="020B0604020202020204" pitchFamily="34" charset="0"/>
                <a:ea typeface="KoPubWorld돋움체 Medium" panose="00000600000000000000" pitchFamily="2" charset="-127"/>
              </a:rPr>
              <a:t>기타유동자산은</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년말 기준 주로 미수금</a:t>
            </a:r>
            <a:r>
              <a:rPr lang="en-US" altLang="ko-KR" sz="1000" dirty="0">
                <a:latin typeface="Arial" panose="020B0604020202020204" pitchFamily="34" charset="0"/>
                <a:ea typeface="KoPubWorld돋움체 Medium" panose="00000600000000000000" pitchFamily="2" charset="-127"/>
              </a:rPr>
              <a:t>(12.7</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선급금</a:t>
            </a:r>
            <a:r>
              <a:rPr lang="en-US" altLang="ko-KR" sz="1000" dirty="0">
                <a:latin typeface="Arial" panose="020B0604020202020204" pitchFamily="34" charset="0"/>
                <a:ea typeface="KoPubWorld돋움체 Medium" panose="00000600000000000000" pitchFamily="2" charset="-127"/>
              </a:rPr>
              <a:t>(3</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미수수익</a:t>
            </a:r>
            <a:r>
              <a:rPr lang="en-US" altLang="ko-KR" sz="1000" dirty="0">
                <a:latin typeface="Arial" panose="020B0604020202020204" pitchFamily="34" charset="0"/>
                <a:ea typeface="KoPubWorld돋움체 Medium" panose="00000600000000000000" pitchFamily="2" charset="-127"/>
              </a:rPr>
              <a:t>(1.4</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및 보증금</a:t>
            </a:r>
            <a:r>
              <a:rPr lang="en-US" altLang="ko-KR" sz="1000" dirty="0">
                <a:latin typeface="Arial" panose="020B0604020202020204" pitchFamily="34" charset="0"/>
                <a:ea typeface="KoPubWorld돋움체 Medium" panose="00000600000000000000" pitchFamily="2" charset="-127"/>
              </a:rPr>
              <a:t>(61</a:t>
            </a:r>
            <a:r>
              <a:rPr lang="ko-KR" altLang="en-US" sz="1000" dirty="0">
                <a:latin typeface="Arial" panose="020B0604020202020204" pitchFamily="34" charset="0"/>
                <a:ea typeface="KoPubWorld돋움체 Medium" panose="00000600000000000000" pitchFamily="2" charset="-127"/>
              </a:rPr>
              <a:t>백만원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으로 구성됨</a:t>
            </a:r>
            <a:r>
              <a:rPr lang="en-US" altLang="ko-KR" sz="1000" dirty="0">
                <a:latin typeface="Arial" panose="020B0604020202020204" pitchFamily="34" charset="0"/>
                <a:ea typeface="KoPubWorld돋움체 Medium" panose="00000600000000000000" pitchFamily="2" charset="-127"/>
              </a:rPr>
              <a:t>. </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미수금은 </a:t>
            </a:r>
            <a:r>
              <a:rPr lang="ko-KR" altLang="en-US" sz="1000" dirty="0" err="1">
                <a:latin typeface="Arial" panose="020B0604020202020204" pitchFamily="34" charset="0"/>
                <a:ea typeface="KoPubWorld돋움체 Medium" panose="00000600000000000000" pitchFamily="2" charset="-127"/>
              </a:rPr>
              <a:t>부가세선급금</a:t>
            </a:r>
            <a:r>
              <a:rPr lang="en-US" altLang="ko-KR" sz="1000" dirty="0">
                <a:latin typeface="Arial" panose="020B0604020202020204" pitchFamily="34" charset="0"/>
                <a:ea typeface="KoPubWorld돋움체 Medium" panose="00000600000000000000" pitchFamily="2" charset="-127"/>
              </a:rPr>
              <a:t>(6.7</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및 청년추가고용장려금</a:t>
            </a:r>
            <a:r>
              <a:rPr lang="en-US" altLang="ko-KR" sz="1000" dirty="0">
                <a:latin typeface="Arial" panose="020B0604020202020204" pitchFamily="34" charset="0"/>
                <a:ea typeface="KoPubWorld돋움체 Medium" panose="00000600000000000000" pitchFamily="2" charset="-127"/>
              </a:rPr>
              <a:t>(3.6</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이며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선급금은 협상력의 우위를 가진 원재료 거래처에게 선급한 금액임</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장기투자자산은 ’</a:t>
            </a:r>
            <a:r>
              <a:rPr lang="en-US" altLang="ko-KR" sz="1000" dirty="0">
                <a:latin typeface="Arial" panose="020B0604020202020204" pitchFamily="34" charset="0"/>
                <a:ea typeface="KoPubWorld돋움체 Medium" panose="00000600000000000000" pitchFamily="2" charset="-127"/>
              </a:rPr>
              <a:t>18</a:t>
            </a:r>
            <a:r>
              <a:rPr lang="ko-KR" altLang="en-US" sz="1000" dirty="0">
                <a:latin typeface="Arial" panose="020B0604020202020204" pitchFamily="34" charset="0"/>
                <a:ea typeface="KoPubWorld돋움체 Medium" panose="00000600000000000000" pitchFamily="2" charset="-127"/>
              </a:rPr>
              <a:t>년말 기준 </a:t>
            </a:r>
            <a:r>
              <a:rPr lang="ko-KR" altLang="en-US" sz="1000" dirty="0" err="1">
                <a:latin typeface="Arial" panose="020B0604020202020204" pitchFamily="34" charset="0"/>
                <a:ea typeface="KoPubWorld돋움체 Medium" panose="00000600000000000000" pitchFamily="2" charset="-127"/>
              </a:rPr>
              <a:t>티더블유메디칼</a:t>
            </a:r>
            <a:r>
              <a:rPr lang="ko-KR" altLang="en-US" sz="1000" dirty="0">
                <a:latin typeface="Arial" panose="020B0604020202020204" pitchFamily="34" charset="0"/>
                <a:ea typeface="KoPubWorld돋움체 Medium" panose="00000600000000000000" pitchFamily="2" charset="-127"/>
              </a:rPr>
              <a:t> 발행 전환사채</a:t>
            </a:r>
            <a:r>
              <a:rPr lang="en-US" altLang="ko-KR" sz="1000" dirty="0">
                <a:latin typeface="Arial" panose="020B0604020202020204" pitchFamily="34" charset="0"/>
                <a:ea typeface="KoPubWorld돋움체 Medium" panose="00000600000000000000" pitchFamily="2" charset="-127"/>
              </a:rPr>
              <a:t>(9.1</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이며</a:t>
            </a:r>
            <a:r>
              <a:rPr lang="en-US" altLang="ko-KR" sz="1000" dirty="0">
                <a:latin typeface="Arial" panose="020B0604020202020204" pitchFamily="34" charset="0"/>
                <a:ea typeface="KoPubWorld돋움체 Medium" panose="00000600000000000000" pitchFamily="2" charset="-127"/>
              </a:rPr>
              <a:t>, </a:t>
            </a:r>
            <a:r>
              <a:rPr lang="ko-KR" altLang="en-US" sz="1000" dirty="0" err="1">
                <a:latin typeface="Arial" panose="020B0604020202020204" pitchFamily="34" charset="0"/>
                <a:ea typeface="KoPubWorld돋움체 Medium" panose="00000600000000000000" pitchFamily="2" charset="-127"/>
              </a:rPr>
              <a:t>전환가액</a:t>
            </a:r>
            <a:r>
              <a:rPr lang="ko-KR" altLang="en-US" sz="1000" dirty="0">
                <a:latin typeface="Arial" panose="020B0604020202020204" pitchFamily="34" charset="0"/>
                <a:ea typeface="KoPubWorld돋움체 Medium" panose="00000600000000000000" pitchFamily="2" charset="-127"/>
              </a:rPr>
              <a:t> 하락에 따라 </a:t>
            </a:r>
            <a:r>
              <a:rPr lang="ko-KR" altLang="en-US" sz="1000" dirty="0" err="1">
                <a:latin typeface="Arial" panose="020B0604020202020204" pitchFamily="34" charset="0"/>
                <a:ea typeface="KoPubWorld돋움체 Medium" panose="00000600000000000000" pitchFamily="2" charset="-127"/>
              </a:rPr>
              <a:t>당해년도</a:t>
            </a:r>
            <a:r>
              <a:rPr lang="ko-KR" altLang="en-US" sz="1000" dirty="0">
                <a:latin typeface="Arial" panose="020B0604020202020204" pitchFamily="34" charset="0"/>
                <a:ea typeface="KoPubWorld돋움체 Medium" panose="00000600000000000000" pitchFamily="2" charset="-127"/>
              </a:rPr>
              <a:t> 전액 매도가능증권 평가손실 인식함</a:t>
            </a:r>
            <a:r>
              <a:rPr lang="en-US" altLang="ko-KR" sz="1000" dirty="0">
                <a:latin typeface="Arial" panose="020B0604020202020204" pitchFamily="34" charset="0"/>
                <a:ea typeface="KoPubWorld돋움체 Medium" panose="00000600000000000000" pitchFamily="2" charset="-127"/>
              </a:rPr>
              <a:t>. ’18</a:t>
            </a:r>
            <a:r>
              <a:rPr lang="ko-KR" altLang="en-US" sz="1000" dirty="0">
                <a:latin typeface="Arial" panose="020B0604020202020204" pitchFamily="34" charset="0"/>
                <a:ea typeface="KoPubWorld돋움체 Medium" panose="00000600000000000000" pitchFamily="2" charset="-127"/>
              </a:rPr>
              <a:t>년 회사가 보유한 </a:t>
            </a:r>
            <a:r>
              <a:rPr lang="en-US" altLang="ko-KR" sz="1000" dirty="0">
                <a:latin typeface="Arial" panose="020B0604020202020204" pitchFamily="34" charset="0"/>
                <a:ea typeface="KoPubWorld돋움체 Medium" panose="00000600000000000000" pitchFamily="2" charset="-127"/>
              </a:rPr>
              <a:t>TSG </a:t>
            </a:r>
            <a:r>
              <a:rPr lang="ko-KR" altLang="en-US" sz="1000" dirty="0">
                <a:latin typeface="Arial" panose="020B0604020202020204" pitchFamily="34" charset="0"/>
                <a:ea typeface="KoPubWorld돋움체 Medium" panose="00000600000000000000" pitchFamily="2" charset="-127"/>
              </a:rPr>
              <a:t>주식 </a:t>
            </a:r>
            <a:r>
              <a:rPr lang="en-US" altLang="ko-KR" sz="1000" dirty="0">
                <a:latin typeface="Arial" panose="020B0604020202020204" pitchFamily="34" charset="0"/>
                <a:ea typeface="KoPubWorld돋움체 Medium" panose="00000600000000000000" pitchFamily="2" charset="-127"/>
              </a:rPr>
              <a:t>400</a:t>
            </a:r>
            <a:r>
              <a:rPr lang="ko-KR" altLang="en-US" sz="1000" dirty="0" err="1">
                <a:latin typeface="Arial" panose="020B0604020202020204" pitchFamily="34" charset="0"/>
                <a:ea typeface="KoPubWorld돋움체 Medium" panose="00000600000000000000" pitchFamily="2" charset="-127"/>
              </a:rPr>
              <a:t>만불</a:t>
            </a:r>
            <a:r>
              <a:rPr lang="en-US" altLang="ko-KR" sz="1000" dirty="0">
                <a:latin typeface="Arial" panose="020B0604020202020204" pitchFamily="34" charset="0"/>
                <a:ea typeface="KoPubWorld돋움체 Medium" panose="00000600000000000000" pitchFamily="2" charset="-127"/>
              </a:rPr>
              <a:t>(46</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에 대해서는 연결산시 비상장 </a:t>
            </a:r>
            <a:r>
              <a:rPr lang="ko-KR" altLang="en-US" sz="1000" dirty="0" err="1">
                <a:latin typeface="Arial" panose="020B0604020202020204" pitchFamily="34" charset="0"/>
                <a:ea typeface="KoPubWorld돋움체 Medium" panose="00000600000000000000" pitchFamily="2" charset="-127"/>
              </a:rPr>
              <a:t>주식평가하여</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19</a:t>
            </a:r>
            <a:r>
              <a:rPr lang="ko-KR" altLang="en-US" sz="1000" dirty="0">
                <a:latin typeface="Arial" panose="020B0604020202020204" pitchFamily="34" charset="0"/>
                <a:ea typeface="KoPubWorld돋움체 Medium" panose="00000600000000000000" pitchFamily="2" charset="-127"/>
              </a:rPr>
              <a:t>년 매도가능증권 평가손실 </a:t>
            </a:r>
            <a:r>
              <a:rPr lang="en-US" altLang="ko-KR" sz="1000" dirty="0">
                <a:latin typeface="Arial" panose="020B0604020202020204" pitchFamily="34" charset="0"/>
                <a:ea typeface="KoPubWorld돋움체 Medium" panose="00000600000000000000" pitchFamily="2" charset="-127"/>
              </a:rPr>
              <a:t>28.4</a:t>
            </a:r>
            <a:r>
              <a:rPr lang="ko-KR" altLang="en-US" sz="1000" dirty="0">
                <a:latin typeface="Arial" panose="020B0604020202020204" pitchFamily="34" charset="0"/>
                <a:ea typeface="KoPubWorld돋움체 Medium" panose="00000600000000000000" pitchFamily="2" charset="-127"/>
              </a:rPr>
              <a:t>억 인식함</a:t>
            </a:r>
            <a:r>
              <a:rPr lang="en-US" altLang="ko-KR" sz="1000" dirty="0">
                <a:latin typeface="Arial" panose="020B0604020202020204" pitchFamily="34" charset="0"/>
                <a:ea typeface="KoPubWorld돋움체 Medium" panose="00000600000000000000" pitchFamily="2" charset="-127"/>
              </a:rPr>
              <a:t>. ’20</a:t>
            </a:r>
            <a:r>
              <a:rPr lang="ko-KR" altLang="en-US" sz="1000" dirty="0">
                <a:latin typeface="Arial" panose="020B0604020202020204" pitchFamily="34" charset="0"/>
                <a:ea typeface="KoPubWorld돋움체 Medium" panose="00000600000000000000" pitchFamily="2" charset="-127"/>
              </a:rPr>
              <a:t>년에 </a:t>
            </a:r>
            <a:r>
              <a:rPr lang="en-US" altLang="ko-KR" sz="1000" dirty="0">
                <a:latin typeface="Arial" panose="020B0604020202020204" pitchFamily="34" charset="0"/>
                <a:ea typeface="KoPubWorld돋움체 Medium" panose="00000600000000000000" pitchFamily="2" charset="-127"/>
              </a:rPr>
              <a:t>TSG </a:t>
            </a:r>
            <a:r>
              <a:rPr lang="ko-KR" altLang="en-US" sz="1000" dirty="0">
                <a:latin typeface="Arial" panose="020B0604020202020204" pitchFamily="34" charset="0"/>
                <a:ea typeface="KoPubWorld돋움체 Medium" panose="00000600000000000000" pitchFamily="2" charset="-127"/>
              </a:rPr>
              <a:t>주식에 대해 평가손실 </a:t>
            </a:r>
            <a:r>
              <a:rPr lang="en-US" altLang="ko-KR" sz="1000" dirty="0">
                <a:latin typeface="Arial" panose="020B0604020202020204" pitchFamily="34" charset="0"/>
                <a:ea typeface="KoPubWorld돋움체 Medium" panose="00000600000000000000" pitchFamily="2" charset="-127"/>
              </a:rPr>
              <a:t>17.6</a:t>
            </a:r>
            <a:r>
              <a:rPr lang="ko-KR" altLang="en-US" sz="1000" dirty="0">
                <a:latin typeface="Arial" panose="020B0604020202020204" pitchFamily="34" charset="0"/>
                <a:ea typeface="KoPubWorld돋움체 Medium" panose="00000600000000000000" pitchFamily="2" charset="-127"/>
              </a:rPr>
              <a:t>억 인식함</a:t>
            </a:r>
            <a:r>
              <a:rPr lang="en-US" altLang="ko-KR" sz="1000" dirty="0">
                <a:latin typeface="Arial" panose="020B0604020202020204" pitchFamily="34" charset="0"/>
                <a:ea typeface="KoPubWorld돋움체 Medium" panose="00000600000000000000" pitchFamily="2" charset="-127"/>
              </a:rPr>
              <a:t>. ’20</a:t>
            </a:r>
            <a:r>
              <a:rPr lang="ko-KR" altLang="en-US" sz="1000" dirty="0">
                <a:latin typeface="Arial" panose="020B0604020202020204" pitchFamily="34" charset="0"/>
                <a:ea typeface="KoPubWorld돋움체 Medium" panose="00000600000000000000" pitchFamily="2" charset="-127"/>
              </a:rPr>
              <a:t>년 기준 장기투자자산 금액은 전액 하나은행 신탁금액으로 구성되어 있음</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유무형자산은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년말 기준 주로 건물</a:t>
            </a:r>
            <a:r>
              <a:rPr lang="en-US" altLang="ko-KR" sz="1000" dirty="0">
                <a:latin typeface="Arial" panose="020B0604020202020204" pitchFamily="34" charset="0"/>
                <a:ea typeface="KoPubWorld돋움체 Medium" panose="00000600000000000000" pitchFamily="2" charset="-127"/>
              </a:rPr>
              <a:t>(238</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기계장치</a:t>
            </a:r>
            <a:r>
              <a:rPr lang="en-US" altLang="ko-KR" sz="1000" dirty="0">
                <a:latin typeface="Arial" panose="020B0604020202020204" pitchFamily="34" charset="0"/>
                <a:ea typeface="KoPubWorld돋움체 Medium" panose="00000600000000000000" pitchFamily="2" charset="-127"/>
              </a:rPr>
              <a:t>(526</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구축물</a:t>
            </a:r>
            <a:r>
              <a:rPr lang="en-US" altLang="ko-KR" sz="1000" dirty="0">
                <a:latin typeface="Arial" panose="020B0604020202020204" pitchFamily="34" charset="0"/>
                <a:ea typeface="KoPubWorld돋움체 Medium" panose="00000600000000000000" pitchFamily="2" charset="-127"/>
              </a:rPr>
              <a:t>(87</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토지</a:t>
            </a:r>
            <a:r>
              <a:rPr lang="en-US" altLang="ko-KR" sz="1000" dirty="0">
                <a:latin typeface="Arial" panose="020B0604020202020204" pitchFamily="34" charset="0"/>
                <a:ea typeface="KoPubWorld돋움체 Medium" panose="00000600000000000000" pitchFamily="2" charset="-127"/>
              </a:rPr>
              <a:t>(73</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으로 구성됨</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장치산업 특성상 매년 대규모 패키징 사업부 기계장치에 대한 </a:t>
            </a:r>
            <a:r>
              <a:rPr lang="en-US" altLang="ko-KR" sz="1000" dirty="0">
                <a:latin typeface="Arial" panose="020B0604020202020204" pitchFamily="34" charset="0"/>
                <a:ea typeface="KoPubWorld돋움체 Medium" panose="00000600000000000000" pitchFamily="2" charset="-127"/>
              </a:rPr>
              <a:t>CAPEX </a:t>
            </a:r>
            <a:r>
              <a:rPr lang="ko-KR" altLang="en-US" sz="1000" dirty="0">
                <a:latin typeface="Arial" panose="020B0604020202020204" pitchFamily="34" charset="0"/>
                <a:ea typeface="KoPubWorld돋움체 Medium" panose="00000600000000000000" pitchFamily="2" charset="-127"/>
              </a:rPr>
              <a:t>투자가 이루어짐 </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err="1">
                <a:latin typeface="Arial" panose="020B0604020202020204" pitchFamily="34" charset="0"/>
                <a:ea typeface="KoPubWorld돋움체 Medium" panose="00000600000000000000" pitchFamily="2" charset="-127"/>
              </a:rPr>
              <a:t>기타비유동자산은</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년말 기준 주로 </a:t>
            </a:r>
            <a:r>
              <a:rPr lang="ko-KR" altLang="en-US" sz="1000" dirty="0" err="1">
                <a:latin typeface="Arial" panose="020B0604020202020204" pitchFamily="34" charset="0"/>
                <a:ea typeface="KoPubWorld돋움체 Medium" panose="00000600000000000000" pitchFamily="2" charset="-127"/>
              </a:rPr>
              <a:t>이연법인세자산</a:t>
            </a:r>
            <a:r>
              <a:rPr lang="en-US" altLang="ko-KR" sz="1000" dirty="0">
                <a:latin typeface="Arial" panose="020B0604020202020204" pitchFamily="34" charset="0"/>
                <a:ea typeface="KoPubWorld돋움체 Medium" panose="00000600000000000000" pitchFamily="2" charset="-127"/>
              </a:rPr>
              <a:t>(67.1</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기타보증금</a:t>
            </a:r>
            <a:r>
              <a:rPr lang="en-US" altLang="ko-KR" sz="1000" dirty="0">
                <a:latin typeface="Arial" panose="020B0604020202020204" pitchFamily="34" charset="0"/>
                <a:ea typeface="KoPubWorld돋움체 Medium" panose="00000600000000000000" pitchFamily="2" charset="-127"/>
              </a:rPr>
              <a:t>(1.4</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으로 구성되어 있으며</a:t>
            </a:r>
            <a:r>
              <a:rPr lang="en-US" altLang="ko-KR" sz="1000" dirty="0">
                <a:latin typeface="Arial" panose="020B0604020202020204" pitchFamily="34" charset="0"/>
                <a:ea typeface="KoPubWorld돋움체 Medium" panose="00000600000000000000" pitchFamily="2" charset="-127"/>
              </a:rPr>
              <a:t>, </a:t>
            </a:r>
            <a:r>
              <a:rPr lang="ko-KR" altLang="en-US" sz="1000" dirty="0" err="1">
                <a:latin typeface="Arial" panose="020B0604020202020204" pitchFamily="34" charset="0"/>
                <a:ea typeface="KoPubWorld돋움체 Medium" panose="00000600000000000000" pitchFamily="2" charset="-127"/>
              </a:rPr>
              <a:t>이연법인세자산은</a:t>
            </a:r>
            <a:r>
              <a:rPr lang="ko-KR" altLang="en-US" sz="1000" dirty="0">
                <a:latin typeface="Arial" panose="020B0604020202020204" pitchFamily="34" charset="0"/>
                <a:ea typeface="KoPubWorld돋움체 Medium" panose="00000600000000000000" pitchFamily="2" charset="-127"/>
              </a:rPr>
              <a:t> 과거 손실분에 대한 이월결손금의 </a:t>
            </a:r>
            <a:r>
              <a:rPr lang="ko-KR" altLang="en-US" sz="1000" dirty="0" err="1">
                <a:latin typeface="Arial" panose="020B0604020202020204" pitchFamily="34" charset="0"/>
                <a:ea typeface="KoPubWorld돋움체 Medium" panose="00000600000000000000" pitchFamily="2" charset="-127"/>
              </a:rPr>
              <a:t>자산화분임</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기타보증금은 주로 </a:t>
            </a:r>
            <a:r>
              <a:rPr lang="ko-KR" altLang="en-US" sz="1000" dirty="0" err="1">
                <a:latin typeface="Arial" panose="020B0604020202020204" pitchFamily="34" charset="0"/>
                <a:ea typeface="KoPubWorld돋움체 Medium" panose="00000600000000000000" pitchFamily="2" charset="-127"/>
              </a:rPr>
              <a:t>사외기숙사</a:t>
            </a:r>
            <a:r>
              <a:rPr lang="ko-KR" altLang="en-US" sz="1000" dirty="0">
                <a:latin typeface="Arial" panose="020B0604020202020204" pitchFamily="34" charset="0"/>
                <a:ea typeface="KoPubWorld돋움체 Medium" panose="00000600000000000000" pitchFamily="2" charset="-127"/>
              </a:rPr>
              <a:t> 임차보증금</a:t>
            </a:r>
            <a:r>
              <a:rPr lang="en-US" altLang="ko-KR" sz="1000" dirty="0">
                <a:latin typeface="Arial" panose="020B0604020202020204" pitchFamily="34" charset="0"/>
                <a:ea typeface="KoPubWorld돋움체 Medium" panose="00000600000000000000" pitchFamily="2" charset="-127"/>
              </a:rPr>
              <a:t>(0.9</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및 콘도회원권</a:t>
            </a:r>
            <a:r>
              <a:rPr lang="en-US" altLang="ko-KR" sz="1000" dirty="0">
                <a:latin typeface="Arial" panose="020B0604020202020204" pitchFamily="34" charset="0"/>
                <a:ea typeface="KoPubWorld돋움체 Medium" panose="00000600000000000000" pitchFamily="2" charset="-127"/>
              </a:rPr>
              <a:t>(0.3</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으로 구성되어 있음</a:t>
            </a:r>
          </a:p>
        </p:txBody>
      </p:sp>
      <p:graphicFrame>
        <p:nvGraphicFramePr>
          <p:cNvPr id="10" name="표 9">
            <a:extLst>
              <a:ext uri="{FF2B5EF4-FFF2-40B4-BE49-F238E27FC236}">
                <a16:creationId xmlns:a16="http://schemas.microsoft.com/office/drawing/2014/main" id="{F95AD4CB-34E7-42D2-80E2-F6CBED8F994F}"/>
              </a:ext>
            </a:extLst>
          </p:cNvPr>
          <p:cNvGraphicFramePr>
            <a:graphicFrameLocks noGrp="1"/>
          </p:cNvGraphicFramePr>
          <p:nvPr>
            <p:extLst>
              <p:ext uri="{D42A27DB-BD31-4B8C-83A1-F6EECF244321}">
                <p14:modId xmlns:p14="http://schemas.microsoft.com/office/powerpoint/2010/main" val="3485236453"/>
              </p:ext>
            </p:extLst>
          </p:nvPr>
        </p:nvGraphicFramePr>
        <p:xfrm>
          <a:off x="453023" y="1903714"/>
          <a:ext cx="4142223" cy="4511040"/>
        </p:xfrm>
        <a:graphic>
          <a:graphicData uri="http://schemas.openxmlformats.org/drawingml/2006/table">
            <a:tbl>
              <a:tblPr/>
              <a:tblGrid>
                <a:gridCol w="1547095">
                  <a:extLst>
                    <a:ext uri="{9D8B030D-6E8A-4147-A177-3AD203B41FA5}">
                      <a16:colId xmlns:a16="http://schemas.microsoft.com/office/drawing/2014/main" val="637034647"/>
                    </a:ext>
                  </a:extLst>
                </a:gridCol>
                <a:gridCol w="648782">
                  <a:extLst>
                    <a:ext uri="{9D8B030D-6E8A-4147-A177-3AD203B41FA5}">
                      <a16:colId xmlns:a16="http://schemas.microsoft.com/office/drawing/2014/main" val="3751096556"/>
                    </a:ext>
                  </a:extLst>
                </a:gridCol>
                <a:gridCol w="648782">
                  <a:extLst>
                    <a:ext uri="{9D8B030D-6E8A-4147-A177-3AD203B41FA5}">
                      <a16:colId xmlns:a16="http://schemas.microsoft.com/office/drawing/2014/main" val="94264881"/>
                    </a:ext>
                  </a:extLst>
                </a:gridCol>
                <a:gridCol w="648782">
                  <a:extLst>
                    <a:ext uri="{9D8B030D-6E8A-4147-A177-3AD203B41FA5}">
                      <a16:colId xmlns:a16="http://schemas.microsoft.com/office/drawing/2014/main" val="986046499"/>
                    </a:ext>
                  </a:extLst>
                </a:gridCol>
                <a:gridCol w="648782">
                  <a:extLst>
                    <a:ext uri="{9D8B030D-6E8A-4147-A177-3AD203B41FA5}">
                      <a16:colId xmlns:a16="http://schemas.microsoft.com/office/drawing/2014/main" val="236531807"/>
                    </a:ext>
                  </a:extLst>
                </a:gridCol>
              </a:tblGrid>
              <a:tr h="108491">
                <a:tc>
                  <a:txBody>
                    <a:bodyPr/>
                    <a:lstStyle/>
                    <a:p>
                      <a:pPr algn="l" fontAlgn="ctr"/>
                      <a:r>
                        <a:rPr lang="en-US" sz="800" b="1" i="0" u="none" strike="noStrike" baseline="0" dirty="0">
                          <a:solidFill>
                            <a:srgbClr val="FFFFFF"/>
                          </a:solidFill>
                          <a:effectLst/>
                          <a:latin typeface="Arial" panose="020B0604020202020204" pitchFamily="34" charset="0"/>
                          <a:ea typeface="KoPubWorld돋움체 Medium" panose="00000600000000000000" pitchFamily="2" charset="-127"/>
                        </a:rPr>
                        <a:t>BS Overview</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ct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b"/>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b">
                    <a:lnL>
                      <a:noFill/>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b"/>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b">
                    <a:lnL>
                      <a:noFill/>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b"/>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b">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extLst>
                  <a:ext uri="{0D108BD9-81ED-4DB2-BD59-A6C34878D82A}">
                    <a16:rowId xmlns:a16="http://schemas.microsoft.com/office/drawing/2014/main" val="2769711387"/>
                  </a:ext>
                </a:extLst>
              </a:tr>
              <a:tr h="108491">
                <a:tc>
                  <a:txBody>
                    <a:bodyPr/>
                    <a:lstStyle/>
                    <a:p>
                      <a:pPr algn="l" fontAlgn="b"/>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b">
                    <a:lnL w="12700" cap="flat" cmpd="sng" algn="ctr">
                      <a:solidFill>
                        <a:srgbClr val="483159"/>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b"/>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2018</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2019</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2020</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b">
                    <a:lnL>
                      <a:noFill/>
                    </a:lnL>
                    <a:lnR w="12700" cap="flat" cmpd="sng" algn="ctr">
                      <a:solidFill>
                        <a:srgbClr val="483159"/>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542556517"/>
                  </a:ext>
                </a:extLst>
              </a:tr>
              <a:tr h="108491">
                <a:tc>
                  <a:txBody>
                    <a:bodyPr/>
                    <a:lstStyle/>
                    <a:p>
                      <a:pPr algn="l" fontAlgn="b"/>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백만원</a:t>
                      </a:r>
                    </a:p>
                  </a:txBody>
                  <a:tcPr marL="18000" marR="18000" marT="0" marB="0" anchor="b">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r"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12</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월</a:t>
                      </a: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31</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일</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12</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월</a:t>
                      </a: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31</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일</a:t>
                      </a:r>
                    </a:p>
                  </a:txBody>
                  <a:tcPr marL="18000" marR="18000" marT="0" marB="0" anchor="b">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12</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월</a:t>
                      </a: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31</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일</a:t>
                      </a:r>
                    </a:p>
                  </a:txBody>
                  <a:tcPr marL="18000" marR="18000" marT="0" marB="0" anchor="b">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4242369800"/>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유동자산</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11,617</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20,610</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22,462</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1552309875"/>
                  </a:ext>
                </a:extLst>
              </a:tr>
              <a:tr h="108491">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현금및현금성자산</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1,869</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6,511</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11,026</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501982879"/>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매출채권</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5,514</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6,314</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3,994</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069412019"/>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재고자산</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3,101</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5,544</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5,674</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929949445"/>
                  </a:ext>
                </a:extLst>
              </a:tr>
              <a:tr h="108491">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기타유동자산</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1,133</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2,241</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1,768</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011635887"/>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비유동자산</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63,456</a:t>
                      </a: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96,869</a:t>
                      </a: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111,760</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791157314"/>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장기투자자산</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5,507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2,332</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1,184</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810176826"/>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유형자산</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57,176</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89,688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102,307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821747879"/>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무형자산</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428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530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1,417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457002151"/>
                  </a:ext>
                </a:extLst>
              </a:tr>
              <a:tr h="108491">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기타비유동자산</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345</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4,318</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6,851</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2594520445"/>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자산총계</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75,074</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117,478</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134,221</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extLst>
                  <a:ext uri="{0D108BD9-81ED-4DB2-BD59-A6C34878D82A}">
                    <a16:rowId xmlns:a16="http://schemas.microsoft.com/office/drawing/2014/main" val="2801348351"/>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유동부채</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37,614</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39,229</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55,542</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3799465579"/>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매입채무</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4,320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9,414</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6,972</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007103357"/>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미지급금</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4,530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5,287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4,145</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252414256"/>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미지급비용</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1,148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1,366</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1,335</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464026140"/>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단기차입금</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20,300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5,628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21,883</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262700757"/>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유동성장기부채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5,652</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8,647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966984080"/>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전환사채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5,138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6,087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5,517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365627440"/>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리스부채</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유동</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2,155</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3,537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579265963"/>
                  </a:ext>
                </a:extLst>
              </a:tr>
              <a:tr h="108491">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기타유동부채</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2,178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3,640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3,506</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311015924"/>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비유동부채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278</a:t>
                      </a: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31,201</a:t>
                      </a: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26,714</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117760866"/>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장기차입금</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29,299</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26,027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065121657"/>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리스부채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1,902</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687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040593524"/>
                  </a:ext>
                </a:extLst>
              </a:tr>
              <a:tr h="108491">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이연법인세부채</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278</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3221632075"/>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부채총계</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37,892</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70,430</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82,256</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extLst>
                  <a:ext uri="{0D108BD9-81ED-4DB2-BD59-A6C34878D82A}">
                    <a16:rowId xmlns:a16="http://schemas.microsoft.com/office/drawing/2014/main" val="1219559617"/>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자본금</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18,042</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18,625</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19,146</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394388883"/>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자본잉여금</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39,292</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40,466</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41,382</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733719744"/>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기타자본</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297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1,330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1,034</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669678615"/>
                  </a:ext>
                </a:extLst>
              </a:tr>
              <a:tr h="108491">
                <a:tc>
                  <a:txBody>
                    <a:bodyPr/>
                    <a:lstStyle/>
                    <a:p>
                      <a:pPr algn="l" fontAlgn="ctr"/>
                      <a:r>
                        <a:rPr lang="ko-KR" altLang="en-US" sz="800" b="1" i="0" u="none" strike="noStrike" baseline="0" dirty="0" err="1">
                          <a:solidFill>
                            <a:srgbClr val="000000"/>
                          </a:solidFill>
                          <a:effectLst/>
                          <a:latin typeface="Arial" panose="020B0604020202020204" pitchFamily="34" charset="0"/>
                          <a:ea typeface="KoPubWorld돋움체 Medium" panose="00000600000000000000" pitchFamily="2" charset="-127"/>
                        </a:rPr>
                        <a:t>기타포괄손익누계액</a:t>
                      </a: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(2,217)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(3,589)</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633666598"/>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이익잉여금</a:t>
                      </a: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(20,449)</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(11,156)</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(6,008)</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2956195396"/>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자본총계</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37,182</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47,048</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51,966</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extLst>
                  <a:ext uri="{0D108BD9-81ED-4DB2-BD59-A6C34878D82A}">
                    <a16:rowId xmlns:a16="http://schemas.microsoft.com/office/drawing/2014/main" val="2852369208"/>
                  </a:ext>
                </a:extLst>
              </a:tr>
              <a:tr h="108491">
                <a:tc>
                  <a:txBody>
                    <a:bodyPr/>
                    <a:lstStyle/>
                    <a:p>
                      <a:pPr algn="l" fontAlgn="ctr"/>
                      <a:r>
                        <a:rPr lang="ko-KR" altLang="en-US" sz="800" b="1" i="0" u="none" strike="noStrike" baseline="0" dirty="0" err="1">
                          <a:solidFill>
                            <a:srgbClr val="000000"/>
                          </a:solidFill>
                          <a:effectLst/>
                          <a:latin typeface="Arial" panose="020B0604020202020204" pitchFamily="34" charset="0"/>
                          <a:ea typeface="KoPubWorld돋움체 Medium" panose="00000600000000000000" pitchFamily="2" charset="-127"/>
                        </a:rPr>
                        <a:t>부채및자본총계</a:t>
                      </a: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75,074</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117,478</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134,221</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extLst>
                  <a:ext uri="{0D108BD9-81ED-4DB2-BD59-A6C34878D82A}">
                    <a16:rowId xmlns:a16="http://schemas.microsoft.com/office/drawing/2014/main" val="494206685"/>
                  </a:ext>
                </a:extLst>
              </a:tr>
              <a:tr h="108491">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유동비율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유동자산</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유동부채</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endPar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30.9%</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52.5%</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40.4%</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3163089575"/>
                  </a:ext>
                </a:extLst>
              </a:tr>
              <a:tr h="108491">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부채비율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부채총계</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자본총계</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101.9%</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149.7%</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158.3%</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1836970027"/>
                  </a:ext>
                </a:extLst>
              </a:tr>
            </a:tbl>
          </a:graphicData>
        </a:graphic>
      </p:graphicFrame>
      <p:pic>
        <p:nvPicPr>
          <p:cNvPr id="11" name="그림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270295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A81AED0-31BF-421A-8CEE-584F8FB9FC02}"/>
              </a:ext>
            </a:extLst>
          </p:cNvPr>
          <p:cNvSpPr>
            <a:spLocks noGrp="1"/>
          </p:cNvSpPr>
          <p:nvPr>
            <p:ph type="body" sz="quarter" idx="13"/>
          </p:nvPr>
        </p:nvSpPr>
        <p:spPr/>
        <p:txBody>
          <a:bodyPr/>
          <a:lstStyle/>
          <a:p>
            <a:r>
              <a:rPr lang="ko-KR" altLang="en-US" dirty="0"/>
              <a:t>재무 현황</a:t>
            </a:r>
          </a:p>
        </p:txBody>
      </p:sp>
      <p:sp>
        <p:nvSpPr>
          <p:cNvPr id="3" name="세로 텍스트 개체 틀 2">
            <a:extLst>
              <a:ext uri="{FF2B5EF4-FFF2-40B4-BE49-F238E27FC236}">
                <a16:creationId xmlns:a16="http://schemas.microsoft.com/office/drawing/2014/main" id="{C3D51AE2-B489-466E-9BA1-6EE49C2159D1}"/>
              </a:ext>
            </a:extLst>
          </p:cNvPr>
          <p:cNvSpPr>
            <a:spLocks noGrp="1"/>
          </p:cNvSpPr>
          <p:nvPr>
            <p:ph type="body" orient="vert" sz="quarter" idx="14"/>
          </p:nvPr>
        </p:nvSpPr>
        <p:spPr/>
        <p:txBody>
          <a:bodyPr/>
          <a:lstStyle/>
          <a:p>
            <a:r>
              <a:rPr lang="ko-KR" altLang="en-US" dirty="0"/>
              <a:t>회사의 과거 </a:t>
            </a:r>
            <a:r>
              <a:rPr lang="en-US" altLang="ko-KR" dirty="0"/>
              <a:t>3</a:t>
            </a:r>
            <a:r>
              <a:rPr lang="ko-KR" altLang="en-US" dirty="0"/>
              <a:t>개년 재무상태표</a:t>
            </a:r>
            <a:r>
              <a:rPr lang="en-US" altLang="ko-KR" dirty="0"/>
              <a:t> </a:t>
            </a:r>
            <a:r>
              <a:rPr lang="ko-KR" altLang="en-US" dirty="0"/>
              <a:t>분석 결과는 다음과 같습니다</a:t>
            </a:r>
            <a:r>
              <a:rPr lang="en-US" altLang="ko-KR" dirty="0"/>
              <a:t>.</a:t>
            </a:r>
            <a:endParaRPr lang="ko-KR" altLang="en-US" dirty="0"/>
          </a:p>
        </p:txBody>
      </p:sp>
      <p:grpSp>
        <p:nvGrpSpPr>
          <p:cNvPr id="23" name="그룹 22">
            <a:extLst>
              <a:ext uri="{FF2B5EF4-FFF2-40B4-BE49-F238E27FC236}">
                <a16:creationId xmlns:a16="http://schemas.microsoft.com/office/drawing/2014/main" id="{83ECAD9D-6118-4344-9488-594367B87D96}"/>
              </a:ext>
            </a:extLst>
          </p:cNvPr>
          <p:cNvGrpSpPr/>
          <p:nvPr/>
        </p:nvGrpSpPr>
        <p:grpSpPr>
          <a:xfrm>
            <a:off x="453024" y="1580408"/>
            <a:ext cx="8999951" cy="285238"/>
            <a:chOff x="453025" y="1956462"/>
            <a:chExt cx="4320000" cy="285238"/>
          </a:xfrm>
        </p:grpSpPr>
        <p:sp>
          <p:nvSpPr>
            <p:cNvPr id="24" name="TextBox 23">
              <a:extLst>
                <a:ext uri="{FF2B5EF4-FFF2-40B4-BE49-F238E27FC236}">
                  <a16:creationId xmlns:a16="http://schemas.microsoft.com/office/drawing/2014/main" id="{AF0B4C3B-310A-420E-A79D-967070871E20}"/>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en-US" altLang="ko-KR" sz="1400" b="1" dirty="0">
                  <a:solidFill>
                    <a:srgbClr val="483159"/>
                  </a:solidFill>
                  <a:latin typeface="Arial" panose="020B0604020202020204" pitchFamily="34" charset="0"/>
                  <a:ea typeface="KoPubWorld돋움체 Medium" panose="00000600000000000000" pitchFamily="2" charset="-127"/>
                </a:rPr>
                <a:t>BS Overview</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25" name="Straight Connector 32">
              <a:extLst>
                <a:ext uri="{FF2B5EF4-FFF2-40B4-BE49-F238E27FC236}">
                  <a16:creationId xmlns:a16="http://schemas.microsoft.com/office/drawing/2014/main" id="{25002FB6-00AF-4076-9B19-D434BCC0A8E2}"/>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26" name="직사각형 25">
            <a:extLst>
              <a:ext uri="{FF2B5EF4-FFF2-40B4-BE49-F238E27FC236}">
                <a16:creationId xmlns:a16="http://schemas.microsoft.com/office/drawing/2014/main" id="{48844BCC-410C-4777-B5B9-5C63285DDA0B}"/>
              </a:ext>
            </a:extLst>
          </p:cNvPr>
          <p:cNvSpPr/>
          <p:nvPr/>
        </p:nvSpPr>
        <p:spPr>
          <a:xfrm>
            <a:off x="4947278" y="1955159"/>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매입채무는 </a:t>
            </a:r>
            <a:r>
              <a:rPr lang="en-US" altLang="ko-KR" sz="1000" dirty="0">
                <a:latin typeface="Arial" panose="020B0604020202020204" pitchFamily="34" charset="0"/>
                <a:ea typeface="KoPubWorld돋움체 Medium" panose="00000600000000000000" pitchFamily="2" charset="-127"/>
              </a:rPr>
              <a:t>’19</a:t>
            </a:r>
            <a:r>
              <a:rPr lang="ko-KR" altLang="en-US" sz="1000" dirty="0">
                <a:latin typeface="Arial" panose="020B0604020202020204" pitchFamily="34" charset="0"/>
                <a:ea typeface="KoPubWorld돋움체 Medium" panose="00000600000000000000" pitchFamily="2" charset="-127"/>
              </a:rPr>
              <a:t>년 거래처의 수주예측에 따라 원재료 등을 선제적으로 매입하면서 일시적으로 증가하였으며</a:t>
            </a:r>
            <a:r>
              <a:rPr lang="en-US" altLang="ko-KR" sz="1000" dirty="0">
                <a:latin typeface="Arial" panose="020B0604020202020204" pitchFamily="34" charset="0"/>
                <a:ea typeface="KoPubWorld돋움체 Medium" panose="00000600000000000000" pitchFamily="2" charset="-127"/>
              </a:rPr>
              <a:t>, ’20</a:t>
            </a:r>
            <a:r>
              <a:rPr lang="ko-KR" altLang="en-US" sz="1000" dirty="0">
                <a:latin typeface="Arial" panose="020B0604020202020204" pitchFamily="34" charset="0"/>
                <a:ea typeface="KoPubWorld돋움체 Medium" panose="00000600000000000000" pitchFamily="2" charset="-127"/>
              </a:rPr>
              <a:t>년 기준 매입채무 회전기일은 </a:t>
            </a:r>
            <a:r>
              <a:rPr lang="en-US" altLang="ko-KR" sz="1000" dirty="0">
                <a:latin typeface="Arial" panose="020B0604020202020204" pitchFamily="34" charset="0"/>
                <a:ea typeface="KoPubWorld돋움체 Medium" panose="00000600000000000000" pitchFamily="2" charset="-127"/>
              </a:rPr>
              <a:t>29.8</a:t>
            </a:r>
            <a:r>
              <a:rPr lang="ko-KR" altLang="en-US" sz="1000" dirty="0">
                <a:latin typeface="Arial" panose="020B0604020202020204" pitchFamily="34" charset="0"/>
                <a:ea typeface="KoPubWorld돋움체 Medium" panose="00000600000000000000" pitchFamily="2" charset="-127"/>
              </a:rPr>
              <a:t>일 수준임</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미지급금은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 기준 주로 유무형자산 구입대금</a:t>
            </a:r>
            <a:r>
              <a:rPr lang="en-US" altLang="ko-KR" sz="1000" dirty="0">
                <a:latin typeface="Arial" panose="020B0604020202020204" pitchFamily="34" charset="0"/>
                <a:ea typeface="KoPubWorld돋움체 Medium" panose="00000600000000000000" pitchFamily="2" charset="-127"/>
              </a:rPr>
              <a:t>(28.9</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으로 구성됨</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미지급비용은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 기준 전기요금</a:t>
            </a:r>
            <a:r>
              <a:rPr lang="en-US" altLang="ko-KR" sz="1000" dirty="0">
                <a:latin typeface="Arial" panose="020B0604020202020204" pitchFamily="34" charset="0"/>
                <a:ea typeface="KoPubWorld돋움체 Medium" panose="00000600000000000000" pitchFamily="2" charset="-127"/>
              </a:rPr>
              <a:t>(5.2</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건강보험료</a:t>
            </a:r>
            <a:r>
              <a:rPr lang="en-US" altLang="ko-KR" sz="1000" dirty="0">
                <a:latin typeface="Arial" panose="020B0604020202020204" pitchFamily="34" charset="0"/>
                <a:ea typeface="KoPubWorld돋움체 Medium" panose="00000600000000000000" pitchFamily="2" charset="-127"/>
              </a:rPr>
              <a:t>(1.4</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연금보험료</a:t>
            </a:r>
            <a:r>
              <a:rPr lang="en-US" altLang="ko-KR" sz="1000" dirty="0">
                <a:latin typeface="Arial" panose="020B0604020202020204" pitchFamily="34" charset="0"/>
                <a:ea typeface="KoPubWorld돋움체 Medium" panose="00000600000000000000" pitchFamily="2" charset="-127"/>
              </a:rPr>
              <a:t>(1.4</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등으로 구성됨</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err="1">
                <a:latin typeface="Arial" panose="020B0604020202020204" pitchFamily="34" charset="0"/>
                <a:ea typeface="KoPubWorld돋움체 Medium" panose="00000600000000000000" pitchFamily="2" charset="-127"/>
              </a:rPr>
              <a:t>기타유동부채는</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 기준 종업원관련 미지급비용</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급여</a:t>
            </a:r>
            <a:r>
              <a:rPr lang="en-US" altLang="ko-KR" sz="1000" dirty="0">
                <a:latin typeface="Arial" panose="020B0604020202020204" pitchFamily="34" charset="0"/>
                <a:ea typeface="KoPubWorld돋움체 Medium" panose="00000600000000000000" pitchFamily="2" charset="-127"/>
              </a:rPr>
              <a:t>)(28.5</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파생상품부채</a:t>
            </a:r>
            <a:r>
              <a:rPr lang="en-US" altLang="ko-KR" sz="1000" dirty="0">
                <a:latin typeface="Arial" panose="020B0604020202020204" pitchFamily="34" charset="0"/>
                <a:ea typeface="KoPubWorld돋움체 Medium" panose="00000600000000000000" pitchFamily="2" charset="-127"/>
              </a:rPr>
              <a:t>(4.3</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으로 구성되어 있으며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종업원관련 미지급비용에는 미지급급여</a:t>
            </a:r>
            <a:r>
              <a:rPr lang="en-US" altLang="ko-KR" sz="1000" dirty="0">
                <a:latin typeface="Arial" panose="020B0604020202020204" pitchFamily="34" charset="0"/>
                <a:ea typeface="KoPubWorld돋움체 Medium" panose="00000600000000000000" pitchFamily="2" charset="-127"/>
              </a:rPr>
              <a:t>(17.4</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연차수당부채인식</a:t>
            </a:r>
            <a:r>
              <a:rPr lang="en-US" altLang="ko-KR" sz="1000" dirty="0">
                <a:latin typeface="Arial" panose="020B0604020202020204" pitchFamily="34" charset="0"/>
                <a:ea typeface="KoPubWorld돋움체 Medium" panose="00000600000000000000" pitchFamily="2" charset="-127"/>
              </a:rPr>
              <a:t>(8.1</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퇴직급여</a:t>
            </a:r>
            <a:r>
              <a:rPr lang="en-US" altLang="ko-KR" sz="1000" dirty="0">
                <a:latin typeface="Arial" panose="020B0604020202020204" pitchFamily="34" charset="0"/>
                <a:ea typeface="KoPubWorld돋움체 Medium" panose="00000600000000000000" pitchFamily="2" charset="-127"/>
              </a:rPr>
              <a:t>(2.9</a:t>
            </a:r>
            <a:r>
              <a:rPr lang="ko-KR" altLang="en-US" sz="1000" dirty="0">
                <a:latin typeface="Arial" panose="020B0604020202020204" pitchFamily="34" charset="0"/>
                <a:ea typeface="KoPubWorld돋움체 Medium" panose="00000600000000000000" pitchFamily="2" charset="-127"/>
              </a:rPr>
              <a:t>억원</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항목 등이 포함됨</a:t>
            </a:r>
            <a:r>
              <a:rPr lang="en-US" altLang="ko-KR" sz="1000" dirty="0">
                <a:latin typeface="Arial" panose="020B0604020202020204" pitchFamily="34" charset="0"/>
                <a:ea typeface="KoPubWorld돋움체 Medium" panose="00000600000000000000" pitchFamily="2" charset="-127"/>
              </a:rPr>
              <a:t>.</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장</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단기차입금은 산업</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기업</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하나은행의 신디케이트론 </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약정금액 기준 </a:t>
            </a:r>
            <a:r>
              <a:rPr lang="en-US" altLang="ko-KR" sz="1000" dirty="0">
                <a:latin typeface="Arial" panose="020B0604020202020204" pitchFamily="34" charset="0"/>
                <a:ea typeface="KoPubWorld돋움체 Medium" panose="00000600000000000000" pitchFamily="2" charset="-127"/>
              </a:rPr>
              <a:t>300</a:t>
            </a:r>
            <a:r>
              <a:rPr lang="ko-KR" altLang="en-US" sz="1000" dirty="0">
                <a:latin typeface="Arial" panose="020B0604020202020204" pitchFamily="34" charset="0"/>
                <a:ea typeface="KoPubWorld돋움체 Medium" panose="00000600000000000000" pitchFamily="2" charset="-127"/>
              </a:rPr>
              <a:t>억</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국민은행 차입 </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약정금액 기준 </a:t>
            </a:r>
            <a:r>
              <a:rPr lang="en-US" altLang="ko-KR" sz="1000" dirty="0">
                <a:latin typeface="Arial" panose="020B0604020202020204" pitchFamily="34" charset="0"/>
                <a:ea typeface="KoPubWorld돋움체 Medium" panose="00000600000000000000" pitchFamily="2" charset="-127"/>
              </a:rPr>
              <a:t>125</a:t>
            </a:r>
            <a:r>
              <a:rPr lang="ko-KR" altLang="en-US" sz="1000" dirty="0">
                <a:latin typeface="Arial" panose="020B0604020202020204" pitchFamily="34" charset="0"/>
                <a:ea typeface="KoPubWorld돋움체 Medium" panose="00000600000000000000" pitchFamily="2" charset="-127"/>
              </a:rPr>
              <a:t>억</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등으로 이루어져 있으며</a:t>
            </a:r>
            <a:r>
              <a:rPr lang="en-US" altLang="ko-KR" sz="1000" dirty="0">
                <a:latin typeface="Arial" panose="020B0604020202020204" pitchFamily="34" charset="0"/>
                <a:ea typeface="KoPubWorld돋움체 Medium" panose="00000600000000000000" pitchFamily="2" charset="-127"/>
              </a:rPr>
              <a:t>, CAPEX </a:t>
            </a:r>
            <a:r>
              <a:rPr lang="ko-KR" altLang="en-US" sz="1000" dirty="0">
                <a:latin typeface="Arial" panose="020B0604020202020204" pitchFamily="34" charset="0"/>
                <a:ea typeface="KoPubWorld돋움체 Medium" panose="00000600000000000000" pitchFamily="2" charset="-127"/>
              </a:rPr>
              <a:t>투자 목적임</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해당 차입을 위해 유</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무형자산을 담보로 제공하고 있음</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전환사채는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 기준 </a:t>
            </a:r>
            <a:r>
              <a:rPr lang="en-US" altLang="ko-KR" sz="1000" dirty="0">
                <a:latin typeface="Arial" panose="020B0604020202020204" pitchFamily="34" charset="0"/>
                <a:ea typeface="KoPubWorld돋움체 Medium" panose="00000600000000000000" pitchFamily="2" charset="-127"/>
              </a:rPr>
              <a:t>17</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5</a:t>
            </a:r>
            <a:r>
              <a:rPr lang="ko-KR" altLang="en-US" sz="1000" dirty="0" err="1">
                <a:latin typeface="Arial" panose="020B0604020202020204" pitchFamily="34" charset="0"/>
                <a:ea typeface="KoPubWorld돋움체 Medium" panose="00000600000000000000" pitchFamily="2" charset="-127"/>
              </a:rPr>
              <a:t>회차</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1,500</a:t>
            </a:r>
            <a:r>
              <a:rPr lang="ko-KR" altLang="en-US" sz="1000" dirty="0">
                <a:latin typeface="Arial" panose="020B0604020202020204" pitchFamily="34" charset="0"/>
                <a:ea typeface="KoPubWorld돋움체 Medium" panose="00000600000000000000" pitchFamily="2" charset="-127"/>
              </a:rPr>
              <a:t>백만원</a:t>
            </a:r>
            <a:r>
              <a:rPr lang="en-US" altLang="ko-KR" sz="1000" dirty="0">
                <a:latin typeface="Arial" panose="020B0604020202020204" pitchFamily="34" charset="0"/>
                <a:ea typeface="KoPubWorld돋움체 Medium" panose="00000600000000000000" pitchFamily="2" charset="-127"/>
              </a:rPr>
              <a:t>, ’19</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6</a:t>
            </a:r>
            <a:r>
              <a:rPr lang="ko-KR" altLang="en-US" sz="1000" dirty="0" err="1">
                <a:latin typeface="Arial" panose="020B0604020202020204" pitchFamily="34" charset="0"/>
                <a:ea typeface="KoPubWorld돋움체 Medium" panose="00000600000000000000" pitchFamily="2" charset="-127"/>
              </a:rPr>
              <a:t>회차</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4,500</a:t>
            </a:r>
            <a:r>
              <a:rPr lang="ko-KR" altLang="en-US" sz="1000" dirty="0">
                <a:latin typeface="Arial" panose="020B0604020202020204" pitchFamily="34" charset="0"/>
                <a:ea typeface="KoPubWorld돋움체 Medium" panose="00000600000000000000" pitchFamily="2" charset="-127"/>
              </a:rPr>
              <a:t>백만원으로 구분됨</a:t>
            </a:r>
            <a:r>
              <a:rPr lang="en-US" altLang="ko-KR" sz="1000" dirty="0">
                <a:latin typeface="Arial" panose="020B0604020202020204" pitchFamily="34" charset="0"/>
                <a:ea typeface="KoPubWorld돋움체 Medium" panose="00000600000000000000" pitchFamily="2" charset="-127"/>
              </a:rPr>
              <a:t>. ’17</a:t>
            </a:r>
            <a:r>
              <a:rPr lang="ko-KR" altLang="en-US" sz="1000" dirty="0">
                <a:latin typeface="Arial" panose="020B0604020202020204" pitchFamily="34" charset="0"/>
                <a:ea typeface="KoPubWorld돋움체 Medium" panose="00000600000000000000" pitchFamily="2" charset="-127"/>
              </a:rPr>
              <a:t>년에는 총 </a:t>
            </a:r>
            <a:r>
              <a:rPr lang="en-US" altLang="ko-KR" sz="1000" dirty="0">
                <a:latin typeface="Arial" panose="020B0604020202020204" pitchFamily="34" charset="0"/>
                <a:ea typeface="KoPubWorld돋움체 Medium" panose="00000600000000000000" pitchFamily="2" charset="-127"/>
              </a:rPr>
              <a:t>4,500</a:t>
            </a:r>
            <a:r>
              <a:rPr lang="ko-KR" altLang="en-US" sz="1000" dirty="0">
                <a:latin typeface="Arial" panose="020B0604020202020204" pitchFamily="34" charset="0"/>
                <a:ea typeface="KoPubWorld돋움체 Medium" panose="00000600000000000000" pitchFamily="2" charset="-127"/>
              </a:rPr>
              <a:t>백만원 발행하였으며</a:t>
            </a:r>
            <a:r>
              <a:rPr lang="en-US" altLang="ko-KR" sz="1000" dirty="0">
                <a:latin typeface="Arial" panose="020B0604020202020204" pitchFamily="34" charset="0"/>
                <a:ea typeface="KoPubWorld돋움체 Medium" panose="00000600000000000000" pitchFamily="2" charset="-127"/>
              </a:rPr>
              <a:t>, ’19</a:t>
            </a:r>
            <a:r>
              <a:rPr lang="ko-KR" altLang="en-US" sz="1000" dirty="0">
                <a:latin typeface="Arial" panose="020B0604020202020204" pitchFamily="34" charset="0"/>
                <a:ea typeface="KoPubWorld돋움체 Medium" panose="00000600000000000000" pitchFamily="2" charset="-127"/>
              </a:rPr>
              <a:t>년에는 </a:t>
            </a:r>
            <a:r>
              <a:rPr lang="en-US" altLang="ko-KR" sz="1000" dirty="0">
                <a:latin typeface="Arial" panose="020B0604020202020204" pitchFamily="34" charset="0"/>
                <a:ea typeface="KoPubWorld돋움체 Medium" panose="00000600000000000000" pitchFamily="2" charset="-127"/>
              </a:rPr>
              <a:t>6,000</a:t>
            </a:r>
            <a:r>
              <a:rPr lang="ko-KR" altLang="en-US" sz="1000" dirty="0">
                <a:latin typeface="Arial" panose="020B0604020202020204" pitchFamily="34" charset="0"/>
                <a:ea typeface="KoPubWorld돋움체 Medium" panose="00000600000000000000" pitchFamily="2" charset="-127"/>
              </a:rPr>
              <a:t>백만원 발행함</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주로 운영자금 및 </a:t>
            </a:r>
            <a:r>
              <a:rPr lang="en-US" altLang="ko-KR" sz="1000" dirty="0">
                <a:latin typeface="Arial" panose="020B0604020202020204" pitchFamily="34" charset="0"/>
                <a:ea typeface="KoPubWorld돋움체 Medium" panose="00000600000000000000" pitchFamily="2" charset="-127"/>
              </a:rPr>
              <a:t>CAPEX </a:t>
            </a:r>
            <a:r>
              <a:rPr lang="ko-KR" altLang="en-US" sz="1000" dirty="0">
                <a:latin typeface="Arial" panose="020B0604020202020204" pitchFamily="34" charset="0"/>
                <a:ea typeface="KoPubWorld돋움체 Medium" panose="00000600000000000000" pitchFamily="2" charset="-127"/>
              </a:rPr>
              <a:t>투자 목적임</a:t>
            </a: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리스부채는</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주로 기계장치</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건물</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임원 차량이며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이자율은 약 </a:t>
            </a:r>
            <a:r>
              <a:rPr lang="en-US" altLang="ko-KR" sz="1000" dirty="0">
                <a:latin typeface="Arial" panose="020B0604020202020204" pitchFamily="34" charset="0"/>
                <a:ea typeface="KoPubWorld돋움체 Medium" panose="00000600000000000000" pitchFamily="2" charset="-127"/>
              </a:rPr>
              <a:t>4%</a:t>
            </a:r>
            <a:r>
              <a:rPr lang="ko-KR" altLang="en-US" sz="1000" dirty="0">
                <a:latin typeface="Arial" panose="020B0604020202020204" pitchFamily="34" charset="0"/>
                <a:ea typeface="KoPubWorld돋움체 Medium" panose="00000600000000000000" pitchFamily="2" charset="-127"/>
              </a:rPr>
              <a:t>임</a:t>
            </a:r>
          </a:p>
        </p:txBody>
      </p:sp>
      <p:graphicFrame>
        <p:nvGraphicFramePr>
          <p:cNvPr id="10" name="표 9">
            <a:extLst>
              <a:ext uri="{FF2B5EF4-FFF2-40B4-BE49-F238E27FC236}">
                <a16:creationId xmlns:a16="http://schemas.microsoft.com/office/drawing/2014/main" id="{F95AD4CB-34E7-42D2-80E2-F6CBED8F994F}"/>
              </a:ext>
            </a:extLst>
          </p:cNvPr>
          <p:cNvGraphicFramePr>
            <a:graphicFrameLocks noGrp="1"/>
          </p:cNvGraphicFramePr>
          <p:nvPr/>
        </p:nvGraphicFramePr>
        <p:xfrm>
          <a:off x="453023" y="1903714"/>
          <a:ext cx="4142223" cy="4511040"/>
        </p:xfrm>
        <a:graphic>
          <a:graphicData uri="http://schemas.openxmlformats.org/drawingml/2006/table">
            <a:tbl>
              <a:tblPr/>
              <a:tblGrid>
                <a:gridCol w="1547095">
                  <a:extLst>
                    <a:ext uri="{9D8B030D-6E8A-4147-A177-3AD203B41FA5}">
                      <a16:colId xmlns:a16="http://schemas.microsoft.com/office/drawing/2014/main" val="637034647"/>
                    </a:ext>
                  </a:extLst>
                </a:gridCol>
                <a:gridCol w="648782">
                  <a:extLst>
                    <a:ext uri="{9D8B030D-6E8A-4147-A177-3AD203B41FA5}">
                      <a16:colId xmlns:a16="http://schemas.microsoft.com/office/drawing/2014/main" val="3751096556"/>
                    </a:ext>
                  </a:extLst>
                </a:gridCol>
                <a:gridCol w="648782">
                  <a:extLst>
                    <a:ext uri="{9D8B030D-6E8A-4147-A177-3AD203B41FA5}">
                      <a16:colId xmlns:a16="http://schemas.microsoft.com/office/drawing/2014/main" val="94264881"/>
                    </a:ext>
                  </a:extLst>
                </a:gridCol>
                <a:gridCol w="648782">
                  <a:extLst>
                    <a:ext uri="{9D8B030D-6E8A-4147-A177-3AD203B41FA5}">
                      <a16:colId xmlns:a16="http://schemas.microsoft.com/office/drawing/2014/main" val="986046499"/>
                    </a:ext>
                  </a:extLst>
                </a:gridCol>
                <a:gridCol w="648782">
                  <a:extLst>
                    <a:ext uri="{9D8B030D-6E8A-4147-A177-3AD203B41FA5}">
                      <a16:colId xmlns:a16="http://schemas.microsoft.com/office/drawing/2014/main" val="236531807"/>
                    </a:ext>
                  </a:extLst>
                </a:gridCol>
              </a:tblGrid>
              <a:tr h="108491">
                <a:tc>
                  <a:txBody>
                    <a:bodyPr/>
                    <a:lstStyle/>
                    <a:p>
                      <a:pPr algn="l" fontAlgn="ctr"/>
                      <a:r>
                        <a:rPr lang="en-US" sz="800" b="1" i="0" u="none" strike="noStrike" baseline="0" dirty="0">
                          <a:solidFill>
                            <a:srgbClr val="FFFFFF"/>
                          </a:solidFill>
                          <a:effectLst/>
                          <a:latin typeface="Arial" panose="020B0604020202020204" pitchFamily="34" charset="0"/>
                          <a:ea typeface="KoPubWorld돋움체 Medium" panose="00000600000000000000" pitchFamily="2" charset="-127"/>
                        </a:rPr>
                        <a:t>BS Overview</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ct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b"/>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b">
                    <a:lnL>
                      <a:noFill/>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b"/>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b">
                    <a:lnL>
                      <a:noFill/>
                    </a:lnL>
                    <a:lnR>
                      <a:noFill/>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tc>
                  <a:txBody>
                    <a:bodyPr/>
                    <a:lstStyle/>
                    <a:p>
                      <a:pPr algn="l" fontAlgn="b"/>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　</a:t>
                      </a:r>
                    </a:p>
                  </a:txBody>
                  <a:tcPr marL="18000" marR="18000" marT="0" marB="0" anchor="b">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159"/>
                    </a:solidFill>
                  </a:tcPr>
                </a:tc>
                <a:extLst>
                  <a:ext uri="{0D108BD9-81ED-4DB2-BD59-A6C34878D82A}">
                    <a16:rowId xmlns:a16="http://schemas.microsoft.com/office/drawing/2014/main" val="2769711387"/>
                  </a:ext>
                </a:extLst>
              </a:tr>
              <a:tr h="108491">
                <a:tc>
                  <a:txBody>
                    <a:bodyPr/>
                    <a:lstStyle/>
                    <a:p>
                      <a:pPr algn="l" fontAlgn="b"/>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b">
                    <a:lnL w="12700" cap="flat" cmpd="sng" algn="ctr">
                      <a:solidFill>
                        <a:srgbClr val="483159"/>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b"/>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2018</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2019</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2020</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b">
                    <a:lnL>
                      <a:noFill/>
                    </a:lnL>
                    <a:lnR w="12700" cap="flat" cmpd="sng" algn="ctr">
                      <a:solidFill>
                        <a:srgbClr val="483159"/>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542556517"/>
                  </a:ext>
                </a:extLst>
              </a:tr>
              <a:tr h="108491">
                <a:tc>
                  <a:txBody>
                    <a:bodyPr/>
                    <a:lstStyle/>
                    <a:p>
                      <a:pPr algn="l" fontAlgn="b"/>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백만원</a:t>
                      </a:r>
                    </a:p>
                  </a:txBody>
                  <a:tcPr marL="18000" marR="18000" marT="0" marB="0" anchor="b">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r"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12</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월</a:t>
                      </a: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31</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일</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12</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월</a:t>
                      </a: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31</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일</a:t>
                      </a:r>
                    </a:p>
                  </a:txBody>
                  <a:tcPr marL="18000" marR="18000" marT="0" marB="0" anchor="b">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12</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월</a:t>
                      </a: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31</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일</a:t>
                      </a:r>
                    </a:p>
                  </a:txBody>
                  <a:tcPr marL="18000" marR="18000" marT="0" marB="0" anchor="b">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4242369800"/>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유동자산</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11,617</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20,610</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22,462</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1552309875"/>
                  </a:ext>
                </a:extLst>
              </a:tr>
              <a:tr h="108491">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현금및현금성자산</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1,869</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6,511</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11,026</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501982879"/>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매출채권</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5,514</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6,314</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3,994</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069412019"/>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재고자산</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3,101</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5,544</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5,674</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929949445"/>
                  </a:ext>
                </a:extLst>
              </a:tr>
              <a:tr h="108491">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기타유동자산</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1,133</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2,241</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1,768</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011635887"/>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비유동자산</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63,456</a:t>
                      </a: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96,869</a:t>
                      </a: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111,760</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791157314"/>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장기투자자산</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5,507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2,332</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1,184</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810176826"/>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유형자산</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57,176</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89,688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102,307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821747879"/>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무형자산</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428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530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1,417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457002151"/>
                  </a:ext>
                </a:extLst>
              </a:tr>
              <a:tr h="108491">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기타비유동자산</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345</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4,318</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6,851</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2594520445"/>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자산총계</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75,074</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117,478</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134,221</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extLst>
                  <a:ext uri="{0D108BD9-81ED-4DB2-BD59-A6C34878D82A}">
                    <a16:rowId xmlns:a16="http://schemas.microsoft.com/office/drawing/2014/main" val="2801348351"/>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유동부채</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37,614</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39,229</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55,542</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3799465579"/>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매입채무</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4,320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9,414</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6,972</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007103357"/>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미지급금</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4,530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5,287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4,145</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252414256"/>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미지급비용</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1,148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1,366</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1,335</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464026140"/>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단기차입금</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20,300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5,628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21,883</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262700757"/>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유동성장기부채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5,652</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8,647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966984080"/>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전환사채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5,138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6,087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5,517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365627440"/>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리스부채</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유동</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2,155</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3,537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579265963"/>
                  </a:ext>
                </a:extLst>
              </a:tr>
              <a:tr h="108491">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기타유동부채</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2,178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3,640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3,506</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311015924"/>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비유동부채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278</a:t>
                      </a: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31,201</a:t>
                      </a:r>
                    </a:p>
                  </a:txBody>
                  <a:tcPr marL="18000" marR="18000" marT="0" marB="0" anchor="ctr">
                    <a:lnL>
                      <a:noFill/>
                    </a:lnL>
                    <a:lnR>
                      <a:noFill/>
                    </a:lnR>
                    <a:lnT>
                      <a:noFill/>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26,714</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117760866"/>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장기차입금</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29,299</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26,027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1065121657"/>
                  </a:ext>
                </a:extLst>
              </a:tr>
              <a:tr h="108491">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리스부채</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1,902</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687</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2040593524"/>
                  </a:ext>
                </a:extLst>
              </a:tr>
              <a:tr h="108491">
                <a:tc>
                  <a:txBody>
                    <a:bodyPr/>
                    <a:lstStyle/>
                    <a:p>
                      <a:pPr algn="l" fontAlgn="ctr"/>
                      <a:r>
                        <a:rPr lang="ko-KR" alt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이연법인세부채</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278</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3221632075"/>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부채총계</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37,892</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70,430</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82,256</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extLst>
                  <a:ext uri="{0D108BD9-81ED-4DB2-BD59-A6C34878D82A}">
                    <a16:rowId xmlns:a16="http://schemas.microsoft.com/office/drawing/2014/main" val="1219559617"/>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자본금</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18,042</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18,625</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19,146</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394388883"/>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자본잉여금</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39,292</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40,466</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41,382</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733719744"/>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기타자본</a:t>
                      </a: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297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1,330</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1,034</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669678615"/>
                  </a:ext>
                </a:extLst>
              </a:tr>
              <a:tr h="108491">
                <a:tc>
                  <a:txBody>
                    <a:bodyPr/>
                    <a:lstStyle/>
                    <a:p>
                      <a:pPr algn="l" fontAlgn="ctr"/>
                      <a:r>
                        <a:rPr lang="ko-KR" altLang="en-US" sz="800" b="1" i="0" u="none" strike="noStrike" baseline="0" dirty="0" err="1">
                          <a:solidFill>
                            <a:srgbClr val="000000"/>
                          </a:solidFill>
                          <a:effectLst/>
                          <a:latin typeface="Arial" panose="020B0604020202020204" pitchFamily="34" charset="0"/>
                          <a:ea typeface="KoPubWorld돋움체 Medium" panose="00000600000000000000" pitchFamily="2" charset="-127"/>
                        </a:rPr>
                        <a:t>기타포괄손익누계액</a:t>
                      </a: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(2,217)</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(3,589)</a:t>
                      </a:r>
                    </a:p>
                  </a:txBody>
                  <a:tcPr marL="18000" marR="18000" marT="0" marB="0" anchor="ctr">
                    <a:lnL>
                      <a:noFill/>
                    </a:lnL>
                    <a:lnR w="12700" cap="flat" cmpd="sng" algn="ctr">
                      <a:solidFill>
                        <a:srgbClr val="483159"/>
                      </a:solidFill>
                      <a:prstDash val="solid"/>
                      <a:round/>
                      <a:headEnd type="none" w="med" len="med"/>
                      <a:tailEnd type="none" w="med" len="med"/>
                    </a:lnR>
                    <a:lnT>
                      <a:noFill/>
                    </a:lnT>
                    <a:lnB>
                      <a:noFill/>
                    </a:lnB>
                  </a:tcPr>
                </a:tc>
                <a:extLst>
                  <a:ext uri="{0D108BD9-81ED-4DB2-BD59-A6C34878D82A}">
                    <a16:rowId xmlns:a16="http://schemas.microsoft.com/office/drawing/2014/main" val="3633666598"/>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이익잉여금</a:t>
                      </a: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(20,449)</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(11,156)</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(6,008)</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2956195396"/>
                  </a:ext>
                </a:extLst>
              </a:tr>
              <a:tr h="108491">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자본총계</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37,182</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47,048</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51,966</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extLst>
                  <a:ext uri="{0D108BD9-81ED-4DB2-BD59-A6C34878D82A}">
                    <a16:rowId xmlns:a16="http://schemas.microsoft.com/office/drawing/2014/main" val="2852369208"/>
                  </a:ext>
                </a:extLst>
              </a:tr>
              <a:tr h="108491">
                <a:tc>
                  <a:txBody>
                    <a:bodyPr/>
                    <a:lstStyle/>
                    <a:p>
                      <a:pPr algn="l" fontAlgn="ctr"/>
                      <a:r>
                        <a:rPr lang="ko-KR" altLang="en-US" sz="800" b="1" i="0" u="none" strike="noStrike" baseline="0" dirty="0" err="1">
                          <a:solidFill>
                            <a:srgbClr val="000000"/>
                          </a:solidFill>
                          <a:effectLst/>
                          <a:latin typeface="Arial" panose="020B0604020202020204" pitchFamily="34" charset="0"/>
                          <a:ea typeface="KoPubWorld돋움체 Medium" panose="00000600000000000000" pitchFamily="2" charset="-127"/>
                        </a:rPr>
                        <a:t>부채및자본총계</a:t>
                      </a:r>
                      <a:endPar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75,074</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117,478</a:t>
                      </a:r>
                    </a:p>
                  </a:txBody>
                  <a:tcPr marL="18000" marR="18000" marT="0" marB="0" anchor="ctr">
                    <a:lnL>
                      <a:noFill/>
                    </a:lnL>
                    <a:lnR>
                      <a:noFill/>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134,221</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DDEBF7"/>
                    </a:solidFill>
                  </a:tcPr>
                </a:tc>
                <a:extLst>
                  <a:ext uri="{0D108BD9-81ED-4DB2-BD59-A6C34878D82A}">
                    <a16:rowId xmlns:a16="http://schemas.microsoft.com/office/drawing/2014/main" val="494206685"/>
                  </a:ext>
                </a:extLst>
              </a:tr>
              <a:tr h="108491">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유동비율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유동자산</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유동부채</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tcPr>
                </a:tc>
                <a:tc>
                  <a:txBody>
                    <a:bodyPr/>
                    <a:lstStyle/>
                    <a:p>
                      <a:pPr algn="l" fontAlgn="ctr"/>
                      <a:endPar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30.9%</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52.5%</a:t>
                      </a:r>
                    </a:p>
                  </a:txBody>
                  <a:tcPr marL="18000" marR="18000" marT="0" marB="0" anchor="ctr">
                    <a:lnL>
                      <a:noFill/>
                    </a:lnL>
                    <a:lnR>
                      <a:noFill/>
                    </a:lnR>
                    <a:lnT w="12700" cap="flat" cmpd="sng" algn="ctr">
                      <a:solidFill>
                        <a:srgbClr val="483159"/>
                      </a:solidFill>
                      <a:prstDash val="solid"/>
                      <a:round/>
                      <a:headEnd type="none" w="med" len="med"/>
                      <a:tailEnd type="none" w="med" len="med"/>
                    </a:lnT>
                    <a:lnB>
                      <a:noFill/>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40.4%</a:t>
                      </a:r>
                    </a:p>
                  </a:txBody>
                  <a:tcPr marL="18000" marR="1800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3163089575"/>
                  </a:ext>
                </a:extLst>
              </a:tr>
              <a:tr h="108491">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부채비율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부채총계</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자본총계</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algn="l" fontAlgn="ctr"/>
                      <a:endPar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endParaRP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101.9%</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149.7%</a:t>
                      </a:r>
                    </a:p>
                  </a:txBody>
                  <a:tcPr marL="18000" marR="18000" marT="0" marB="0" anchor="ctr">
                    <a:lnL>
                      <a:noFill/>
                    </a:lnL>
                    <a:lnR>
                      <a:noFill/>
                    </a:lnR>
                    <a:lnT>
                      <a:noFill/>
                    </a:lnT>
                    <a:lnB w="12700"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158.3%</a:t>
                      </a:r>
                    </a:p>
                  </a:txBody>
                  <a:tcPr marL="18000" marR="18000" marT="0" marB="0" anchor="ctr">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1836970027"/>
                  </a:ext>
                </a:extLst>
              </a:tr>
            </a:tbl>
          </a:graphicData>
        </a:graphic>
      </p:graphicFrame>
      <p:pic>
        <p:nvPicPr>
          <p:cNvPr id="11" name="그림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101561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F31EADA-C397-4E1A-84A7-0C525E20A380}"/>
              </a:ext>
            </a:extLst>
          </p:cNvPr>
          <p:cNvSpPr>
            <a:spLocks noGrp="1"/>
          </p:cNvSpPr>
          <p:nvPr>
            <p:ph type="body" sz="quarter" idx="13"/>
          </p:nvPr>
        </p:nvSpPr>
        <p:spPr/>
        <p:txBody>
          <a:bodyPr/>
          <a:lstStyle/>
          <a:p>
            <a:r>
              <a:rPr lang="ko-KR" altLang="en-US" dirty="0"/>
              <a:t>주요 제품 로드맵</a:t>
            </a:r>
          </a:p>
        </p:txBody>
      </p:sp>
      <p:sp>
        <p:nvSpPr>
          <p:cNvPr id="6" name="세로 텍스트 개체 틀 5">
            <a:extLst>
              <a:ext uri="{FF2B5EF4-FFF2-40B4-BE49-F238E27FC236}">
                <a16:creationId xmlns:a16="http://schemas.microsoft.com/office/drawing/2014/main" id="{3F9864A0-A56B-4361-BC58-6160EB988D19}"/>
              </a:ext>
            </a:extLst>
          </p:cNvPr>
          <p:cNvSpPr>
            <a:spLocks noGrp="1"/>
          </p:cNvSpPr>
          <p:nvPr>
            <p:ph type="body" orient="vert" sz="quarter" idx="14"/>
          </p:nvPr>
        </p:nvSpPr>
        <p:spPr/>
        <p:txBody>
          <a:bodyPr/>
          <a:lstStyle/>
          <a:p>
            <a:r>
              <a:rPr lang="ko-KR" altLang="en-US" dirty="0"/>
              <a:t>회사는 반도체 </a:t>
            </a:r>
            <a:r>
              <a:rPr lang="en-US" altLang="ko-KR" dirty="0"/>
              <a:t>Generation </a:t>
            </a:r>
            <a:r>
              <a:rPr lang="ko-KR" altLang="en-US" dirty="0"/>
              <a:t>진화에 발맞추어 기술 고도화 및 제품 다변화를 추진해 왔으며</a:t>
            </a:r>
            <a:r>
              <a:rPr lang="en-US" altLang="ko-KR" dirty="0"/>
              <a:t>, </a:t>
            </a:r>
            <a:r>
              <a:rPr lang="ko-KR" altLang="en-US" dirty="0"/>
              <a:t>향후에도 지속적인 연구개발로 다양한 제품 및 서비스를 런칭할 계획입니다</a:t>
            </a:r>
            <a:r>
              <a:rPr lang="en-US" altLang="ko-KR" dirty="0"/>
              <a:t>.</a:t>
            </a:r>
            <a:endParaRPr lang="ko-KR" altLang="en-US" dirty="0"/>
          </a:p>
        </p:txBody>
      </p:sp>
      <p:sp>
        <p:nvSpPr>
          <p:cNvPr id="10" name="텍스트 개체 틀 9">
            <a:extLst>
              <a:ext uri="{FF2B5EF4-FFF2-40B4-BE49-F238E27FC236}">
                <a16:creationId xmlns:a16="http://schemas.microsoft.com/office/drawing/2014/main" id="{D98EEF05-F78B-4EB3-A145-476196D9B25E}"/>
              </a:ext>
            </a:extLst>
          </p:cNvPr>
          <p:cNvSpPr>
            <a:spLocks noGrp="1"/>
          </p:cNvSpPr>
          <p:nvPr>
            <p:ph type="body" sz="quarter" idx="15"/>
          </p:nvPr>
        </p:nvSpPr>
        <p:spPr/>
        <p:txBody>
          <a:bodyPr/>
          <a:lstStyle/>
          <a:p>
            <a:r>
              <a:rPr lang="en-US" altLang="ko-KR" dirty="0"/>
              <a:t>Source: </a:t>
            </a:r>
            <a:r>
              <a:rPr lang="ko-KR" altLang="en-US" dirty="0"/>
              <a:t>회사 홈페이지</a:t>
            </a:r>
          </a:p>
        </p:txBody>
      </p:sp>
      <p:pic>
        <p:nvPicPr>
          <p:cNvPr id="11" name="그림 10">
            <a:extLst>
              <a:ext uri="{FF2B5EF4-FFF2-40B4-BE49-F238E27FC236}">
                <a16:creationId xmlns:a16="http://schemas.microsoft.com/office/drawing/2014/main" id="{5579BCB7-0AC9-4EF2-9A95-7F2BB3222A0E}"/>
              </a:ext>
            </a:extLst>
          </p:cNvPr>
          <p:cNvPicPr>
            <a:picLocks noChangeAspect="1"/>
          </p:cNvPicPr>
          <p:nvPr/>
        </p:nvPicPr>
        <p:blipFill>
          <a:blip r:embed="rId3"/>
          <a:stretch>
            <a:fillRect/>
          </a:stretch>
        </p:blipFill>
        <p:spPr>
          <a:xfrm>
            <a:off x="960660" y="1852047"/>
            <a:ext cx="7984683" cy="4487146"/>
          </a:xfrm>
          <a:prstGeom prst="rect">
            <a:avLst/>
          </a:prstGeom>
        </p:spPr>
      </p:pic>
      <p:pic>
        <p:nvPicPr>
          <p:cNvPr id="7" name="그림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541317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F31EADA-C397-4E1A-84A7-0C525E20A380}"/>
              </a:ext>
            </a:extLst>
          </p:cNvPr>
          <p:cNvSpPr>
            <a:spLocks noGrp="1"/>
          </p:cNvSpPr>
          <p:nvPr>
            <p:ph type="body" sz="quarter" idx="13"/>
          </p:nvPr>
        </p:nvSpPr>
        <p:spPr/>
        <p:txBody>
          <a:bodyPr/>
          <a:lstStyle/>
          <a:p>
            <a:r>
              <a:rPr lang="ko-KR" altLang="en-US" dirty="0"/>
              <a:t>회사 전경 및 시설 개요</a:t>
            </a:r>
          </a:p>
        </p:txBody>
      </p:sp>
      <p:sp>
        <p:nvSpPr>
          <p:cNvPr id="6" name="세로 텍스트 개체 틀 5">
            <a:extLst>
              <a:ext uri="{FF2B5EF4-FFF2-40B4-BE49-F238E27FC236}">
                <a16:creationId xmlns:a16="http://schemas.microsoft.com/office/drawing/2014/main" id="{3F9864A0-A56B-4361-BC58-6160EB988D19}"/>
              </a:ext>
            </a:extLst>
          </p:cNvPr>
          <p:cNvSpPr>
            <a:spLocks noGrp="1"/>
          </p:cNvSpPr>
          <p:nvPr>
            <p:ph type="body" orient="vert" sz="quarter" idx="14"/>
          </p:nvPr>
        </p:nvSpPr>
        <p:spPr/>
        <p:txBody>
          <a:bodyPr/>
          <a:lstStyle/>
          <a:p>
            <a:r>
              <a:rPr lang="ko-KR" altLang="en-US" dirty="0"/>
              <a:t>회사 본사 및 공장은 용인시 처인구에 위치하고 있으며</a:t>
            </a:r>
            <a:r>
              <a:rPr lang="en-US" altLang="ko-KR" dirty="0"/>
              <a:t>, 7</a:t>
            </a:r>
            <a:r>
              <a:rPr lang="ko-KR" altLang="en-US" dirty="0"/>
              <a:t>개 동으로 구성되어 있습니다</a:t>
            </a:r>
            <a:r>
              <a:rPr lang="en-US" altLang="ko-KR" dirty="0"/>
              <a:t>. </a:t>
            </a:r>
            <a:r>
              <a:rPr lang="ko-KR" altLang="en-US" dirty="0" err="1"/>
              <a:t>수주량</a:t>
            </a:r>
            <a:r>
              <a:rPr lang="ko-KR" altLang="en-US" dirty="0"/>
              <a:t> 증대로 인하여 </a:t>
            </a:r>
            <a:r>
              <a:rPr lang="en-US" altLang="ko-KR" dirty="0"/>
              <a:t>‘20</a:t>
            </a:r>
            <a:r>
              <a:rPr lang="ko-KR" altLang="en-US" dirty="0"/>
              <a:t>년 패키징</a:t>
            </a:r>
            <a:r>
              <a:rPr lang="en-US" altLang="ko-KR" dirty="0"/>
              <a:t>(PKG) </a:t>
            </a:r>
            <a:r>
              <a:rPr lang="ko-KR" altLang="en-US" dirty="0" err="1"/>
              <a:t>공장동</a:t>
            </a:r>
            <a:r>
              <a:rPr lang="ko-KR" altLang="en-US" dirty="0"/>
              <a:t> 증축을 완료하였습니다</a:t>
            </a:r>
            <a:r>
              <a:rPr lang="en-US" altLang="ko-KR" dirty="0"/>
              <a:t>.</a:t>
            </a:r>
            <a:endParaRPr lang="ko-KR" altLang="en-US" dirty="0"/>
          </a:p>
        </p:txBody>
      </p:sp>
      <p:sp>
        <p:nvSpPr>
          <p:cNvPr id="10" name="텍스트 개체 틀 9">
            <a:extLst>
              <a:ext uri="{FF2B5EF4-FFF2-40B4-BE49-F238E27FC236}">
                <a16:creationId xmlns:a16="http://schemas.microsoft.com/office/drawing/2014/main" id="{D98EEF05-F78B-4EB3-A145-476196D9B25E}"/>
              </a:ext>
            </a:extLst>
          </p:cNvPr>
          <p:cNvSpPr>
            <a:spLocks noGrp="1"/>
          </p:cNvSpPr>
          <p:nvPr>
            <p:ph type="body" sz="quarter" idx="15"/>
          </p:nvPr>
        </p:nvSpPr>
        <p:spPr/>
        <p:txBody>
          <a:bodyPr/>
          <a:lstStyle/>
          <a:p>
            <a:r>
              <a:rPr lang="en-US" altLang="ko-KR" dirty="0"/>
              <a:t>Source: </a:t>
            </a:r>
            <a:r>
              <a:rPr lang="ko-KR" altLang="en-US" dirty="0"/>
              <a:t>회사제시자료</a:t>
            </a:r>
          </a:p>
        </p:txBody>
      </p:sp>
      <p:grpSp>
        <p:nvGrpSpPr>
          <p:cNvPr id="5" name="그룹 4">
            <a:extLst>
              <a:ext uri="{FF2B5EF4-FFF2-40B4-BE49-F238E27FC236}">
                <a16:creationId xmlns:a16="http://schemas.microsoft.com/office/drawing/2014/main" id="{0B812894-874A-4461-B105-536FBC11CBF6}"/>
              </a:ext>
            </a:extLst>
          </p:cNvPr>
          <p:cNvGrpSpPr/>
          <p:nvPr/>
        </p:nvGrpSpPr>
        <p:grpSpPr>
          <a:xfrm>
            <a:off x="453024" y="1956462"/>
            <a:ext cx="5169552" cy="285238"/>
            <a:chOff x="453025" y="1956462"/>
            <a:chExt cx="4320000" cy="285238"/>
          </a:xfrm>
        </p:grpSpPr>
        <p:sp>
          <p:nvSpPr>
            <p:cNvPr id="7" name="TextBox 6">
              <a:extLst>
                <a:ext uri="{FF2B5EF4-FFF2-40B4-BE49-F238E27FC236}">
                  <a16:creationId xmlns:a16="http://schemas.microsoft.com/office/drawing/2014/main" id="{8527AC65-8267-42DA-99C2-DCD0E50F985F}"/>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단지 전경</a:t>
              </a:r>
            </a:p>
          </p:txBody>
        </p:sp>
        <p:cxnSp>
          <p:nvCxnSpPr>
            <p:cNvPr id="8" name="Straight Connector 32">
              <a:extLst>
                <a:ext uri="{FF2B5EF4-FFF2-40B4-BE49-F238E27FC236}">
                  <a16:creationId xmlns:a16="http://schemas.microsoft.com/office/drawing/2014/main" id="{1479EBE2-F708-4DA5-A6FB-01471DB39F56}"/>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9" name="그룹 8">
            <a:extLst>
              <a:ext uri="{FF2B5EF4-FFF2-40B4-BE49-F238E27FC236}">
                <a16:creationId xmlns:a16="http://schemas.microsoft.com/office/drawing/2014/main" id="{4922EAC3-6457-4C7D-BA63-40D30AF334E6}"/>
              </a:ext>
            </a:extLst>
          </p:cNvPr>
          <p:cNvGrpSpPr/>
          <p:nvPr/>
        </p:nvGrpSpPr>
        <p:grpSpPr>
          <a:xfrm>
            <a:off x="5718874" y="1956462"/>
            <a:ext cx="3659799" cy="285238"/>
            <a:chOff x="453025" y="1956462"/>
            <a:chExt cx="4320000" cy="285238"/>
          </a:xfrm>
        </p:grpSpPr>
        <p:sp>
          <p:nvSpPr>
            <p:cNvPr id="11" name="TextBox 10">
              <a:extLst>
                <a:ext uri="{FF2B5EF4-FFF2-40B4-BE49-F238E27FC236}">
                  <a16:creationId xmlns:a16="http://schemas.microsoft.com/office/drawing/2014/main" id="{6F9C35CA-2685-4F6A-9277-42617E1AC112}"/>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조성 이력</a:t>
              </a:r>
            </a:p>
          </p:txBody>
        </p:sp>
        <p:cxnSp>
          <p:nvCxnSpPr>
            <p:cNvPr id="12" name="Straight Connector 32">
              <a:extLst>
                <a:ext uri="{FF2B5EF4-FFF2-40B4-BE49-F238E27FC236}">
                  <a16:creationId xmlns:a16="http://schemas.microsoft.com/office/drawing/2014/main" id="{27A7624D-4D4C-45F3-B5E7-FB7020ED40B5}"/>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pic>
        <p:nvPicPr>
          <p:cNvPr id="13" name="그림 12">
            <a:extLst>
              <a:ext uri="{FF2B5EF4-FFF2-40B4-BE49-F238E27FC236}">
                <a16:creationId xmlns:a16="http://schemas.microsoft.com/office/drawing/2014/main" id="{F91162A5-5177-4DCD-9972-B4D5BC9B5F75}"/>
              </a:ext>
            </a:extLst>
          </p:cNvPr>
          <p:cNvPicPr>
            <a:picLocks noChangeAspect="1"/>
          </p:cNvPicPr>
          <p:nvPr/>
        </p:nvPicPr>
        <p:blipFill>
          <a:blip r:embed="rId3"/>
          <a:stretch>
            <a:fillRect/>
          </a:stretch>
        </p:blipFill>
        <p:spPr>
          <a:xfrm>
            <a:off x="453025" y="2412772"/>
            <a:ext cx="5169552" cy="3559583"/>
          </a:xfrm>
          <a:prstGeom prst="rect">
            <a:avLst/>
          </a:prstGeom>
        </p:spPr>
      </p:pic>
      <p:graphicFrame>
        <p:nvGraphicFramePr>
          <p:cNvPr id="14" name="표 2">
            <a:extLst>
              <a:ext uri="{FF2B5EF4-FFF2-40B4-BE49-F238E27FC236}">
                <a16:creationId xmlns:a16="http://schemas.microsoft.com/office/drawing/2014/main" id="{4D4C0C76-9466-4EF5-94AF-BB671CC73C0A}"/>
              </a:ext>
            </a:extLst>
          </p:cNvPr>
          <p:cNvGraphicFramePr>
            <a:graphicFrameLocks noGrp="1"/>
          </p:cNvGraphicFramePr>
          <p:nvPr>
            <p:extLst>
              <p:ext uri="{D42A27DB-BD31-4B8C-83A1-F6EECF244321}">
                <p14:modId xmlns:p14="http://schemas.microsoft.com/office/powerpoint/2010/main" val="1401676285"/>
              </p:ext>
            </p:extLst>
          </p:nvPr>
        </p:nvGraphicFramePr>
        <p:xfrm>
          <a:off x="5718874" y="2412771"/>
          <a:ext cx="3659800" cy="1449685"/>
        </p:xfrm>
        <a:graphic>
          <a:graphicData uri="http://schemas.openxmlformats.org/drawingml/2006/table">
            <a:tbl>
              <a:tblPr firstRow="1" bandRow="1">
                <a:tableStyleId>{8799B23B-EC83-4686-B30A-512413B5E67A}</a:tableStyleId>
              </a:tblPr>
              <a:tblGrid>
                <a:gridCol w="666322">
                  <a:extLst>
                    <a:ext uri="{9D8B030D-6E8A-4147-A177-3AD203B41FA5}">
                      <a16:colId xmlns:a16="http://schemas.microsoft.com/office/drawing/2014/main" val="671194357"/>
                    </a:ext>
                  </a:extLst>
                </a:gridCol>
                <a:gridCol w="2993478">
                  <a:extLst>
                    <a:ext uri="{9D8B030D-6E8A-4147-A177-3AD203B41FA5}">
                      <a16:colId xmlns:a16="http://schemas.microsoft.com/office/drawing/2014/main" val="2776523428"/>
                    </a:ext>
                  </a:extLst>
                </a:gridCol>
              </a:tblGrid>
              <a:tr h="201762">
                <a:tc>
                  <a:txBody>
                    <a:bodyPr/>
                    <a:lstStyle/>
                    <a:p>
                      <a:pPr algn="ctr" latinLnBrk="1"/>
                      <a:r>
                        <a:rPr lang="ko-KR" altLang="en-US" sz="1000" b="1"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rPr>
                        <a:t>연월</a:t>
                      </a:r>
                    </a:p>
                  </a:txBody>
                  <a:tcPr marL="0" marR="0" marT="0" marB="0" anchor="ctr">
                    <a:lnB w="12700" cap="flat" cmpd="sng" algn="ctr">
                      <a:solidFill>
                        <a:schemeClr val="tx1"/>
                      </a:solidFill>
                      <a:prstDash val="solid"/>
                      <a:round/>
                      <a:headEnd type="none" w="med" len="med"/>
                      <a:tailEnd type="none" w="med" len="med"/>
                    </a:lnB>
                    <a:solidFill>
                      <a:srgbClr val="483159"/>
                    </a:solidFill>
                  </a:tcPr>
                </a:tc>
                <a:tc>
                  <a:txBody>
                    <a:bodyPr/>
                    <a:lstStyle/>
                    <a:p>
                      <a:pPr marL="0" indent="0" algn="ctr" latinLnBrk="1">
                        <a:buFont typeface="Arial" panose="020B0604020202020204" pitchFamily="34" charset="0"/>
                        <a:buNone/>
                      </a:pPr>
                      <a:r>
                        <a:rPr lang="ko-KR" altLang="en-US" sz="1000" b="1" baseline="0" dirty="0">
                          <a:solidFill>
                            <a:schemeClr val="bg1"/>
                          </a:solidFill>
                          <a:latin typeface="Arial" panose="020B0604020202020204" pitchFamily="34" charset="0"/>
                          <a:ea typeface="KoPubWorld돋움체 Medium" panose="00000600000000000000" pitchFamily="2" charset="-127"/>
                        </a:rPr>
                        <a:t>내용</a:t>
                      </a:r>
                    </a:p>
                  </a:txBody>
                  <a:tcPr marL="72000" marR="0" marT="36000" marB="36000" anchor="ctr">
                    <a:lnB w="12700" cap="flat" cmpd="sng" algn="ctr">
                      <a:solidFill>
                        <a:schemeClr val="tx1"/>
                      </a:solidFill>
                      <a:prstDash val="solid"/>
                      <a:round/>
                      <a:headEnd type="none" w="med" len="med"/>
                      <a:tailEnd type="none" w="med" len="med"/>
                    </a:lnB>
                    <a:solidFill>
                      <a:srgbClr val="483159"/>
                    </a:solidFill>
                  </a:tcPr>
                </a:tc>
                <a:extLst>
                  <a:ext uri="{0D108BD9-81ED-4DB2-BD59-A6C34878D82A}">
                    <a16:rowId xmlns:a16="http://schemas.microsoft.com/office/drawing/2014/main" val="714980729"/>
                  </a:ext>
                </a:extLst>
              </a:tr>
              <a:tr h="245057">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‘05.03</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marB="36000" anchor="ctr">
                    <a:lnL w="12700" cmpd="sng">
                      <a:noFill/>
                    </a:lnL>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본사 이전</a:t>
                      </a:r>
                    </a:p>
                  </a:txBody>
                  <a:tcPr marL="72000" marR="0" marT="36000" marB="36000" anchor="ctr">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7048889"/>
                  </a:ext>
                </a:extLst>
              </a:tr>
              <a:tr h="245057">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‘05.05</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기업부설연구소 설립</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3500387440"/>
                  </a:ext>
                </a:extLst>
              </a:tr>
              <a:tr h="245057">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‘10.02</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Test </a:t>
                      </a:r>
                      <a:r>
                        <a:rPr lang="ko-KR" altLang="en-US" sz="1000" b="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공장동</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증축</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23317034"/>
                  </a:ext>
                </a:extLst>
              </a:tr>
              <a:tr h="245057">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‘18.11</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신공장</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준공</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1891269748"/>
                  </a:ext>
                </a:extLst>
              </a:tr>
              <a:tr h="245057">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‘20.11</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PKG </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공장동</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증축</a:t>
                      </a: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166101"/>
                  </a:ext>
                </a:extLst>
              </a:tr>
            </a:tbl>
          </a:graphicData>
        </a:graphic>
      </p:graphicFrame>
      <p:grpSp>
        <p:nvGrpSpPr>
          <p:cNvPr id="15" name="그룹 14">
            <a:extLst>
              <a:ext uri="{FF2B5EF4-FFF2-40B4-BE49-F238E27FC236}">
                <a16:creationId xmlns:a16="http://schemas.microsoft.com/office/drawing/2014/main" id="{1F2AFF35-2295-4D93-AD16-075174E53208}"/>
              </a:ext>
            </a:extLst>
          </p:cNvPr>
          <p:cNvGrpSpPr/>
          <p:nvPr/>
        </p:nvGrpSpPr>
        <p:grpSpPr>
          <a:xfrm>
            <a:off x="5718874" y="3945983"/>
            <a:ext cx="3659799" cy="285238"/>
            <a:chOff x="453025" y="1956462"/>
            <a:chExt cx="4320000" cy="285238"/>
          </a:xfrm>
        </p:grpSpPr>
        <p:sp>
          <p:nvSpPr>
            <p:cNvPr id="16" name="TextBox 15">
              <a:extLst>
                <a:ext uri="{FF2B5EF4-FFF2-40B4-BE49-F238E27FC236}">
                  <a16:creationId xmlns:a16="http://schemas.microsoft.com/office/drawing/2014/main" id="{1D39394C-0509-4169-ACDB-5CF572075D5C}"/>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err="1">
                  <a:solidFill>
                    <a:srgbClr val="483159"/>
                  </a:solidFill>
                  <a:latin typeface="Arial" panose="020B0604020202020204" pitchFamily="34" charset="0"/>
                  <a:ea typeface="KoPubWorld돋움체 Medium" panose="00000600000000000000" pitchFamily="2" charset="-127"/>
                </a:rPr>
                <a:t>공장별</a:t>
              </a:r>
              <a:r>
                <a:rPr lang="ko-KR" altLang="en-US" sz="1400" b="1" dirty="0">
                  <a:solidFill>
                    <a:srgbClr val="483159"/>
                  </a:solidFill>
                  <a:latin typeface="Arial" panose="020B0604020202020204" pitchFamily="34" charset="0"/>
                  <a:ea typeface="KoPubWorld돋움체 Medium" panose="00000600000000000000" pitchFamily="2" charset="-127"/>
                </a:rPr>
                <a:t> 면적 세부</a:t>
              </a:r>
            </a:p>
          </p:txBody>
        </p:sp>
        <p:cxnSp>
          <p:nvCxnSpPr>
            <p:cNvPr id="17" name="Straight Connector 32">
              <a:extLst>
                <a:ext uri="{FF2B5EF4-FFF2-40B4-BE49-F238E27FC236}">
                  <a16:creationId xmlns:a16="http://schemas.microsoft.com/office/drawing/2014/main" id="{C68C0FC9-052F-4023-91F9-2C0428CAE18A}"/>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18" name="표 2">
            <a:extLst>
              <a:ext uri="{FF2B5EF4-FFF2-40B4-BE49-F238E27FC236}">
                <a16:creationId xmlns:a16="http://schemas.microsoft.com/office/drawing/2014/main" id="{961BCE01-4BB1-4B57-A066-2C29DA347651}"/>
              </a:ext>
            </a:extLst>
          </p:cNvPr>
          <p:cNvGraphicFramePr>
            <a:graphicFrameLocks noGrp="1"/>
          </p:cNvGraphicFramePr>
          <p:nvPr>
            <p:extLst>
              <p:ext uri="{D42A27DB-BD31-4B8C-83A1-F6EECF244321}">
                <p14:modId xmlns:p14="http://schemas.microsoft.com/office/powerpoint/2010/main" val="2285568112"/>
              </p:ext>
            </p:extLst>
          </p:nvPr>
        </p:nvGraphicFramePr>
        <p:xfrm>
          <a:off x="5718874" y="4402292"/>
          <a:ext cx="3659800" cy="1572480"/>
        </p:xfrm>
        <a:graphic>
          <a:graphicData uri="http://schemas.openxmlformats.org/drawingml/2006/table">
            <a:tbl>
              <a:tblPr firstRow="1" bandRow="1">
                <a:tableStyleId>{8799B23B-EC83-4686-B30A-512413B5E67A}</a:tableStyleId>
              </a:tblPr>
              <a:tblGrid>
                <a:gridCol w="379709">
                  <a:extLst>
                    <a:ext uri="{9D8B030D-6E8A-4147-A177-3AD203B41FA5}">
                      <a16:colId xmlns:a16="http://schemas.microsoft.com/office/drawing/2014/main" val="671194357"/>
                    </a:ext>
                  </a:extLst>
                </a:gridCol>
                <a:gridCol w="1177871">
                  <a:extLst>
                    <a:ext uri="{9D8B030D-6E8A-4147-A177-3AD203B41FA5}">
                      <a16:colId xmlns:a16="http://schemas.microsoft.com/office/drawing/2014/main" val="3943664961"/>
                    </a:ext>
                  </a:extLst>
                </a:gridCol>
                <a:gridCol w="2102220">
                  <a:extLst>
                    <a:ext uri="{9D8B030D-6E8A-4147-A177-3AD203B41FA5}">
                      <a16:colId xmlns:a16="http://schemas.microsoft.com/office/drawing/2014/main" val="2776523428"/>
                    </a:ext>
                  </a:extLst>
                </a:gridCol>
              </a:tblGrid>
              <a:tr h="221983">
                <a:tc gridSpan="2">
                  <a:txBody>
                    <a:bodyPr/>
                    <a:lstStyle/>
                    <a:p>
                      <a:pPr algn="ctr" latinLnBrk="1"/>
                      <a:r>
                        <a:rPr lang="ko-KR" altLang="en-US" sz="1000" b="1"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rPr>
                        <a:t>건물명</a:t>
                      </a:r>
                    </a:p>
                  </a:txBody>
                  <a:tcPr marL="0" marR="0" marT="0" marB="0" anchor="ctr">
                    <a:lnB w="12700" cap="flat" cmpd="sng" algn="ctr">
                      <a:solidFill>
                        <a:schemeClr val="tx1"/>
                      </a:solidFill>
                      <a:prstDash val="solid"/>
                      <a:round/>
                      <a:headEnd type="none" w="med" len="med"/>
                      <a:tailEnd type="none" w="med" len="med"/>
                    </a:lnB>
                    <a:solidFill>
                      <a:srgbClr val="483159"/>
                    </a:solidFill>
                  </a:tcPr>
                </a:tc>
                <a:tc hMerge="1">
                  <a:txBody>
                    <a:bodyPr/>
                    <a:lstStyle/>
                    <a:p>
                      <a:pPr latinLnBrk="1"/>
                      <a:endParaRPr lang="ko-KR" altLang="en-US"/>
                    </a:p>
                  </a:txBody>
                  <a:tcPr/>
                </a:tc>
                <a:tc>
                  <a:txBody>
                    <a:bodyPr/>
                    <a:lstStyle/>
                    <a:p>
                      <a:pPr marL="0" indent="0" algn="ctr" latinLnBrk="1">
                        <a:buFont typeface="Arial" panose="020B0604020202020204" pitchFamily="34" charset="0"/>
                        <a:buNone/>
                      </a:pPr>
                      <a:r>
                        <a:rPr lang="ko-KR" altLang="en-US" sz="1000" b="1" baseline="0" dirty="0">
                          <a:solidFill>
                            <a:schemeClr val="bg1"/>
                          </a:solidFill>
                          <a:latin typeface="Arial" panose="020B0604020202020204" pitchFamily="34" charset="0"/>
                          <a:ea typeface="KoPubWorld돋움체 Medium" panose="00000600000000000000" pitchFamily="2" charset="-127"/>
                        </a:rPr>
                        <a:t>면적</a:t>
                      </a:r>
                    </a:p>
                  </a:txBody>
                  <a:tcPr marL="72000" marR="0" marT="36000" marB="36000" anchor="ctr">
                    <a:lnB w="12700" cap="flat" cmpd="sng" algn="ctr">
                      <a:solidFill>
                        <a:schemeClr val="tx1"/>
                      </a:solidFill>
                      <a:prstDash val="solid"/>
                      <a:round/>
                      <a:headEnd type="none" w="med" len="med"/>
                      <a:tailEnd type="none" w="med" len="med"/>
                    </a:lnB>
                    <a:solidFill>
                      <a:srgbClr val="483159"/>
                    </a:solidFill>
                  </a:tcPr>
                </a:tc>
                <a:extLst>
                  <a:ext uri="{0D108BD9-81ED-4DB2-BD59-A6C34878D82A}">
                    <a16:rowId xmlns:a16="http://schemas.microsoft.com/office/drawing/2014/main" val="714980729"/>
                  </a:ext>
                </a:extLst>
              </a:tr>
              <a:tr h="269616">
                <a:tc gridSpan="2">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PKG</a:t>
                      </a:r>
                      <a:r>
                        <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공장</a:t>
                      </a:r>
                    </a:p>
                  </a:txBody>
                  <a:tcPr marL="0" marR="0" marT="0" marB="36000" anchor="ctr">
                    <a:lnL w="12700" cmpd="sng">
                      <a:noFill/>
                    </a:lnL>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hMerge="1">
                  <a:txBody>
                    <a:bodyPr/>
                    <a:lstStyle/>
                    <a:p>
                      <a:pPr latinLnBrk="1"/>
                      <a:endParaRPr lang="ko-KR" altLang="en-US"/>
                    </a:p>
                  </a:txBody>
                  <a:tcPr/>
                </a:tc>
                <a:tc>
                  <a:txBody>
                    <a:bodyPr/>
                    <a:lstStyle/>
                    <a:p>
                      <a:pPr marL="0" indent="0" algn="l" latinLnBrk="1">
                        <a:buFont typeface="Wingdings" panose="05000000000000000000" pitchFamily="2" charset="2"/>
                        <a:buNone/>
                      </a:pP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1,653</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(500</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평</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36000" anchor="ctr">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7048889"/>
                  </a:ext>
                </a:extLst>
              </a:tr>
              <a:tr h="269616">
                <a:tc gridSpan="2">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PKG</a:t>
                      </a:r>
                      <a:r>
                        <a:rPr lang="ko-KR" altLang="en-US" sz="1000" b="1"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신공장</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hMerge="1">
                  <a:txBody>
                    <a:bodyPr/>
                    <a:lstStyle/>
                    <a:p>
                      <a:pPr latinLnBrk="1"/>
                      <a:endParaRPr lang="ko-KR" altLang="en-US"/>
                    </a:p>
                  </a:txBody>
                  <a:tcPr/>
                </a:tc>
                <a:tc>
                  <a:txBody>
                    <a:bodyPr/>
                    <a:lstStyle/>
                    <a:p>
                      <a:pPr marL="0" indent="0" algn="l" latinLnBrk="1">
                        <a:buFont typeface="Wingdings" panose="05000000000000000000" pitchFamily="2" charset="2"/>
                        <a:buNone/>
                      </a:pP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3,967</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(1,200</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평</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3500387440"/>
                  </a:ext>
                </a:extLst>
              </a:tr>
              <a:tr h="269616">
                <a:tc rowSpan="3">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PKG</a:t>
                      </a:r>
                      <a:b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br>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p>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Test</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Memory Test</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marB="36000" anchor="ct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3,148</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(943</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평</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23317034"/>
                  </a:ext>
                </a:extLst>
              </a:tr>
              <a:tr h="269616">
                <a:tc vMerge="1">
                  <a:txBody>
                    <a:bodyPr/>
                    <a:lstStyle/>
                    <a:p>
                      <a:pPr algn="ctr" latinLnBrk="1"/>
                      <a:endParaRPr lang="ko-KR" altLang="en-US" sz="1000" b="1" baseline="0" dirty="0">
                        <a:solidFill>
                          <a:schemeClr val="tx1"/>
                        </a:solidFill>
                        <a:latin typeface="Arial" panose="020B0604020202020204" pitchFamily="34" charset="0"/>
                        <a:ea typeface="KoPub돋움체 Medium" panose="02020603020101020101" pitchFamily="18" charset="-127"/>
                        <a:cs typeface="KoPubWorld돋움체 Medium" panose="00000600000000000000" pitchFamily="2" charset="-127"/>
                      </a:endParaRP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SOC Test</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marB="36000" anchor="ct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1,175</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(356</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평</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1891269748"/>
                  </a:ext>
                </a:extLst>
              </a:tr>
              <a:tr h="269616">
                <a:tc vMerge="1">
                  <a:txBody>
                    <a:bodyPr/>
                    <a:lstStyle/>
                    <a:p>
                      <a:pPr algn="ctr" latinLnBrk="1"/>
                      <a:endParaRPr lang="ko-KR" altLang="en-US" sz="1000" b="1" baseline="0" dirty="0">
                        <a:solidFill>
                          <a:schemeClr val="tx1"/>
                        </a:solidFill>
                        <a:latin typeface="Arial" panose="020B0604020202020204" pitchFamily="34" charset="0"/>
                        <a:ea typeface="KoPub돋움체 Medium" panose="02020603020101020101" pitchFamily="18" charset="-127"/>
                        <a:cs typeface="KoPubWorld돋움체 Medium" panose="00000600000000000000" pitchFamily="2" charset="-127"/>
                      </a:endParaRPr>
                    </a:p>
                  </a:txBody>
                  <a:tcPr marL="0" marR="0" marT="0" marB="3600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PKG Back Line</a:t>
                      </a:r>
                      <a:endParaRPr lang="ko-KR" altLang="en-US" sz="1000" b="1"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0" marR="0" marT="0" marB="36000" anchor="ct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1,208</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(366</a:t>
                      </a: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평</a:t>
                      </a:r>
                      <a:r>
                        <a:rPr lang="en-US" altLang="ko-KR"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36000" anchor="ctr">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166101"/>
                  </a:ext>
                </a:extLst>
              </a:tr>
            </a:tbl>
          </a:graphicData>
        </a:graphic>
      </p:graphicFrame>
      <p:pic>
        <p:nvPicPr>
          <p:cNvPr id="19" name="그림 1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832247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602FE0AE-8530-4473-A7D1-C1748D449A0C}"/>
              </a:ext>
            </a:extLst>
          </p:cNvPr>
          <p:cNvSpPr>
            <a:spLocks noGrp="1"/>
          </p:cNvSpPr>
          <p:nvPr>
            <p:ph type="body" sz="quarter" idx="10"/>
          </p:nvPr>
        </p:nvSpPr>
        <p:spPr/>
        <p:txBody>
          <a:bodyPr/>
          <a:lstStyle/>
          <a:p>
            <a:r>
              <a:rPr lang="en-US" altLang="ko-KR" dirty="0"/>
              <a:t>Business Overview</a:t>
            </a:r>
            <a:endParaRPr lang="ko-KR" altLang="en-US" dirty="0"/>
          </a:p>
        </p:txBody>
      </p:sp>
      <p:sp>
        <p:nvSpPr>
          <p:cNvPr id="7" name="TextBox 6">
            <a:extLst>
              <a:ext uri="{FF2B5EF4-FFF2-40B4-BE49-F238E27FC236}">
                <a16:creationId xmlns:a16="http://schemas.microsoft.com/office/drawing/2014/main" id="{238116EF-A4C6-49AC-952E-C3AB7753FB18}"/>
              </a:ext>
            </a:extLst>
          </p:cNvPr>
          <p:cNvSpPr txBox="1"/>
          <p:nvPr/>
        </p:nvSpPr>
        <p:spPr>
          <a:xfrm>
            <a:off x="5246676" y="4298359"/>
            <a:ext cx="4548253" cy="1754326"/>
          </a:xfrm>
          <a:prstGeom prst="rect">
            <a:avLst/>
          </a:prstGeom>
          <a:noFill/>
        </p:spPr>
        <p:txBody>
          <a:bodyPr wrap="square" rtlCol="0">
            <a:spAutoFit/>
          </a:bodyPr>
          <a:lstStyle/>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사업 부문 개요</a:t>
            </a:r>
          </a:p>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사업부 개요</a:t>
            </a:r>
            <a:endParaRPr lang="en-US" altLang="ko-KR" sz="1400" b="1" dirty="0">
              <a:solidFill>
                <a:srgbClr val="483159"/>
              </a:solidFill>
              <a:latin typeface="Arial" panose="020B0604020202020204" pitchFamily="34" charset="0"/>
              <a:ea typeface="KoPubWorld돋움체 Medium" panose="00000600000000000000" pitchFamily="2" charset="-127"/>
            </a:endParaRPr>
          </a:p>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공정 흐름</a:t>
            </a:r>
            <a:endParaRPr lang="en-US" altLang="ko-KR" sz="1400" b="1" dirty="0">
              <a:solidFill>
                <a:srgbClr val="483159"/>
              </a:solidFill>
              <a:latin typeface="Arial" panose="020B0604020202020204" pitchFamily="34" charset="0"/>
              <a:ea typeface="KoPubWorld돋움체 Medium" panose="00000600000000000000" pitchFamily="2" charset="-127"/>
            </a:endParaRPr>
          </a:p>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사업부문별 손익구조</a:t>
            </a:r>
          </a:p>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패키징 사업부</a:t>
            </a:r>
          </a:p>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테스트 사업부</a:t>
            </a:r>
            <a:endParaRPr lang="en-US" altLang="ko-KR" sz="1400" b="1" dirty="0">
              <a:solidFill>
                <a:srgbClr val="483159"/>
              </a:solidFill>
              <a:latin typeface="Arial" panose="020B0604020202020204" pitchFamily="34" charset="0"/>
              <a:ea typeface="KoPubWorld돋움체 Medium" panose="00000600000000000000" pitchFamily="2" charset="-127"/>
            </a:endParaRPr>
          </a:p>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주요 매출처 전망</a:t>
            </a:r>
            <a:r>
              <a:rPr lang="en-US" altLang="ko-KR" sz="1400" b="1" dirty="0">
                <a:solidFill>
                  <a:srgbClr val="483159"/>
                </a:solidFill>
                <a:latin typeface="Arial" panose="020B0604020202020204" pitchFamily="34" charset="0"/>
                <a:ea typeface="KoPubWorld돋움체 Medium" panose="00000600000000000000" pitchFamily="2" charset="-127"/>
              </a:rPr>
              <a:t>:</a:t>
            </a:r>
            <a:r>
              <a:rPr lang="ko-KR" altLang="en-US" sz="1400" b="1" dirty="0">
                <a:solidFill>
                  <a:srgbClr val="483159"/>
                </a:solidFill>
                <a:latin typeface="Arial" panose="020B0604020202020204" pitchFamily="34" charset="0"/>
                <a:ea typeface="KoPubWorld돋움체 Medium" panose="00000600000000000000" pitchFamily="2" charset="-127"/>
              </a:rPr>
              <a:t> </a:t>
            </a:r>
            <a:r>
              <a:rPr lang="en-US" altLang="ko-KR" sz="1400" b="1" dirty="0">
                <a:solidFill>
                  <a:srgbClr val="483159"/>
                </a:solidFill>
                <a:latin typeface="Arial" panose="020B0604020202020204" pitchFamily="34" charset="0"/>
                <a:ea typeface="KoPubWorld돋움체 Medium" panose="00000600000000000000" pitchFamily="2" charset="-127"/>
              </a:rPr>
              <a:t>SK</a:t>
            </a:r>
            <a:r>
              <a:rPr lang="ko-KR" altLang="en-US" sz="1400" b="1" dirty="0">
                <a:solidFill>
                  <a:srgbClr val="483159"/>
                </a:solidFill>
                <a:latin typeface="Arial" panose="020B0604020202020204" pitchFamily="34" charset="0"/>
                <a:ea typeface="KoPubWorld돋움체 Medium" panose="00000600000000000000" pitchFamily="2" charset="-127"/>
              </a:rPr>
              <a:t>하이닉스</a:t>
            </a:r>
          </a:p>
        </p:txBody>
      </p:sp>
    </p:spTree>
    <p:extLst>
      <p:ext uri="{BB962C8B-B14F-4D97-AF65-F5344CB8AC3E}">
        <p14:creationId xmlns:p14="http://schemas.microsoft.com/office/powerpoint/2010/main" val="176659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AC73CACB-9FD1-4439-AD84-2845B7D21C1F}"/>
              </a:ext>
            </a:extLst>
          </p:cNvPr>
          <p:cNvSpPr>
            <a:spLocks noGrp="1"/>
          </p:cNvSpPr>
          <p:nvPr>
            <p:ph type="body" sz="quarter" idx="13"/>
          </p:nvPr>
        </p:nvSpPr>
        <p:spPr/>
        <p:txBody>
          <a:bodyPr/>
          <a:lstStyle/>
          <a:p>
            <a:r>
              <a:rPr lang="ko-KR" altLang="en-US" dirty="0"/>
              <a:t>투자 개요</a:t>
            </a:r>
          </a:p>
        </p:txBody>
      </p:sp>
      <p:sp>
        <p:nvSpPr>
          <p:cNvPr id="8" name="세로 텍스트 개체 틀 7">
            <a:extLst>
              <a:ext uri="{FF2B5EF4-FFF2-40B4-BE49-F238E27FC236}">
                <a16:creationId xmlns:a16="http://schemas.microsoft.com/office/drawing/2014/main" id="{46FC8CD6-5923-49A4-8609-F16D65B8D4EC}"/>
              </a:ext>
            </a:extLst>
          </p:cNvPr>
          <p:cNvSpPr>
            <a:spLocks noGrp="1"/>
          </p:cNvSpPr>
          <p:nvPr>
            <p:ph type="body" orient="vert" sz="quarter" idx="14"/>
          </p:nvPr>
        </p:nvSpPr>
        <p:spPr/>
        <p:txBody>
          <a:bodyPr/>
          <a:lstStyle/>
          <a:p>
            <a:r>
              <a:rPr lang="ko-KR" altLang="en-US" dirty="0"/>
              <a:t>본 건 투자는 경영권을 포함한 회사 </a:t>
            </a:r>
            <a:r>
              <a:rPr lang="ko-KR" altLang="en-US" dirty="0" err="1"/>
              <a:t>보통주</a:t>
            </a:r>
            <a:r>
              <a:rPr lang="ko-KR" altLang="en-US" dirty="0"/>
              <a:t> 구주 및 신주를 총 </a:t>
            </a:r>
            <a:r>
              <a:rPr lang="en-US" altLang="ko-KR" dirty="0"/>
              <a:t>400</a:t>
            </a:r>
            <a:r>
              <a:rPr lang="ko-KR" altLang="en-US" dirty="0"/>
              <a:t>억원에 매입하는 </a:t>
            </a:r>
            <a:r>
              <a:rPr lang="ko-KR" altLang="en-US" dirty="0" err="1"/>
              <a:t>거래로서</a:t>
            </a:r>
            <a:r>
              <a:rPr lang="en-US" altLang="ko-KR" dirty="0"/>
              <a:t>, </a:t>
            </a:r>
            <a:r>
              <a:rPr lang="ko-KR" altLang="en-US" dirty="0"/>
              <a:t>회사 가치 상승을 통한 매각 등을 통하여 최종 수익을 달성하는 구조입니다</a:t>
            </a:r>
            <a:r>
              <a:rPr lang="en-US" altLang="ko-KR" dirty="0"/>
              <a:t>.</a:t>
            </a:r>
            <a:r>
              <a:rPr lang="ko-KR" altLang="en-US" dirty="0"/>
              <a:t> 펀드 조건 및 펀드의 투자 조건은 다음과 같습니다</a:t>
            </a:r>
            <a:r>
              <a:rPr lang="en-US" altLang="ko-KR" dirty="0"/>
              <a:t>.</a:t>
            </a:r>
          </a:p>
        </p:txBody>
      </p:sp>
      <p:graphicFrame>
        <p:nvGraphicFramePr>
          <p:cNvPr id="10" name="표 22">
            <a:extLst>
              <a:ext uri="{FF2B5EF4-FFF2-40B4-BE49-F238E27FC236}">
                <a16:creationId xmlns:a16="http://schemas.microsoft.com/office/drawing/2014/main" id="{D6ECF9CD-2F2D-48FB-B27A-1D68B65B457C}"/>
              </a:ext>
            </a:extLst>
          </p:cNvPr>
          <p:cNvGraphicFramePr>
            <a:graphicFrameLocks noGrp="1"/>
          </p:cNvGraphicFramePr>
          <p:nvPr>
            <p:extLst>
              <p:ext uri="{D42A27DB-BD31-4B8C-83A1-F6EECF244321}">
                <p14:modId xmlns:p14="http://schemas.microsoft.com/office/powerpoint/2010/main" val="1000577474"/>
              </p:ext>
            </p:extLst>
          </p:nvPr>
        </p:nvGraphicFramePr>
        <p:xfrm>
          <a:off x="283765" y="1949222"/>
          <a:ext cx="8986905" cy="4190873"/>
        </p:xfrm>
        <a:graphic>
          <a:graphicData uri="http://schemas.openxmlformats.org/drawingml/2006/table">
            <a:tbl>
              <a:tblPr firstRow="1" bandRow="1">
                <a:tableStyleId>{5C22544A-7EE6-4342-B048-85BDC9FD1C3A}</a:tableStyleId>
              </a:tblPr>
              <a:tblGrid>
                <a:gridCol w="1472023">
                  <a:extLst>
                    <a:ext uri="{9D8B030D-6E8A-4147-A177-3AD203B41FA5}">
                      <a16:colId xmlns:a16="http://schemas.microsoft.com/office/drawing/2014/main" val="1277480089"/>
                    </a:ext>
                  </a:extLst>
                </a:gridCol>
                <a:gridCol w="7514882">
                  <a:extLst>
                    <a:ext uri="{9D8B030D-6E8A-4147-A177-3AD203B41FA5}">
                      <a16:colId xmlns:a16="http://schemas.microsoft.com/office/drawing/2014/main" val="2297497747"/>
                    </a:ext>
                  </a:extLst>
                </a:gridCol>
              </a:tblGrid>
              <a:tr h="27172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펀드 조건</a:t>
                      </a:r>
                    </a:p>
                  </a:txBody>
                  <a:tcPr marL="108000" marR="0" marT="36000" marB="36000">
                    <a:solidFill>
                      <a:srgbClr val="483159"/>
                    </a:solidFill>
                  </a:tcPr>
                </a:tc>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주요 내용</a:t>
                      </a:r>
                    </a:p>
                  </a:txBody>
                  <a:tcPr marL="108000" marR="0" marT="36000" marB="36000">
                    <a:solidFill>
                      <a:srgbClr val="483159"/>
                    </a:solidFill>
                  </a:tcPr>
                </a:tc>
                <a:extLst>
                  <a:ext uri="{0D108BD9-81ED-4DB2-BD59-A6C34878D82A}">
                    <a16:rowId xmlns:a16="http://schemas.microsoft.com/office/drawing/2014/main" val="3877751455"/>
                  </a:ext>
                </a:extLst>
              </a:tr>
              <a:tr h="27172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펀드 명칭</a:t>
                      </a:r>
                    </a:p>
                  </a:txBody>
                  <a:tcPr marL="108000" marR="0" marT="36000" marB="36000">
                    <a:noFill/>
                  </a:tcPr>
                </a:tc>
                <a:tc>
                  <a:txBody>
                    <a:bodyPr/>
                    <a:lstStyle/>
                    <a:p>
                      <a:pPr marL="171450" indent="-171450" algn="l" defTabSz="914400" rtl="0" eaLnBrk="1" latinLnBrk="1" hangingPunct="1">
                        <a:lnSpc>
                          <a:spcPts val="1600"/>
                        </a:lnSpc>
                        <a:spcBef>
                          <a:spcPts val="0"/>
                        </a:spcBef>
                        <a:spcAft>
                          <a:spcPts val="0"/>
                        </a:spcAft>
                        <a:buFont typeface="Arial" panose="020B0604020202020204" pitchFamily="34" charset="0"/>
                        <a:buChar char="•"/>
                      </a:pP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오름 반도체성장기업투자</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a:t>
                      </a: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호 사모집합투자기구 </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오름</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a:t>
                      </a:r>
                      <a:endPar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0" marT="36000" marB="36000">
                    <a:noFill/>
                  </a:tcPr>
                </a:tc>
                <a:extLst>
                  <a:ext uri="{0D108BD9-81ED-4DB2-BD59-A6C34878D82A}">
                    <a16:rowId xmlns:a16="http://schemas.microsoft.com/office/drawing/2014/main" val="1189412718"/>
                  </a:ext>
                </a:extLst>
              </a:tr>
              <a:tr h="27172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펀드 형태</a:t>
                      </a:r>
                    </a:p>
                  </a:txBody>
                  <a:tcPr marL="108000" marR="0" marT="36000" marB="36000">
                    <a:solidFill>
                      <a:srgbClr val="8960A8">
                        <a:alpha val="20000"/>
                      </a:srgbClr>
                    </a:solidFill>
                  </a:tcPr>
                </a:tc>
                <a:tc>
                  <a:txBody>
                    <a:bodyPr/>
                    <a:lstStyle/>
                    <a:p>
                      <a:pPr marL="171450" indent="-171450" latinLnBrk="1">
                        <a:lnSpc>
                          <a:spcPts val="1600"/>
                        </a:lnSpc>
                        <a:spcBef>
                          <a:spcPts val="0"/>
                        </a:spcBef>
                        <a:spcAft>
                          <a:spcPts val="0"/>
                        </a:spcAft>
                        <a:buFont typeface="Arial" panose="020B0604020202020204" pitchFamily="34" charset="0"/>
                        <a:buChar char="•"/>
                      </a:pP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프로젝트 펀드</a:t>
                      </a:r>
                      <a:endParaRPr lang="en-US" altLang="ko-KR"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0" marT="36000" marB="36000">
                    <a:solidFill>
                      <a:srgbClr val="8960A8">
                        <a:alpha val="20000"/>
                      </a:srgbClr>
                    </a:solidFill>
                  </a:tcPr>
                </a:tc>
                <a:extLst>
                  <a:ext uri="{0D108BD9-81ED-4DB2-BD59-A6C34878D82A}">
                    <a16:rowId xmlns:a16="http://schemas.microsoft.com/office/drawing/2014/main" val="277812138"/>
                  </a:ext>
                </a:extLst>
              </a:tr>
              <a:tr h="27172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운용사</a:t>
                      </a:r>
                      <a:r>
                        <a:rPr lang="en-US" altLang="ko-KR"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(GP)</a:t>
                      </a:r>
                      <a:endPar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0" marT="36000" marB="36000">
                    <a:noFill/>
                  </a:tcPr>
                </a:tc>
                <a:tc>
                  <a:txBody>
                    <a:bodyPr/>
                    <a:lstStyle/>
                    <a:p>
                      <a:pPr marL="171450" indent="-171450" algn="l" defTabSz="914400" rtl="0" eaLnBrk="1" latinLnBrk="1" hangingPunct="1">
                        <a:lnSpc>
                          <a:spcPts val="1600"/>
                        </a:lnSpc>
                        <a:spcBef>
                          <a:spcPts val="0"/>
                        </a:spcBef>
                        <a:spcAft>
                          <a:spcPts val="0"/>
                        </a:spcAft>
                        <a:buFont typeface="Arial" panose="020B0604020202020204" pitchFamily="34" charset="0"/>
                        <a:buChar char="•"/>
                      </a:pPr>
                      <a:r>
                        <a:rPr lang="ko-KR" altLang="en-US" sz="1000" kern="1200" baseline="0" dirty="0" err="1">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오름프라이빗에쿼티</a:t>
                      </a: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오름</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a:t>
                      </a:r>
                      <a:endParaRPr 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0" marT="36000" marB="36000" anchor="ctr">
                    <a:noFill/>
                  </a:tcPr>
                </a:tc>
                <a:extLst>
                  <a:ext uri="{0D108BD9-81ED-4DB2-BD59-A6C34878D82A}">
                    <a16:rowId xmlns:a16="http://schemas.microsoft.com/office/drawing/2014/main" val="1411322609"/>
                  </a:ext>
                </a:extLst>
              </a:tr>
              <a:tr h="482073">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 대상</a:t>
                      </a:r>
                    </a:p>
                  </a:txBody>
                  <a:tcPr marL="108000" marR="0" marT="36000" marB="36000">
                    <a:solidFill>
                      <a:srgbClr val="8960A8">
                        <a:alpha val="20000"/>
                      </a:srgbClr>
                    </a:solidFill>
                  </a:tcPr>
                </a:tc>
                <a:tc>
                  <a:txBody>
                    <a:bodyPr/>
                    <a:lstStyle/>
                    <a:p>
                      <a:pPr marL="171450" indent="-171450">
                        <a:lnSpc>
                          <a:spcPts val="1600"/>
                        </a:lnSpc>
                        <a:spcBef>
                          <a:spcPts val="0"/>
                        </a:spcBef>
                        <a:spcAft>
                          <a:spcPts val="0"/>
                        </a:spcAft>
                        <a:buFont typeface="Arial" panose="020B0604020202020204" pitchFamily="34" charset="0"/>
                        <a:buChar char="•"/>
                      </a:pP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주식회사 </a:t>
                      </a:r>
                      <a:r>
                        <a:rPr lang="ko-KR" altLang="en-US" sz="10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윈팩의</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구주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8,682,497</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 </a:t>
                      </a:r>
                      <a:endPar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171450" indent="-171450">
                        <a:lnSpc>
                          <a:spcPts val="1600"/>
                        </a:lnSpc>
                        <a:spcBef>
                          <a:spcPts val="0"/>
                        </a:spcBef>
                        <a:spcAft>
                          <a:spcPts val="0"/>
                        </a:spcAft>
                        <a:buFont typeface="Arial" panose="020B0604020202020204" pitchFamily="34" charset="0"/>
                        <a:buChar char="•"/>
                      </a:pP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주식회사 </a:t>
                      </a:r>
                      <a:r>
                        <a:rPr lang="ko-KR" altLang="en-US" sz="10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윈팩의</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신주 약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[3,831,418]</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a:t>
                      </a:r>
                      <a:endParaRPr lang="ko-KR"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0" marT="36000" marB="36000">
                    <a:solidFill>
                      <a:srgbClr val="8960A8">
                        <a:alpha val="20000"/>
                      </a:srgbClr>
                    </a:solidFill>
                  </a:tcPr>
                </a:tc>
                <a:extLst>
                  <a:ext uri="{0D108BD9-81ED-4DB2-BD59-A6C34878D82A}">
                    <a16:rowId xmlns:a16="http://schemas.microsoft.com/office/drawing/2014/main" val="863949429"/>
                  </a:ext>
                </a:extLst>
              </a:tr>
              <a:tr h="45501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주당 매매 단가</a:t>
                      </a:r>
                    </a:p>
                  </a:txBody>
                  <a:tcPr marL="108000" marT="36000" marB="36000" anchor="ctr">
                    <a:noFill/>
                  </a:tcPr>
                </a:tc>
                <a:tc>
                  <a:txBody>
                    <a:bodyPr/>
                    <a:lstStyle/>
                    <a:p>
                      <a:pPr marL="171450" indent="-171450" latinLnBrk="1">
                        <a:lnSpc>
                          <a:spcPts val="1600"/>
                        </a:lnSpc>
                        <a:spcBef>
                          <a:spcPts val="0"/>
                        </a:spcBef>
                        <a:spcAft>
                          <a:spcPts val="0"/>
                        </a:spcAft>
                        <a:buFont typeface="Arial" panose="020B0604020202020204" pitchFamily="34" charset="0"/>
                        <a:buChar char="•"/>
                      </a:pPr>
                      <a:r>
                        <a:rPr lang="ko-KR" altLang="en-US" sz="1000" baseline="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구주 매매가격</a:t>
                      </a:r>
                      <a:r>
                        <a:rPr lang="en-US" altLang="ko-KR"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3,450</a:t>
                      </a: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r>
                        <a:rPr lang="en-US" altLang="ko-KR"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a:t>
                      </a:r>
                      <a:endParaRPr lang="en-US" altLang="ko-KR"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171450" indent="-171450" latinLnBrk="1">
                        <a:lnSpc>
                          <a:spcPts val="1600"/>
                        </a:lnSpc>
                        <a:spcBef>
                          <a:spcPts val="0"/>
                        </a:spcBef>
                        <a:spcAft>
                          <a:spcPts val="0"/>
                        </a:spcAft>
                        <a:buFont typeface="Arial" panose="020B0604020202020204" pitchFamily="34" charset="0"/>
                        <a:buChar char="•"/>
                      </a:pPr>
                      <a:r>
                        <a:rPr lang="ko-KR" altLang="en-US" sz="1000" baseline="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신주 </a:t>
                      </a:r>
                      <a:r>
                        <a:rPr lang="ko-KR" altLang="en-US" sz="1000" u="sng"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예상</a:t>
                      </a: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발행가격</a:t>
                      </a:r>
                      <a:r>
                        <a:rPr lang="en-US" altLang="ko-KR"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[2,610</a:t>
                      </a: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r>
                        <a:rPr lang="en-US" altLang="ko-KR"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 </a:t>
                      </a:r>
                      <a:r>
                        <a:rPr lang="en-US" altLang="ko-KR"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신주 </a:t>
                      </a:r>
                      <a:r>
                        <a:rPr lang="ko-KR" altLang="en-US" sz="1000" baseline="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발행가액은</a:t>
                      </a: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제</a:t>
                      </a:r>
                      <a:r>
                        <a:rPr lang="en-US" altLang="ko-KR"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a:t>
                      </a:r>
                      <a:r>
                        <a:rPr lang="ko-KR" altLang="en-US" sz="1000" baseline="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자배정</a:t>
                      </a: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유상증자로서 기준주가 대비 </a:t>
                      </a:r>
                      <a:r>
                        <a:rPr lang="en-US" altLang="ko-KR"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 </a:t>
                      </a: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할인</a:t>
                      </a:r>
                      <a:r>
                        <a:rPr lang="en-US" altLang="ko-KR"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noFill/>
                  </a:tcPr>
                </a:tc>
                <a:extLst>
                  <a:ext uri="{0D108BD9-81ED-4DB2-BD59-A6C34878D82A}">
                    <a16:rowId xmlns:a16="http://schemas.microsoft.com/office/drawing/2014/main" val="10005"/>
                  </a:ext>
                </a:extLst>
              </a:tr>
              <a:tr h="45501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 </a:t>
                      </a:r>
                      <a:r>
                        <a:rPr lang="en-US" altLang="ko-KR"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Value</a:t>
                      </a:r>
                      <a:endPar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solidFill>
                      <a:srgbClr val="E7DFEE"/>
                    </a:solidFill>
                  </a:tcPr>
                </a:tc>
                <a:tc>
                  <a:txBody>
                    <a:bodyPr/>
                    <a:lstStyle/>
                    <a:p>
                      <a:pPr marL="171450" marR="0" lvl="0" indent="-171450" algn="l" defTabSz="914400" rtl="0" eaLnBrk="1" fontAlgn="auto" latinLnBrk="1" hangingPunct="1">
                        <a:lnSpc>
                          <a:spcPts val="1600"/>
                        </a:lnSpc>
                        <a:spcBef>
                          <a:spcPts val="0"/>
                        </a:spcBef>
                        <a:spcAft>
                          <a:spcPts val="0"/>
                        </a:spcAft>
                        <a:buClrTx/>
                        <a:buSzTx/>
                        <a:buFont typeface="Arial" panose="020B0604020202020204" pitchFamily="34" charset="0"/>
                        <a:buChar char="•"/>
                        <a:tabLst/>
                        <a:defRPr/>
                      </a:pP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Pre-money: </a:t>
                      </a:r>
                      <a:r>
                        <a:rPr lang="ko-KR" altLang="en-US" sz="1000" baseline="0"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구주 지배지분 매입가격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[3,450</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과 비지배지분 기준주가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[2,900]</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원을 기준으로 하여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[1,224</a:t>
                      </a:r>
                      <a:r>
                        <a:rPr lang="ko-KR"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171450" indent="-171450">
                        <a:lnSpc>
                          <a:spcPts val="1600"/>
                        </a:lnSpc>
                        <a:spcBef>
                          <a:spcPts val="0"/>
                        </a:spcBef>
                        <a:spcAft>
                          <a:spcPts val="0"/>
                        </a:spcAft>
                        <a:buFont typeface="Arial" panose="020B0604020202020204" pitchFamily="34" charset="0"/>
                        <a:buChar char="•"/>
                      </a:pP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Post-money: </a:t>
                      </a:r>
                      <a:r>
                        <a:rPr lang="ko-KR" altLang="en-US" sz="1000" baseline="0"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신주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[100</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 발행 후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[1,324</a:t>
                      </a:r>
                      <a:r>
                        <a:rPr lang="ko-KR"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p>
                  </a:txBody>
                  <a:tcPr marL="108000" marR="68580" marT="36000" marB="36000" anchor="ctr">
                    <a:solidFill>
                      <a:srgbClr val="E7DFEE"/>
                    </a:solidFill>
                  </a:tcPr>
                </a:tc>
                <a:extLst>
                  <a:ext uri="{0D108BD9-81ED-4DB2-BD59-A6C34878D82A}">
                    <a16:rowId xmlns:a16="http://schemas.microsoft.com/office/drawing/2014/main" val="10006"/>
                  </a:ext>
                </a:extLst>
              </a:tr>
              <a:tr h="27172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펀드 약정 규모</a:t>
                      </a:r>
                    </a:p>
                  </a:txBody>
                  <a:tcPr marL="108000" marR="0" marT="36000" marB="36000">
                    <a:noFill/>
                  </a:tcPr>
                </a:tc>
                <a:tc>
                  <a:txBody>
                    <a:bodyPr/>
                    <a:lstStyle/>
                    <a:p>
                      <a:pPr marL="171450" indent="-171450" algn="l" defTabSz="914400" rtl="0" eaLnBrk="1" latinLnBrk="1" hangingPunct="1">
                        <a:lnSpc>
                          <a:spcPts val="1600"/>
                        </a:lnSpc>
                        <a:spcBef>
                          <a:spcPts val="0"/>
                        </a:spcBef>
                        <a:spcAft>
                          <a:spcPts val="0"/>
                        </a:spcAft>
                        <a:buFont typeface="Arial" panose="020B0604020202020204" pitchFamily="34" charset="0"/>
                        <a:buChar char="•"/>
                      </a:pPr>
                      <a:r>
                        <a:rPr lang="en-US" altLang="ko-KR" sz="1000" kern="12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[425</a:t>
                      </a:r>
                      <a:r>
                        <a:rPr lang="ko-KR" altLang="en-US" sz="1000" kern="12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a:t>
                      </a:r>
                      <a:r>
                        <a:rPr lang="en-US" altLang="ko-KR" sz="1000" kern="12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kern="12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p>
                  </a:txBody>
                  <a:tcPr marL="108000" marR="0" marT="36000" marB="36000">
                    <a:noFill/>
                  </a:tcPr>
                </a:tc>
                <a:extLst>
                  <a:ext uri="{0D108BD9-81ED-4DB2-BD59-A6C34878D82A}">
                    <a16:rowId xmlns:a16="http://schemas.microsoft.com/office/drawing/2014/main" val="907825811"/>
                  </a:ext>
                </a:extLst>
              </a:tr>
              <a:tr h="27172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펀드 존속</a:t>
                      </a:r>
                    </a:p>
                  </a:txBody>
                  <a:tcPr marL="108000" marR="0" marT="36000" marB="36000">
                    <a:solidFill>
                      <a:srgbClr val="8960A8">
                        <a:alpha val="20000"/>
                      </a:srgbClr>
                    </a:solidFill>
                  </a:tcPr>
                </a:tc>
                <a:tc>
                  <a:txBody>
                    <a:bodyPr/>
                    <a:lstStyle/>
                    <a:p>
                      <a:pPr marL="171450" indent="-171450" algn="l" defTabSz="914400" rtl="0" eaLnBrk="1" latinLnBrk="1" hangingPunct="1">
                        <a:lnSpc>
                          <a:spcPts val="1600"/>
                        </a:lnSpc>
                        <a:spcBef>
                          <a:spcPts val="0"/>
                        </a:spcBef>
                        <a:spcAft>
                          <a:spcPts val="0"/>
                        </a:spcAft>
                        <a:buFont typeface="Arial" panose="020B0604020202020204" pitchFamily="34" charset="0"/>
                        <a:buChar char="•"/>
                      </a:pP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5</a:t>
                      </a: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년 </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GP/LP</a:t>
                      </a: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협의에 따라 </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a:t>
                      </a: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년 연장</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a:t>
                      </a: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회 가능</a:t>
                      </a:r>
                    </a:p>
                  </a:txBody>
                  <a:tcPr marL="108000" marR="0" marT="36000" marB="36000">
                    <a:solidFill>
                      <a:srgbClr val="8960A8">
                        <a:alpha val="20000"/>
                      </a:srgbClr>
                    </a:solidFill>
                  </a:tcPr>
                </a:tc>
                <a:extLst>
                  <a:ext uri="{0D108BD9-81ED-4DB2-BD59-A6C34878D82A}">
                    <a16:rowId xmlns:a16="http://schemas.microsoft.com/office/drawing/2014/main" val="746578996"/>
                  </a:ext>
                </a:extLst>
              </a:tr>
              <a:tr h="27172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관리 보수</a:t>
                      </a:r>
                    </a:p>
                  </a:txBody>
                  <a:tcPr marL="108000" marR="0" marT="36000" marB="36000">
                    <a:noFill/>
                  </a:tcPr>
                </a:tc>
                <a:tc>
                  <a:txBody>
                    <a:bodyPr/>
                    <a:lstStyle/>
                    <a:p>
                      <a:pPr marL="171450" indent="-171450" algn="l" defTabSz="914400" rtl="0" eaLnBrk="1" latinLnBrk="1" hangingPunct="1">
                        <a:lnSpc>
                          <a:spcPts val="1600"/>
                        </a:lnSpc>
                        <a:spcBef>
                          <a:spcPts val="0"/>
                        </a:spcBef>
                        <a:spcAft>
                          <a:spcPts val="0"/>
                        </a:spcAft>
                        <a:buFont typeface="Arial" panose="020B0604020202020204" pitchFamily="34" charset="0"/>
                        <a:buChar char="•"/>
                      </a:pP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연 </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1.5% </a:t>
                      </a:r>
                      <a:r>
                        <a:rPr lang="en-US" altLang="ko-KR" sz="1000" kern="12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kern="12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매년</a:t>
                      </a:r>
                      <a:r>
                        <a:rPr lang="en-US" altLang="ko-KR" sz="1000" kern="12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kern="12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선취</a:t>
                      </a:r>
                      <a:r>
                        <a:rPr lang="en-US" altLang="ko-KR" sz="1000" kern="12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1000" kern="12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0" marT="36000" marB="36000">
                    <a:noFill/>
                  </a:tcPr>
                </a:tc>
                <a:extLst>
                  <a:ext uri="{0D108BD9-81ED-4DB2-BD59-A6C34878D82A}">
                    <a16:rowId xmlns:a16="http://schemas.microsoft.com/office/drawing/2014/main" val="1126165001"/>
                  </a:ext>
                </a:extLst>
              </a:tr>
              <a:tr h="27172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목표수익률</a:t>
                      </a:r>
                    </a:p>
                  </a:txBody>
                  <a:tcPr marL="108000" marR="0" marT="36000" marB="36000">
                    <a:solidFill>
                      <a:srgbClr val="8960A8">
                        <a:alpha val="20000"/>
                      </a:srgbClr>
                    </a:solidFill>
                  </a:tcPr>
                </a:tc>
                <a:tc>
                  <a:txBody>
                    <a:bodyPr/>
                    <a:lstStyle/>
                    <a:p>
                      <a:pPr marL="171450" indent="-171450" algn="l" defTabSz="914400" rtl="0" eaLnBrk="1" latinLnBrk="1" hangingPunct="1">
                        <a:lnSpc>
                          <a:spcPts val="1600"/>
                        </a:lnSpc>
                        <a:spcBef>
                          <a:spcPts val="0"/>
                        </a:spcBef>
                        <a:spcAft>
                          <a:spcPts val="0"/>
                        </a:spcAft>
                        <a:buFont typeface="Arial" panose="020B0604020202020204" pitchFamily="34" charset="0"/>
                        <a:buChar char="•"/>
                      </a:pP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IRR 15.0%</a:t>
                      </a:r>
                    </a:p>
                  </a:txBody>
                  <a:tcPr marL="108000" marR="0" marT="36000" marB="36000">
                    <a:solidFill>
                      <a:srgbClr val="8960A8">
                        <a:alpha val="20000"/>
                      </a:srgbClr>
                    </a:solidFill>
                  </a:tcPr>
                </a:tc>
                <a:extLst>
                  <a:ext uri="{0D108BD9-81ED-4DB2-BD59-A6C34878D82A}">
                    <a16:rowId xmlns:a16="http://schemas.microsoft.com/office/drawing/2014/main" val="393886258"/>
                  </a:ext>
                </a:extLst>
              </a:tr>
              <a:tr h="27172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기준수익률</a:t>
                      </a:r>
                    </a:p>
                  </a:txBody>
                  <a:tcPr marL="108000" marR="0" marT="36000" marB="36000">
                    <a:noFill/>
                  </a:tcPr>
                </a:tc>
                <a:tc>
                  <a:txBody>
                    <a:bodyPr/>
                    <a:lstStyle/>
                    <a:p>
                      <a:pPr marL="171450" indent="-171450" algn="l" defTabSz="914400" rtl="0" eaLnBrk="1" latinLnBrk="1" hangingPunct="1">
                        <a:lnSpc>
                          <a:spcPts val="1600"/>
                        </a:lnSpc>
                        <a:spcBef>
                          <a:spcPts val="0"/>
                        </a:spcBef>
                        <a:spcAft>
                          <a:spcPts val="0"/>
                        </a:spcAft>
                        <a:buFont typeface="Arial" panose="020B0604020202020204" pitchFamily="34" charset="0"/>
                        <a:buChar char="•"/>
                      </a:pP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IRR 6.0%</a:t>
                      </a:r>
                      <a:endPar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0" marT="36000" marB="36000">
                    <a:noFill/>
                  </a:tcPr>
                </a:tc>
                <a:extLst>
                  <a:ext uri="{0D108BD9-81ED-4DB2-BD59-A6C34878D82A}">
                    <a16:rowId xmlns:a16="http://schemas.microsoft.com/office/drawing/2014/main" val="1031757749"/>
                  </a:ext>
                </a:extLst>
              </a:tr>
              <a:tr h="271729">
                <a:tc>
                  <a:txBody>
                    <a:bodyPr/>
                    <a:lstStyle/>
                    <a:p>
                      <a:pPr latinLnBrk="1">
                        <a:lnSpc>
                          <a:spcPts val="16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성과 보수</a:t>
                      </a:r>
                    </a:p>
                  </a:txBody>
                  <a:tcPr marL="108000" marR="0" marT="36000" marB="36000">
                    <a:lnB w="9525" cap="flat" cmpd="sng" algn="ctr">
                      <a:solidFill>
                        <a:schemeClr val="tx1"/>
                      </a:solidFill>
                      <a:prstDash val="solid"/>
                      <a:round/>
                      <a:headEnd type="none" w="med" len="med"/>
                      <a:tailEnd type="none" w="med" len="med"/>
                    </a:lnB>
                    <a:solidFill>
                      <a:srgbClr val="8960A8">
                        <a:alpha val="20000"/>
                      </a:srgbClr>
                    </a:solidFill>
                  </a:tcPr>
                </a:tc>
                <a:tc>
                  <a:txBody>
                    <a:bodyPr/>
                    <a:lstStyle/>
                    <a:p>
                      <a:pPr marL="171450" indent="-171450" algn="l" defTabSz="914400" rtl="0" eaLnBrk="1" latinLnBrk="1" hangingPunct="1">
                        <a:lnSpc>
                          <a:spcPts val="1600"/>
                        </a:lnSpc>
                        <a:spcBef>
                          <a:spcPts val="0"/>
                        </a:spcBef>
                        <a:spcAft>
                          <a:spcPts val="0"/>
                        </a:spcAft>
                        <a:buFont typeface="Arial" panose="020B0604020202020204" pitchFamily="34" charset="0"/>
                        <a:buChar char="•"/>
                      </a:pPr>
                      <a:r>
                        <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기준수익률 초과분의 </a:t>
                      </a:r>
                      <a:r>
                        <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20.0%</a:t>
                      </a:r>
                      <a:endParaRPr lang="ko-KR" altLang="en-US"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0" marT="36000" marB="36000">
                    <a:lnB w="9525" cap="flat" cmpd="sng" algn="ctr">
                      <a:solidFill>
                        <a:schemeClr val="tx1"/>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3906905781"/>
                  </a:ext>
                </a:extLst>
              </a:tr>
            </a:tbl>
          </a:graphicData>
        </a:graphic>
      </p:graphicFrame>
      <p:pic>
        <p:nvPicPr>
          <p:cNvPr id="5" name="그림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518802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8983931B-F8F6-44D8-A01A-4AA87EAA1CBE}"/>
              </a:ext>
            </a:extLst>
          </p:cNvPr>
          <p:cNvSpPr>
            <a:spLocks noGrp="1"/>
          </p:cNvSpPr>
          <p:nvPr>
            <p:ph type="body" sz="quarter" idx="13"/>
          </p:nvPr>
        </p:nvSpPr>
        <p:spPr/>
        <p:txBody>
          <a:bodyPr/>
          <a:lstStyle/>
          <a:p>
            <a:r>
              <a:rPr lang="ko-KR" altLang="en-US" dirty="0"/>
              <a:t>사업 부문 개요</a:t>
            </a:r>
          </a:p>
        </p:txBody>
      </p:sp>
      <p:sp>
        <p:nvSpPr>
          <p:cNvPr id="6" name="세로 텍스트 개체 틀 5">
            <a:extLst>
              <a:ext uri="{FF2B5EF4-FFF2-40B4-BE49-F238E27FC236}">
                <a16:creationId xmlns:a16="http://schemas.microsoft.com/office/drawing/2014/main" id="{917B0B17-F986-41D2-A93A-E14C6F17E345}"/>
              </a:ext>
            </a:extLst>
          </p:cNvPr>
          <p:cNvSpPr>
            <a:spLocks noGrp="1"/>
          </p:cNvSpPr>
          <p:nvPr>
            <p:ph type="body" orient="vert" sz="quarter" idx="14"/>
          </p:nvPr>
        </p:nvSpPr>
        <p:spPr/>
        <p:txBody>
          <a:bodyPr/>
          <a:lstStyle/>
          <a:p>
            <a:r>
              <a:rPr lang="ko-KR" altLang="en-US" dirty="0"/>
              <a:t>현재 회사는 패키징</a:t>
            </a:r>
            <a:r>
              <a:rPr lang="en-US" altLang="ko-KR" dirty="0"/>
              <a:t>(PKG) </a:t>
            </a:r>
            <a:r>
              <a:rPr lang="ko-KR" altLang="en-US" dirty="0"/>
              <a:t>사업 및 메모리</a:t>
            </a:r>
            <a:r>
              <a:rPr lang="en-US" altLang="ko-KR" dirty="0"/>
              <a:t>/</a:t>
            </a:r>
            <a:r>
              <a:rPr lang="ko-KR" altLang="en-US" dirty="0"/>
              <a:t>시스템 반도체에 대한 테스트 사업을 주 사업으로 영위하고 있습니다</a:t>
            </a:r>
            <a:r>
              <a:rPr lang="en-US" altLang="ko-KR" dirty="0"/>
              <a:t>. </a:t>
            </a:r>
            <a:endParaRPr lang="ko-KR" altLang="en-US" dirty="0"/>
          </a:p>
        </p:txBody>
      </p:sp>
      <p:sp>
        <p:nvSpPr>
          <p:cNvPr id="7" name="텍스트 개체 틀 6">
            <a:extLst>
              <a:ext uri="{FF2B5EF4-FFF2-40B4-BE49-F238E27FC236}">
                <a16:creationId xmlns:a16="http://schemas.microsoft.com/office/drawing/2014/main" id="{5B6E691B-6A58-4259-BBCE-611A5FB9C9D6}"/>
              </a:ext>
            </a:extLst>
          </p:cNvPr>
          <p:cNvSpPr>
            <a:spLocks noGrp="1"/>
          </p:cNvSpPr>
          <p:nvPr>
            <p:ph type="body" sz="quarter" idx="15"/>
          </p:nvPr>
        </p:nvSpPr>
        <p:spPr/>
        <p:txBody>
          <a:bodyPr/>
          <a:lstStyle/>
          <a:p>
            <a:r>
              <a:rPr lang="en-US" altLang="ko-KR" dirty="0"/>
              <a:t>(</a:t>
            </a:r>
            <a:r>
              <a:rPr lang="ko-KR" altLang="en-US" dirty="0"/>
              <a:t>*</a:t>
            </a:r>
            <a:r>
              <a:rPr lang="en-US" altLang="ko-KR" dirty="0"/>
              <a:t>)</a:t>
            </a:r>
            <a:r>
              <a:rPr lang="ko-KR" altLang="en-US" dirty="0"/>
              <a:t> 메모리 반도체 패키징</a:t>
            </a:r>
          </a:p>
        </p:txBody>
      </p:sp>
      <p:sp>
        <p:nvSpPr>
          <p:cNvPr id="32" name="사각형: 둥근 모서리 31">
            <a:extLst>
              <a:ext uri="{FF2B5EF4-FFF2-40B4-BE49-F238E27FC236}">
                <a16:creationId xmlns:a16="http://schemas.microsoft.com/office/drawing/2014/main" id="{E0CF491C-BD55-4443-AB14-44299840EBD1}"/>
              </a:ext>
            </a:extLst>
          </p:cNvPr>
          <p:cNvSpPr/>
          <p:nvPr/>
        </p:nvSpPr>
        <p:spPr>
          <a:xfrm>
            <a:off x="7008122" y="3739560"/>
            <a:ext cx="1404000" cy="496800"/>
          </a:xfrm>
          <a:prstGeom prst="roundRect">
            <a:avLst>
              <a:gd name="adj" fmla="val 13804"/>
            </a:avLst>
          </a:prstGeom>
          <a:solidFill>
            <a:srgbClr val="B3B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rgbClr val="483159"/>
                </a:solidFill>
                <a:latin typeface="Arial" panose="020B0604020202020204" pitchFamily="34" charset="0"/>
                <a:ea typeface="KoPubWorld돋움체 Medium" panose="00000600000000000000" pitchFamily="2" charset="-127"/>
              </a:rPr>
              <a:t>SOC</a:t>
            </a:r>
          </a:p>
          <a:p>
            <a:pPr algn="ctr"/>
            <a:r>
              <a:rPr lang="en-US" altLang="ko-KR" sz="1200" b="1" dirty="0">
                <a:solidFill>
                  <a:srgbClr val="483159"/>
                </a:solidFill>
                <a:latin typeface="Arial" panose="020B0604020202020204" pitchFamily="34" charset="0"/>
                <a:ea typeface="KoPubWorld돋움체 Medium" panose="00000600000000000000" pitchFamily="2" charset="-127"/>
              </a:rPr>
              <a:t>Test </a:t>
            </a:r>
            <a:r>
              <a:rPr lang="ko-KR" altLang="en-US" sz="1200" b="1" dirty="0">
                <a:solidFill>
                  <a:srgbClr val="483159"/>
                </a:solidFill>
                <a:latin typeface="Arial" panose="020B0604020202020204" pitchFamily="34" charset="0"/>
                <a:ea typeface="KoPubWorld돋움체 Medium" panose="00000600000000000000" pitchFamily="2" charset="-127"/>
              </a:rPr>
              <a:t>사업부</a:t>
            </a:r>
          </a:p>
        </p:txBody>
      </p:sp>
      <p:sp>
        <p:nvSpPr>
          <p:cNvPr id="33" name="사각형: 둥근 모서리 32">
            <a:extLst>
              <a:ext uri="{FF2B5EF4-FFF2-40B4-BE49-F238E27FC236}">
                <a16:creationId xmlns:a16="http://schemas.microsoft.com/office/drawing/2014/main" id="{1121D42C-BC18-4F1A-8D38-6A7A7A0CD9EC}"/>
              </a:ext>
            </a:extLst>
          </p:cNvPr>
          <p:cNvSpPr/>
          <p:nvPr/>
        </p:nvSpPr>
        <p:spPr>
          <a:xfrm>
            <a:off x="1489629" y="3664659"/>
            <a:ext cx="3024000" cy="2506638"/>
          </a:xfrm>
          <a:prstGeom prst="roundRect">
            <a:avLst>
              <a:gd name="adj" fmla="val 0"/>
            </a:avLst>
          </a:prstGeom>
          <a:solidFill>
            <a:schemeClr val="bg1"/>
          </a:solidFill>
          <a:ln>
            <a:solidFill>
              <a:srgbClr val="4831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marL="171450" indent="-171450">
              <a:buFont typeface="Arial" panose="020B0604020202020204" pitchFamily="34" charset="0"/>
              <a:buChar char="•"/>
            </a:pPr>
            <a:r>
              <a:rPr lang="ko-KR" altLang="en-US" sz="1000" b="1" dirty="0">
                <a:solidFill>
                  <a:schemeClr val="tx1"/>
                </a:solidFill>
                <a:latin typeface="Arial" panose="020B0604020202020204" pitchFamily="34" charset="0"/>
                <a:ea typeface="KoPubWorld돋움체 Medium" panose="00000600000000000000" pitchFamily="2" charset="-127"/>
              </a:rPr>
              <a:t>웨이퍼 상의 칩을 전기적</a:t>
            </a:r>
            <a:r>
              <a:rPr lang="en-US" altLang="ko-KR" sz="1000" b="1" dirty="0">
                <a:solidFill>
                  <a:schemeClr val="tx1"/>
                </a:solidFill>
                <a:latin typeface="Arial" panose="020B0604020202020204" pitchFamily="34" charset="0"/>
                <a:ea typeface="KoPubWorld돋움체 Medium" panose="00000600000000000000" pitchFamily="2" charset="-127"/>
              </a:rPr>
              <a:t>(electrical)</a:t>
            </a:r>
            <a:r>
              <a:rPr lang="ko-KR" altLang="en-US" sz="1000" b="1" dirty="0">
                <a:solidFill>
                  <a:schemeClr val="tx1"/>
                </a:solidFill>
                <a:latin typeface="Arial" panose="020B0604020202020204" pitchFamily="34" charset="0"/>
                <a:ea typeface="KoPubWorld돋움체 Medium" panose="00000600000000000000" pitchFamily="2" charset="-127"/>
              </a:rPr>
              <a:t> 연결을 해주고</a:t>
            </a:r>
            <a:r>
              <a:rPr lang="en-US" altLang="ko-KR" sz="1000" b="1" dirty="0">
                <a:solidFill>
                  <a:schemeClr val="tx1"/>
                </a:solidFill>
                <a:latin typeface="Arial" panose="020B0604020202020204" pitchFamily="34" charset="0"/>
                <a:ea typeface="KoPubWorld돋움체 Medium" panose="00000600000000000000" pitchFamily="2" charset="-127"/>
              </a:rPr>
              <a:t>, </a:t>
            </a:r>
            <a:r>
              <a:rPr lang="ko-KR" altLang="en-US" sz="1000" b="1" dirty="0">
                <a:solidFill>
                  <a:schemeClr val="tx1"/>
                </a:solidFill>
                <a:latin typeface="Arial" panose="020B0604020202020204" pitchFamily="34" charset="0"/>
                <a:ea typeface="KoPubWorld돋움체 Medium" panose="00000600000000000000" pitchFamily="2" charset="-127"/>
              </a:rPr>
              <a:t>외부의 충격에 견딜 수 있도록 포장해주는 용역을 수행</a:t>
            </a:r>
          </a:p>
        </p:txBody>
      </p:sp>
      <p:sp>
        <p:nvSpPr>
          <p:cNvPr id="35" name="사각형: 둥근 모서리 34">
            <a:extLst>
              <a:ext uri="{FF2B5EF4-FFF2-40B4-BE49-F238E27FC236}">
                <a16:creationId xmlns:a16="http://schemas.microsoft.com/office/drawing/2014/main" id="{2E45B06F-8731-496A-BC82-93C94C43E9F7}"/>
              </a:ext>
            </a:extLst>
          </p:cNvPr>
          <p:cNvSpPr/>
          <p:nvPr/>
        </p:nvSpPr>
        <p:spPr>
          <a:xfrm>
            <a:off x="7008122" y="4303079"/>
            <a:ext cx="1404000" cy="1868217"/>
          </a:xfrm>
          <a:prstGeom prst="roundRect">
            <a:avLst>
              <a:gd name="adj" fmla="val 0"/>
            </a:avLst>
          </a:prstGeom>
          <a:solidFill>
            <a:schemeClr val="bg1"/>
          </a:solidFill>
          <a:ln>
            <a:solidFill>
              <a:srgbClr val="4831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marL="171450" indent="-171450">
              <a:buFont typeface="Arial" panose="020B0604020202020204" pitchFamily="34" charset="0"/>
              <a:buChar char="•"/>
            </a:pPr>
            <a:r>
              <a:rPr lang="ko-KR" altLang="en-US" sz="1000" b="1" dirty="0">
                <a:solidFill>
                  <a:schemeClr val="tx1"/>
                </a:solidFill>
                <a:latin typeface="Arial" panose="020B0604020202020204" pitchFamily="34" charset="0"/>
                <a:ea typeface="KoPubWorld돋움체 Medium" panose="00000600000000000000" pitchFamily="2" charset="-127"/>
              </a:rPr>
              <a:t>시스템 반도체에 대한 테스트 용역을 수행</a:t>
            </a:r>
          </a:p>
        </p:txBody>
      </p:sp>
      <p:sp>
        <p:nvSpPr>
          <p:cNvPr id="36" name="사각형: 둥근 모서리 35">
            <a:extLst>
              <a:ext uri="{FF2B5EF4-FFF2-40B4-BE49-F238E27FC236}">
                <a16:creationId xmlns:a16="http://schemas.microsoft.com/office/drawing/2014/main" id="{ED5D77AE-3C76-4594-8504-BC893DA118E6}"/>
              </a:ext>
            </a:extLst>
          </p:cNvPr>
          <p:cNvSpPr/>
          <p:nvPr/>
        </p:nvSpPr>
        <p:spPr>
          <a:xfrm>
            <a:off x="1489629" y="3101315"/>
            <a:ext cx="3024000" cy="497920"/>
          </a:xfrm>
          <a:prstGeom prst="roundRect">
            <a:avLst/>
          </a:prstGeom>
          <a:solidFill>
            <a:srgbClr val="D0A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rgbClr val="483159"/>
                </a:solidFill>
                <a:latin typeface="Arial" panose="020B0604020202020204" pitchFamily="34" charset="0"/>
                <a:ea typeface="KoPubWorld돋움체 Medium" panose="00000600000000000000" pitchFamily="2" charset="-127"/>
              </a:rPr>
              <a:t>패키징</a:t>
            </a:r>
            <a:r>
              <a:rPr lang="en-US" altLang="ko-KR" sz="1200" b="1" dirty="0">
                <a:solidFill>
                  <a:srgbClr val="483159"/>
                </a:solidFill>
                <a:latin typeface="Arial" panose="020B0604020202020204" pitchFamily="34" charset="0"/>
                <a:ea typeface="KoPubWorld돋움체 Medium" panose="00000600000000000000" pitchFamily="2" charset="-127"/>
              </a:rPr>
              <a:t> </a:t>
            </a:r>
            <a:r>
              <a:rPr lang="ko-KR" altLang="en-US" sz="1200" b="1" dirty="0">
                <a:solidFill>
                  <a:srgbClr val="483159"/>
                </a:solidFill>
                <a:latin typeface="Arial" panose="020B0604020202020204" pitchFamily="34" charset="0"/>
                <a:ea typeface="KoPubWorld돋움체 Medium" panose="00000600000000000000" pitchFamily="2" charset="-127"/>
              </a:rPr>
              <a:t>사업부</a:t>
            </a:r>
            <a:r>
              <a:rPr lang="en-US" altLang="ko-KR" sz="1200" b="1" dirty="0">
                <a:solidFill>
                  <a:srgbClr val="483159"/>
                </a:solidFill>
                <a:latin typeface="Arial" panose="020B0604020202020204" pitchFamily="34" charset="0"/>
                <a:ea typeface="KoPubWorld돋움체 Medium" panose="00000600000000000000" pitchFamily="2" charset="-127"/>
              </a:rPr>
              <a:t>(</a:t>
            </a:r>
            <a:r>
              <a:rPr lang="ko-KR" altLang="en-US" sz="1200" b="1" dirty="0">
                <a:solidFill>
                  <a:srgbClr val="483159"/>
                </a:solidFill>
                <a:latin typeface="Arial" panose="020B0604020202020204" pitchFamily="34" charset="0"/>
                <a:ea typeface="KoPubWorld돋움체 Medium" panose="00000600000000000000" pitchFamily="2" charset="-127"/>
              </a:rPr>
              <a:t>*</a:t>
            </a:r>
            <a:r>
              <a:rPr lang="en-US" altLang="ko-KR" sz="1200" b="1" dirty="0">
                <a:solidFill>
                  <a:srgbClr val="483159"/>
                </a:solidFill>
                <a:latin typeface="Arial" panose="020B0604020202020204" pitchFamily="34" charset="0"/>
                <a:ea typeface="KoPubWorld돋움체 Medium" panose="00000600000000000000" pitchFamily="2" charset="-127"/>
              </a:rPr>
              <a:t>)</a:t>
            </a:r>
            <a:endParaRPr lang="ko-KR" altLang="en-US" sz="1200" b="1" dirty="0">
              <a:solidFill>
                <a:srgbClr val="483159"/>
              </a:solidFill>
              <a:latin typeface="Arial" panose="020B0604020202020204" pitchFamily="34" charset="0"/>
              <a:ea typeface="KoPubWorld돋움체 Medium" panose="00000600000000000000" pitchFamily="2" charset="-127"/>
            </a:endParaRPr>
          </a:p>
        </p:txBody>
      </p:sp>
      <p:sp>
        <p:nvSpPr>
          <p:cNvPr id="37" name="사각형: 둥근 모서리 36">
            <a:extLst>
              <a:ext uri="{FF2B5EF4-FFF2-40B4-BE49-F238E27FC236}">
                <a16:creationId xmlns:a16="http://schemas.microsoft.com/office/drawing/2014/main" id="{7BF8818C-1677-4523-8A78-51F7B4269E64}"/>
              </a:ext>
            </a:extLst>
          </p:cNvPr>
          <p:cNvSpPr/>
          <p:nvPr/>
        </p:nvSpPr>
        <p:spPr>
          <a:xfrm>
            <a:off x="5392372" y="3101315"/>
            <a:ext cx="3024000" cy="497920"/>
          </a:xfrm>
          <a:prstGeom prst="roundRect">
            <a:avLst/>
          </a:prstGeom>
          <a:solidFill>
            <a:srgbClr val="D0A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rgbClr val="483159"/>
                </a:solidFill>
                <a:latin typeface="Arial" panose="020B0604020202020204" pitchFamily="34" charset="0"/>
                <a:ea typeface="KoPubWorld돋움체 Medium" panose="00000600000000000000" pitchFamily="2" charset="-127"/>
              </a:rPr>
              <a:t>테스트</a:t>
            </a:r>
            <a:r>
              <a:rPr lang="en-US" altLang="ko-KR" sz="1200" b="1" dirty="0">
                <a:solidFill>
                  <a:srgbClr val="483159"/>
                </a:solidFill>
                <a:latin typeface="Arial" panose="020B0604020202020204" pitchFamily="34" charset="0"/>
                <a:ea typeface="KoPubWorld돋움체 Medium" panose="00000600000000000000" pitchFamily="2" charset="-127"/>
              </a:rPr>
              <a:t> </a:t>
            </a:r>
            <a:r>
              <a:rPr lang="ko-KR" altLang="en-US" sz="1200" b="1" dirty="0">
                <a:solidFill>
                  <a:srgbClr val="483159"/>
                </a:solidFill>
                <a:latin typeface="Arial" panose="020B0604020202020204" pitchFamily="34" charset="0"/>
                <a:ea typeface="KoPubWorld돋움체 Medium" panose="00000600000000000000" pitchFamily="2" charset="-127"/>
              </a:rPr>
              <a:t>사업부</a:t>
            </a:r>
          </a:p>
        </p:txBody>
      </p:sp>
      <p:sp>
        <p:nvSpPr>
          <p:cNvPr id="38" name="사각형: 둥근 모서리 37">
            <a:extLst>
              <a:ext uri="{FF2B5EF4-FFF2-40B4-BE49-F238E27FC236}">
                <a16:creationId xmlns:a16="http://schemas.microsoft.com/office/drawing/2014/main" id="{5205CD39-3D51-46E8-97B7-D4FC5AB4CC95}"/>
              </a:ext>
            </a:extLst>
          </p:cNvPr>
          <p:cNvSpPr/>
          <p:nvPr/>
        </p:nvSpPr>
        <p:spPr>
          <a:xfrm>
            <a:off x="5392372" y="3739560"/>
            <a:ext cx="1404000" cy="496800"/>
          </a:xfrm>
          <a:prstGeom prst="roundRect">
            <a:avLst>
              <a:gd name="adj" fmla="val 15236"/>
            </a:avLst>
          </a:prstGeom>
          <a:solidFill>
            <a:srgbClr val="B3B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rgbClr val="483159"/>
                </a:solidFill>
                <a:latin typeface="Arial" panose="020B0604020202020204" pitchFamily="34" charset="0"/>
                <a:ea typeface="KoPubWorld돋움체 Medium" panose="00000600000000000000" pitchFamily="2" charset="-127"/>
              </a:rPr>
              <a:t>Memory</a:t>
            </a:r>
            <a:endParaRPr lang="ko-KR" altLang="en-US" sz="1200" b="1" dirty="0">
              <a:solidFill>
                <a:srgbClr val="483159"/>
              </a:solidFill>
              <a:latin typeface="Arial" panose="020B0604020202020204" pitchFamily="34" charset="0"/>
              <a:ea typeface="KoPubWorld돋움체 Medium" panose="00000600000000000000" pitchFamily="2" charset="-127"/>
            </a:endParaRPr>
          </a:p>
          <a:p>
            <a:pPr algn="ctr"/>
            <a:r>
              <a:rPr lang="en-US" altLang="ko-KR" sz="1200" b="1" dirty="0">
                <a:solidFill>
                  <a:srgbClr val="483159"/>
                </a:solidFill>
                <a:latin typeface="Arial" panose="020B0604020202020204" pitchFamily="34" charset="0"/>
                <a:ea typeface="KoPubWorld돋움체 Medium" panose="00000600000000000000" pitchFamily="2" charset="-127"/>
              </a:rPr>
              <a:t>Test </a:t>
            </a:r>
            <a:r>
              <a:rPr lang="ko-KR" altLang="en-US" sz="1200" b="1" dirty="0">
                <a:solidFill>
                  <a:srgbClr val="483159"/>
                </a:solidFill>
                <a:latin typeface="Arial" panose="020B0604020202020204" pitchFamily="34" charset="0"/>
                <a:ea typeface="KoPubWorld돋움체 Medium" panose="00000600000000000000" pitchFamily="2" charset="-127"/>
              </a:rPr>
              <a:t>사업부</a:t>
            </a:r>
            <a:endParaRPr lang="en-US" altLang="ko-KR" sz="1200" b="1" dirty="0">
              <a:solidFill>
                <a:srgbClr val="483159"/>
              </a:solidFill>
              <a:latin typeface="Arial" panose="020B0604020202020204" pitchFamily="34" charset="0"/>
              <a:ea typeface="KoPubWorld돋움체 Medium" panose="00000600000000000000" pitchFamily="2" charset="-127"/>
            </a:endParaRPr>
          </a:p>
        </p:txBody>
      </p:sp>
      <p:sp>
        <p:nvSpPr>
          <p:cNvPr id="40" name="사각형: 둥근 모서리 39">
            <a:extLst>
              <a:ext uri="{FF2B5EF4-FFF2-40B4-BE49-F238E27FC236}">
                <a16:creationId xmlns:a16="http://schemas.microsoft.com/office/drawing/2014/main" id="{387B682D-14C0-4EAC-9BC2-9CFF8DF40620}"/>
              </a:ext>
            </a:extLst>
          </p:cNvPr>
          <p:cNvSpPr/>
          <p:nvPr/>
        </p:nvSpPr>
        <p:spPr>
          <a:xfrm>
            <a:off x="5392372" y="4303079"/>
            <a:ext cx="1404000" cy="1868217"/>
          </a:xfrm>
          <a:prstGeom prst="roundRect">
            <a:avLst>
              <a:gd name="adj" fmla="val 0"/>
            </a:avLst>
          </a:prstGeom>
          <a:solidFill>
            <a:schemeClr val="bg1"/>
          </a:solidFill>
          <a:ln>
            <a:solidFill>
              <a:srgbClr val="4831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marL="171450" indent="-171450">
              <a:buFont typeface="Arial" panose="020B0604020202020204" pitchFamily="34" charset="0"/>
              <a:buChar char="•"/>
            </a:pPr>
            <a:r>
              <a:rPr lang="ko-KR" altLang="en-US" sz="1000" b="1" dirty="0">
                <a:solidFill>
                  <a:schemeClr val="tx1"/>
                </a:solidFill>
                <a:latin typeface="Arial" panose="020B0604020202020204" pitchFamily="34" charset="0"/>
                <a:ea typeface="KoPubWorld돋움체 Medium" panose="00000600000000000000" pitchFamily="2" charset="-127"/>
              </a:rPr>
              <a:t>메모리 반도체에 대한 테스트 용역을 수행</a:t>
            </a:r>
          </a:p>
        </p:txBody>
      </p:sp>
      <p:sp>
        <p:nvSpPr>
          <p:cNvPr id="41" name="사각형: 둥근 모서리 40">
            <a:extLst>
              <a:ext uri="{FF2B5EF4-FFF2-40B4-BE49-F238E27FC236}">
                <a16:creationId xmlns:a16="http://schemas.microsoft.com/office/drawing/2014/main" id="{2954D553-720F-4CA1-B884-A1CE49C0B89F}"/>
              </a:ext>
            </a:extLst>
          </p:cNvPr>
          <p:cNvSpPr/>
          <p:nvPr/>
        </p:nvSpPr>
        <p:spPr>
          <a:xfrm>
            <a:off x="4178464" y="2433994"/>
            <a:ext cx="1549075" cy="547712"/>
          </a:xfrm>
          <a:prstGeom prst="roundRect">
            <a:avLst/>
          </a:prstGeom>
          <a:solidFill>
            <a:srgbClr val="483159"/>
          </a:solidFill>
          <a:ln w="25400">
            <a:solidFill>
              <a:srgbClr val="48315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err="1">
                <a:solidFill>
                  <a:schemeClr val="bg1"/>
                </a:solidFill>
                <a:latin typeface="Arial" panose="020B0604020202020204" pitchFamily="34" charset="0"/>
                <a:ea typeface="KoPubWorld돋움체 Medium" panose="00000600000000000000" pitchFamily="2" charset="-127"/>
              </a:rPr>
              <a:t>윈팩</a:t>
            </a:r>
            <a:r>
              <a:rPr lang="ko-KR" altLang="en-US" sz="1200" b="1" dirty="0">
                <a:solidFill>
                  <a:schemeClr val="bg1"/>
                </a:solidFill>
                <a:latin typeface="Arial" panose="020B0604020202020204" pitchFamily="34" charset="0"/>
                <a:ea typeface="KoPubWorld돋움체 Medium" panose="00000600000000000000" pitchFamily="2" charset="-127"/>
              </a:rPr>
              <a:t>㈜</a:t>
            </a:r>
          </a:p>
        </p:txBody>
      </p:sp>
      <p:pic>
        <p:nvPicPr>
          <p:cNvPr id="42" name="그림 41">
            <a:extLst>
              <a:ext uri="{FF2B5EF4-FFF2-40B4-BE49-F238E27FC236}">
                <a16:creationId xmlns:a16="http://schemas.microsoft.com/office/drawing/2014/main" id="{29F4AF14-45FC-49AB-B4B7-4B1A9305418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717664" y="4230778"/>
            <a:ext cx="2520596" cy="620454"/>
          </a:xfrm>
          <a:prstGeom prst="rect">
            <a:avLst/>
          </a:prstGeom>
        </p:spPr>
      </p:pic>
      <p:pic>
        <p:nvPicPr>
          <p:cNvPr id="44" name="그림 43">
            <a:extLst>
              <a:ext uri="{FF2B5EF4-FFF2-40B4-BE49-F238E27FC236}">
                <a16:creationId xmlns:a16="http://schemas.microsoft.com/office/drawing/2014/main" id="{E453B7DD-FF38-41D4-A3B2-9565B058A4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765001" y="5025411"/>
            <a:ext cx="2473259" cy="981605"/>
          </a:xfrm>
          <a:prstGeom prst="rect">
            <a:avLst/>
          </a:prstGeom>
        </p:spPr>
      </p:pic>
      <p:pic>
        <p:nvPicPr>
          <p:cNvPr id="45" name="Picture 2">
            <a:extLst>
              <a:ext uri="{FF2B5EF4-FFF2-40B4-BE49-F238E27FC236}">
                <a16:creationId xmlns:a16="http://schemas.microsoft.com/office/drawing/2014/main" id="{1F0918A7-1428-4CBA-AC0E-7DDD902B95C1}"/>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7343872" y="4716857"/>
            <a:ext cx="732500" cy="64308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A2D44C9F-34A7-4F14-982B-F1235F59B48B}"/>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5592502" y="4817098"/>
            <a:ext cx="1003743" cy="68754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11450587-4929-4500-90D9-51FC14398681}"/>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352307" y="5387814"/>
            <a:ext cx="715631" cy="643087"/>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그룹 49">
            <a:extLst>
              <a:ext uri="{FF2B5EF4-FFF2-40B4-BE49-F238E27FC236}">
                <a16:creationId xmlns:a16="http://schemas.microsoft.com/office/drawing/2014/main" id="{4BE70036-67A4-4CCF-9592-8B96619F6F62}"/>
              </a:ext>
            </a:extLst>
          </p:cNvPr>
          <p:cNvGrpSpPr/>
          <p:nvPr/>
        </p:nvGrpSpPr>
        <p:grpSpPr>
          <a:xfrm>
            <a:off x="453024" y="1956462"/>
            <a:ext cx="8999951" cy="285238"/>
            <a:chOff x="453025" y="1956462"/>
            <a:chExt cx="4320000" cy="285238"/>
          </a:xfrm>
        </p:grpSpPr>
        <p:sp>
          <p:nvSpPr>
            <p:cNvPr id="51" name="TextBox 50">
              <a:extLst>
                <a:ext uri="{FF2B5EF4-FFF2-40B4-BE49-F238E27FC236}">
                  <a16:creationId xmlns:a16="http://schemas.microsoft.com/office/drawing/2014/main" id="{668722E6-C6A2-40C0-8644-0A6B6B1A06C0}"/>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사업</a:t>
              </a:r>
              <a:r>
                <a:rPr lang="en-US" altLang="ko-KR" sz="1400" b="1" dirty="0">
                  <a:solidFill>
                    <a:srgbClr val="483159"/>
                  </a:solidFill>
                  <a:latin typeface="Arial" panose="020B0604020202020204" pitchFamily="34" charset="0"/>
                  <a:ea typeface="KoPubWorld돋움체 Medium" panose="00000600000000000000" pitchFamily="2" charset="-127"/>
                </a:rPr>
                <a:t> </a:t>
              </a:r>
              <a:r>
                <a:rPr lang="ko-KR" altLang="en-US" sz="1400" b="1" dirty="0">
                  <a:solidFill>
                    <a:srgbClr val="483159"/>
                  </a:solidFill>
                  <a:latin typeface="Arial" panose="020B0604020202020204" pitchFamily="34" charset="0"/>
                  <a:ea typeface="KoPubWorld돋움체 Medium" panose="00000600000000000000" pitchFamily="2" charset="-127"/>
                </a:rPr>
                <a:t>부문</a:t>
              </a:r>
            </a:p>
          </p:txBody>
        </p:sp>
        <p:cxnSp>
          <p:nvCxnSpPr>
            <p:cNvPr id="52" name="Straight Connector 32">
              <a:extLst>
                <a:ext uri="{FF2B5EF4-FFF2-40B4-BE49-F238E27FC236}">
                  <a16:creationId xmlns:a16="http://schemas.microsoft.com/office/drawing/2014/main" id="{93AE9F96-3759-4863-8E82-F1CB459A2B20}"/>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cxnSp>
        <p:nvCxnSpPr>
          <p:cNvPr id="53" name="연결선: 꺾임 52">
            <a:extLst>
              <a:ext uri="{FF2B5EF4-FFF2-40B4-BE49-F238E27FC236}">
                <a16:creationId xmlns:a16="http://schemas.microsoft.com/office/drawing/2014/main" id="{83C4A578-EA3B-43A1-B617-A74881F991EE}"/>
              </a:ext>
            </a:extLst>
          </p:cNvPr>
          <p:cNvCxnSpPr>
            <a:cxnSpLocks/>
            <a:stCxn id="41" idx="2"/>
            <a:endCxn id="36" idx="0"/>
          </p:cNvCxnSpPr>
          <p:nvPr/>
        </p:nvCxnSpPr>
        <p:spPr>
          <a:xfrm rot="5400000">
            <a:off x="3917512" y="2065824"/>
            <a:ext cx="119609" cy="1951373"/>
          </a:xfrm>
          <a:prstGeom prst="bentConnector3">
            <a:avLst>
              <a:gd name="adj1" fmla="val 50000"/>
            </a:avLst>
          </a:prstGeom>
          <a:ln>
            <a:solidFill>
              <a:srgbClr val="8960A8"/>
            </a:solidFill>
          </a:ln>
        </p:spPr>
        <p:style>
          <a:lnRef idx="1">
            <a:schemeClr val="accent1"/>
          </a:lnRef>
          <a:fillRef idx="0">
            <a:schemeClr val="accent1"/>
          </a:fillRef>
          <a:effectRef idx="0">
            <a:schemeClr val="accent1"/>
          </a:effectRef>
          <a:fontRef idx="minor">
            <a:schemeClr val="tx1"/>
          </a:fontRef>
        </p:style>
      </p:cxnSp>
      <p:cxnSp>
        <p:nvCxnSpPr>
          <p:cNvPr id="56" name="연결선: 꺾임 55">
            <a:extLst>
              <a:ext uri="{FF2B5EF4-FFF2-40B4-BE49-F238E27FC236}">
                <a16:creationId xmlns:a16="http://schemas.microsoft.com/office/drawing/2014/main" id="{8FBD06EA-68BB-4825-AFB3-D56A84B894FB}"/>
              </a:ext>
            </a:extLst>
          </p:cNvPr>
          <p:cNvCxnSpPr>
            <a:cxnSpLocks/>
            <a:stCxn id="41" idx="2"/>
            <a:endCxn id="37" idx="0"/>
          </p:cNvCxnSpPr>
          <p:nvPr/>
        </p:nvCxnSpPr>
        <p:spPr>
          <a:xfrm rot="16200000" flipH="1">
            <a:off x="5868883" y="2065825"/>
            <a:ext cx="119609" cy="1951370"/>
          </a:xfrm>
          <a:prstGeom prst="bentConnector3">
            <a:avLst>
              <a:gd name="adj1" fmla="val 50000"/>
            </a:avLst>
          </a:prstGeom>
          <a:ln>
            <a:solidFill>
              <a:srgbClr val="8960A8"/>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61FFDF03-412F-41BB-8426-A2993FC4FFB8}"/>
              </a:ext>
            </a:extLst>
          </p:cNvPr>
          <p:cNvCxnSpPr>
            <a:cxnSpLocks/>
            <a:stCxn id="37" idx="2"/>
            <a:endCxn id="38" idx="0"/>
          </p:cNvCxnSpPr>
          <p:nvPr/>
        </p:nvCxnSpPr>
        <p:spPr>
          <a:xfrm rot="5400000">
            <a:off x="6429210" y="3264397"/>
            <a:ext cx="140325" cy="810000"/>
          </a:xfrm>
          <a:prstGeom prst="bentConnector3">
            <a:avLst>
              <a:gd name="adj1" fmla="val 50000"/>
            </a:avLst>
          </a:prstGeom>
          <a:ln>
            <a:solidFill>
              <a:srgbClr val="8960A8"/>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AB4A288C-5D11-4D8F-8FE6-EB36080AE6B2}"/>
              </a:ext>
            </a:extLst>
          </p:cNvPr>
          <p:cNvCxnSpPr>
            <a:cxnSpLocks/>
            <a:stCxn id="37" idx="2"/>
            <a:endCxn id="32" idx="0"/>
          </p:cNvCxnSpPr>
          <p:nvPr/>
        </p:nvCxnSpPr>
        <p:spPr>
          <a:xfrm rot="16200000" flipH="1">
            <a:off x="7237085" y="3266522"/>
            <a:ext cx="140325" cy="805750"/>
          </a:xfrm>
          <a:prstGeom prst="bentConnector3">
            <a:avLst>
              <a:gd name="adj1" fmla="val 50000"/>
            </a:avLst>
          </a:prstGeom>
          <a:ln>
            <a:solidFill>
              <a:srgbClr val="8960A8"/>
            </a:solidFill>
          </a:ln>
        </p:spPr>
        <p:style>
          <a:lnRef idx="1">
            <a:schemeClr val="accent1"/>
          </a:lnRef>
          <a:fillRef idx="0">
            <a:schemeClr val="accent1"/>
          </a:fillRef>
          <a:effectRef idx="0">
            <a:schemeClr val="accent1"/>
          </a:effectRef>
          <a:fontRef idx="minor">
            <a:schemeClr val="tx1"/>
          </a:fontRef>
        </p:style>
      </p:cxnSp>
      <p:pic>
        <p:nvPicPr>
          <p:cNvPr id="25" name="그림 24"/>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242879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표 43">
            <a:extLst>
              <a:ext uri="{FF2B5EF4-FFF2-40B4-BE49-F238E27FC236}">
                <a16:creationId xmlns:a16="http://schemas.microsoft.com/office/drawing/2014/main" id="{2C5B7767-B1C4-4913-94D0-E566482A9C88}"/>
              </a:ext>
            </a:extLst>
          </p:cNvPr>
          <p:cNvGraphicFramePr>
            <a:graphicFrameLocks noGrp="1"/>
          </p:cNvGraphicFramePr>
          <p:nvPr/>
        </p:nvGraphicFramePr>
        <p:xfrm>
          <a:off x="453026" y="4542607"/>
          <a:ext cx="4431396" cy="1759133"/>
        </p:xfrm>
        <a:graphic>
          <a:graphicData uri="http://schemas.openxmlformats.org/drawingml/2006/table">
            <a:tbl>
              <a:tblPr/>
              <a:tblGrid>
                <a:gridCol w="1477132">
                  <a:extLst>
                    <a:ext uri="{9D8B030D-6E8A-4147-A177-3AD203B41FA5}">
                      <a16:colId xmlns:a16="http://schemas.microsoft.com/office/drawing/2014/main" val="2401375400"/>
                    </a:ext>
                  </a:extLst>
                </a:gridCol>
                <a:gridCol w="1477132">
                  <a:extLst>
                    <a:ext uri="{9D8B030D-6E8A-4147-A177-3AD203B41FA5}">
                      <a16:colId xmlns:a16="http://schemas.microsoft.com/office/drawing/2014/main" val="3923595904"/>
                    </a:ext>
                  </a:extLst>
                </a:gridCol>
                <a:gridCol w="1477132">
                  <a:extLst>
                    <a:ext uri="{9D8B030D-6E8A-4147-A177-3AD203B41FA5}">
                      <a16:colId xmlns:a16="http://schemas.microsoft.com/office/drawing/2014/main" val="1075998042"/>
                    </a:ext>
                  </a:extLst>
                </a:gridCol>
              </a:tblGrid>
              <a:tr h="319620">
                <a:tc>
                  <a:txBody>
                    <a:bodyPr/>
                    <a:lstStyle/>
                    <a:p>
                      <a:pPr algn="ctr" fontAlgn="ctr"/>
                      <a:r>
                        <a:rPr lang="en-US" sz="1100" b="1" i="0" u="none" strike="noStrike" baseline="0" dirty="0">
                          <a:solidFill>
                            <a:srgbClr val="FFFFFF"/>
                          </a:solidFill>
                          <a:effectLst/>
                          <a:latin typeface="Arial" panose="020B0604020202020204" pitchFamily="34" charset="0"/>
                          <a:ea typeface="KoPubWorld돋움체 Medium" panose="00000600000000000000" pitchFamily="2" charset="-127"/>
                        </a:rPr>
                        <a:t>MCP</a:t>
                      </a:r>
                    </a:p>
                  </a:txBody>
                  <a:tcPr marL="0" marR="0" marT="0" marB="0" anchor="ctr">
                    <a:lnL w="12700" cap="flat" cmpd="sng" algn="ctr">
                      <a:solidFill>
                        <a:srgbClr val="483159"/>
                      </a:solid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a:noFill/>
                    </a:lnB>
                    <a:solidFill>
                      <a:srgbClr val="483159"/>
                    </a:solidFill>
                  </a:tcPr>
                </a:tc>
                <a:tc>
                  <a:txBody>
                    <a:bodyPr/>
                    <a:lstStyle/>
                    <a:p>
                      <a:pPr algn="ctr" fontAlgn="ctr"/>
                      <a:r>
                        <a:rPr lang="en-US" sz="1100" b="1" i="0" u="none" strike="noStrike" baseline="0" dirty="0">
                          <a:solidFill>
                            <a:srgbClr val="FFFFFF"/>
                          </a:solidFill>
                          <a:effectLst/>
                          <a:latin typeface="Arial" panose="020B0604020202020204" pitchFamily="34" charset="0"/>
                          <a:ea typeface="KoPubWorld돋움체 Medium" panose="00000600000000000000" pitchFamily="2" charset="-127"/>
                        </a:rPr>
                        <a:t>POP</a:t>
                      </a:r>
                    </a:p>
                  </a:txBody>
                  <a:tcPr marL="0" marR="0" marT="0" marB="0" anchor="ctr">
                    <a:lnL>
                      <a:noFill/>
                    </a:lnL>
                    <a:lnR>
                      <a:noFill/>
                    </a:lnR>
                    <a:lnT w="12700" cap="flat" cmpd="sng" algn="ctr">
                      <a:solidFill>
                        <a:srgbClr val="483159"/>
                      </a:solidFill>
                      <a:prstDash val="solid"/>
                      <a:round/>
                      <a:headEnd type="none" w="med" len="med"/>
                      <a:tailEnd type="none" w="med" len="med"/>
                    </a:lnT>
                    <a:lnB>
                      <a:noFill/>
                    </a:lnB>
                    <a:solidFill>
                      <a:srgbClr val="483159"/>
                    </a:solidFill>
                  </a:tcPr>
                </a:tc>
                <a:tc>
                  <a:txBody>
                    <a:bodyPr/>
                    <a:lstStyle/>
                    <a:p>
                      <a:pPr algn="ctr" fontAlgn="ctr"/>
                      <a:r>
                        <a:rPr lang="en-US" sz="1100" b="1" i="0" u="none" strike="noStrike" baseline="0" dirty="0">
                          <a:solidFill>
                            <a:srgbClr val="FFFFFF"/>
                          </a:solidFill>
                          <a:effectLst/>
                          <a:latin typeface="Arial" panose="020B0604020202020204" pitchFamily="34" charset="0"/>
                          <a:ea typeface="KoPubWorld돋움체 Medium" panose="00000600000000000000" pitchFamily="2" charset="-127"/>
                        </a:rPr>
                        <a:t>FC</a:t>
                      </a:r>
                    </a:p>
                  </a:txBody>
                  <a:tcPr marL="0" marR="0" marT="0" marB="0" anchor="ctr">
                    <a:lnL>
                      <a:noFill/>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a:noFill/>
                    </a:lnB>
                    <a:solidFill>
                      <a:srgbClr val="483159"/>
                    </a:solidFill>
                  </a:tcPr>
                </a:tc>
                <a:extLst>
                  <a:ext uri="{0D108BD9-81ED-4DB2-BD59-A6C34878D82A}">
                    <a16:rowId xmlns:a16="http://schemas.microsoft.com/office/drawing/2014/main" val="3718125309"/>
                  </a:ext>
                </a:extLst>
              </a:tr>
              <a:tr h="1439513">
                <a:tc>
                  <a:txBody>
                    <a:bodyPr/>
                    <a:lstStyle/>
                    <a:p>
                      <a:pPr marL="171450" indent="-171450" algn="l" fontAlgn="ctr">
                        <a:buFont typeface="Wingdings" panose="05000000000000000000" pitchFamily="2" charset="2"/>
                        <a:buChar char="§"/>
                      </a:pP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한정된 패키지 내에 여러 기능의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chip (NAND, Nor flash, S-RAM, D-RAM)</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을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Stack</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하여 하나의 패키지로 구현하는 기술로 고용량</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고집적 패키지를 구현할 수 있는 제품</a:t>
                      </a:r>
                    </a:p>
                  </a:txBody>
                  <a:tcPr marL="72000" marR="0" marT="36000" marB="0">
                    <a:lnL w="12700" cap="flat" cmpd="sng" algn="ctr">
                      <a:solidFill>
                        <a:srgbClr val="483159"/>
                      </a:solidFill>
                      <a:prstDash val="solid"/>
                      <a:round/>
                      <a:headEnd type="none" w="med" len="med"/>
                      <a:tailEnd type="none" w="med" len="med"/>
                    </a:lnL>
                    <a:lnR>
                      <a:noFill/>
                    </a:lnR>
                    <a:lnT>
                      <a:noFill/>
                    </a:lnT>
                    <a:lnB w="12700" cap="flat" cmpd="sng" algn="ctr">
                      <a:solidFill>
                        <a:srgbClr val="483159"/>
                      </a:solidFill>
                      <a:prstDash val="solid"/>
                      <a:round/>
                      <a:headEnd type="none" w="med" len="med"/>
                      <a:tailEnd type="none" w="med" len="med"/>
                    </a:lnB>
                  </a:tcPr>
                </a:tc>
                <a:tc>
                  <a:txBody>
                    <a:bodyPr/>
                    <a:lstStyle/>
                    <a:p>
                      <a:pPr marL="171450" indent="-171450" algn="l" fontAlgn="ctr">
                        <a:buFont typeface="Wingdings" panose="05000000000000000000" pitchFamily="2" charset="2"/>
                        <a:buChar char="§"/>
                      </a:pP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두 가지 이상의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Package</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를 서로의 상단에 직접 배치되는 형태로 제작하여 통합 회로를 구성하는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Package</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72000" marR="0" marT="36000" marB="0">
                    <a:lnL>
                      <a:noFill/>
                    </a:lnL>
                    <a:lnR>
                      <a:noFill/>
                    </a:lnR>
                    <a:lnT>
                      <a:noFill/>
                    </a:lnT>
                    <a:lnB w="12700" cap="flat" cmpd="sng" algn="ctr">
                      <a:solidFill>
                        <a:srgbClr val="483159"/>
                      </a:solidFill>
                      <a:prstDash val="solid"/>
                      <a:round/>
                      <a:headEnd type="none" w="med" len="med"/>
                      <a:tailEnd type="none" w="med" len="med"/>
                    </a:lnB>
                  </a:tcPr>
                </a:tc>
                <a:tc>
                  <a:txBody>
                    <a:bodyPr/>
                    <a:lstStyle/>
                    <a:p>
                      <a:pPr marL="171450" indent="-171450" algn="l" fontAlgn="ctr">
                        <a:buFont typeface="Wingdings" panose="05000000000000000000" pitchFamily="2" charset="2"/>
                        <a:buChar char="§"/>
                      </a:pP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Chip pad</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에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Bump</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를 형성하여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substrate</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와 전기적으로 직접 연결하는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Package</a:t>
                      </a:r>
                      <a:endPar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72000" marR="0" marT="36000" marB="0">
                    <a:lnL>
                      <a:noFill/>
                    </a:lnL>
                    <a:lnR w="12700" cap="flat" cmpd="sng" algn="ctr">
                      <a:solidFill>
                        <a:srgbClr val="483159"/>
                      </a:solidFill>
                      <a:prstDash val="solid"/>
                      <a:round/>
                      <a:headEnd type="none" w="med" len="med"/>
                      <a:tailEnd type="none" w="med" len="med"/>
                    </a:lnR>
                    <a:lnT>
                      <a:noFill/>
                    </a:lnT>
                    <a:lnB w="1270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1243847408"/>
                  </a:ext>
                </a:extLst>
              </a:tr>
            </a:tbl>
          </a:graphicData>
        </a:graphic>
      </p:graphicFrame>
      <p:pic>
        <p:nvPicPr>
          <p:cNvPr id="42" name="그림 41">
            <a:extLst>
              <a:ext uri="{FF2B5EF4-FFF2-40B4-BE49-F238E27FC236}">
                <a16:creationId xmlns:a16="http://schemas.microsoft.com/office/drawing/2014/main" id="{FAEAB486-2EE0-42C9-A388-8E5F214B833B}"/>
              </a:ext>
            </a:extLst>
          </p:cNvPr>
          <p:cNvPicPr>
            <a:picLocks noChangeAspect="1"/>
          </p:cNvPicPr>
          <p:nvPr/>
        </p:nvPicPr>
        <p:blipFill>
          <a:blip r:embed="rId3"/>
          <a:stretch>
            <a:fillRect/>
          </a:stretch>
        </p:blipFill>
        <p:spPr>
          <a:xfrm>
            <a:off x="2199528" y="5664108"/>
            <a:ext cx="903874" cy="565231"/>
          </a:xfrm>
          <a:prstGeom prst="rect">
            <a:avLst/>
          </a:prstGeom>
        </p:spPr>
      </p:pic>
      <p:pic>
        <p:nvPicPr>
          <p:cNvPr id="43" name="그림 42">
            <a:extLst>
              <a:ext uri="{FF2B5EF4-FFF2-40B4-BE49-F238E27FC236}">
                <a16:creationId xmlns:a16="http://schemas.microsoft.com/office/drawing/2014/main" id="{7406E0B8-81EF-4EEF-9C31-5E61B325C460}"/>
              </a:ext>
            </a:extLst>
          </p:cNvPr>
          <p:cNvPicPr>
            <a:picLocks noChangeAspect="1"/>
          </p:cNvPicPr>
          <p:nvPr/>
        </p:nvPicPr>
        <p:blipFill>
          <a:blip r:embed="rId4"/>
          <a:stretch>
            <a:fillRect/>
          </a:stretch>
        </p:blipFill>
        <p:spPr>
          <a:xfrm>
            <a:off x="3765499" y="5679275"/>
            <a:ext cx="841155" cy="534896"/>
          </a:xfrm>
          <a:prstGeom prst="rect">
            <a:avLst/>
          </a:prstGeom>
        </p:spPr>
      </p:pic>
      <p:sp>
        <p:nvSpPr>
          <p:cNvPr id="2" name="텍스트 개체 틀 1">
            <a:extLst>
              <a:ext uri="{FF2B5EF4-FFF2-40B4-BE49-F238E27FC236}">
                <a16:creationId xmlns:a16="http://schemas.microsoft.com/office/drawing/2014/main" id="{175F87E1-0BEB-4D90-B140-47A4B8517122}"/>
              </a:ext>
            </a:extLst>
          </p:cNvPr>
          <p:cNvSpPr>
            <a:spLocks noGrp="1"/>
          </p:cNvSpPr>
          <p:nvPr>
            <p:ph type="body" sz="quarter" idx="13"/>
          </p:nvPr>
        </p:nvSpPr>
        <p:spPr/>
        <p:txBody>
          <a:bodyPr/>
          <a:lstStyle/>
          <a:p>
            <a:r>
              <a:rPr lang="ko-KR" altLang="en-US" dirty="0"/>
              <a:t>사업부 개요</a:t>
            </a:r>
            <a:r>
              <a:rPr lang="en-US" altLang="ko-KR" dirty="0"/>
              <a:t>: </a:t>
            </a:r>
            <a:r>
              <a:rPr lang="ko-KR" altLang="en-US" dirty="0"/>
              <a:t>패키징</a:t>
            </a:r>
          </a:p>
        </p:txBody>
      </p:sp>
      <p:sp>
        <p:nvSpPr>
          <p:cNvPr id="3" name="세로 텍스트 개체 틀 2">
            <a:extLst>
              <a:ext uri="{FF2B5EF4-FFF2-40B4-BE49-F238E27FC236}">
                <a16:creationId xmlns:a16="http://schemas.microsoft.com/office/drawing/2014/main" id="{1B7BB940-1970-469A-9476-BC8126914A08}"/>
              </a:ext>
            </a:extLst>
          </p:cNvPr>
          <p:cNvSpPr>
            <a:spLocks noGrp="1"/>
          </p:cNvSpPr>
          <p:nvPr>
            <p:ph type="body" orient="vert" sz="quarter" idx="14"/>
          </p:nvPr>
        </p:nvSpPr>
        <p:spPr/>
        <p:txBody>
          <a:bodyPr/>
          <a:lstStyle/>
          <a:p>
            <a:r>
              <a:rPr lang="ko-KR" altLang="en-US" dirty="0"/>
              <a:t>패키징 사업부는 </a:t>
            </a:r>
            <a:r>
              <a:rPr lang="en-US" altLang="ko-KR" dirty="0"/>
              <a:t>MCP, POP, FC </a:t>
            </a:r>
            <a:r>
              <a:rPr lang="ko-KR" altLang="en-US" dirty="0"/>
              <a:t>등을 주요 제품으로 하며 회사는 총 </a:t>
            </a:r>
            <a:r>
              <a:rPr lang="en-US" altLang="ko-KR" dirty="0"/>
              <a:t>471</a:t>
            </a:r>
            <a:r>
              <a:rPr lang="ko-KR" altLang="en-US" dirty="0"/>
              <a:t>대</a:t>
            </a:r>
            <a:r>
              <a:rPr lang="en-US" altLang="ko-KR" dirty="0"/>
              <a:t>, </a:t>
            </a:r>
            <a:r>
              <a:rPr lang="ko-KR" altLang="en-US" dirty="0"/>
              <a:t>취득금액 약 </a:t>
            </a:r>
            <a:r>
              <a:rPr lang="en-US" altLang="ko-KR" dirty="0"/>
              <a:t>730</a:t>
            </a:r>
            <a:r>
              <a:rPr lang="ko-KR" altLang="en-US" dirty="0"/>
              <a:t>억원에 달하는 설비를 기 보유하며 시장을 선도하고 있습니다</a:t>
            </a:r>
            <a:r>
              <a:rPr lang="en-US" altLang="ko-KR" dirty="0"/>
              <a:t>.</a:t>
            </a:r>
            <a:endParaRPr lang="ko-KR" altLang="en-US" dirty="0"/>
          </a:p>
        </p:txBody>
      </p:sp>
      <p:grpSp>
        <p:nvGrpSpPr>
          <p:cNvPr id="25" name="그룹 24">
            <a:extLst>
              <a:ext uri="{FF2B5EF4-FFF2-40B4-BE49-F238E27FC236}">
                <a16:creationId xmlns:a16="http://schemas.microsoft.com/office/drawing/2014/main" id="{65B04CA4-11B2-416B-840A-ADE0CA2BE1F7}"/>
              </a:ext>
            </a:extLst>
          </p:cNvPr>
          <p:cNvGrpSpPr/>
          <p:nvPr/>
        </p:nvGrpSpPr>
        <p:grpSpPr>
          <a:xfrm>
            <a:off x="453025" y="1956462"/>
            <a:ext cx="4431396" cy="285238"/>
            <a:chOff x="453025" y="1956462"/>
            <a:chExt cx="4320000" cy="285238"/>
          </a:xfrm>
        </p:grpSpPr>
        <p:sp>
          <p:nvSpPr>
            <p:cNvPr id="29" name="TextBox 28">
              <a:extLst>
                <a:ext uri="{FF2B5EF4-FFF2-40B4-BE49-F238E27FC236}">
                  <a16:creationId xmlns:a16="http://schemas.microsoft.com/office/drawing/2014/main" id="{35698005-A5C9-4A23-B2D4-44DBB99B6761}"/>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사업부 개요</a:t>
              </a:r>
            </a:p>
          </p:txBody>
        </p:sp>
        <p:cxnSp>
          <p:nvCxnSpPr>
            <p:cNvPr id="32" name="Straight Connector 32">
              <a:extLst>
                <a:ext uri="{FF2B5EF4-FFF2-40B4-BE49-F238E27FC236}">
                  <a16:creationId xmlns:a16="http://schemas.microsoft.com/office/drawing/2014/main" id="{67F8AA28-9352-4AE0-AE7A-34FC99EEB1C3}"/>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33" name="그룹 32">
            <a:extLst>
              <a:ext uri="{FF2B5EF4-FFF2-40B4-BE49-F238E27FC236}">
                <a16:creationId xmlns:a16="http://schemas.microsoft.com/office/drawing/2014/main" id="{55E12435-2D65-4E53-A3A4-AC1DA5F79F01}"/>
              </a:ext>
            </a:extLst>
          </p:cNvPr>
          <p:cNvGrpSpPr/>
          <p:nvPr/>
        </p:nvGrpSpPr>
        <p:grpSpPr>
          <a:xfrm>
            <a:off x="4947278" y="1956462"/>
            <a:ext cx="4431396" cy="285238"/>
            <a:chOff x="453025" y="1956462"/>
            <a:chExt cx="4320000" cy="285238"/>
          </a:xfrm>
        </p:grpSpPr>
        <p:sp>
          <p:nvSpPr>
            <p:cNvPr id="34" name="TextBox 33">
              <a:extLst>
                <a:ext uri="{FF2B5EF4-FFF2-40B4-BE49-F238E27FC236}">
                  <a16:creationId xmlns:a16="http://schemas.microsoft.com/office/drawing/2014/main" id="{6AB787FA-8F9E-4B1B-8E1B-02B207B3BDCF}"/>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주요 보유 설비</a:t>
              </a:r>
            </a:p>
          </p:txBody>
        </p:sp>
        <p:cxnSp>
          <p:nvCxnSpPr>
            <p:cNvPr id="35" name="Straight Connector 32">
              <a:extLst>
                <a:ext uri="{FF2B5EF4-FFF2-40B4-BE49-F238E27FC236}">
                  <a16:creationId xmlns:a16="http://schemas.microsoft.com/office/drawing/2014/main" id="{97425AD1-3E58-4D46-B22B-DB1C9C5F086F}"/>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36" name="직사각형 35">
            <a:extLst>
              <a:ext uri="{FF2B5EF4-FFF2-40B4-BE49-F238E27FC236}">
                <a16:creationId xmlns:a16="http://schemas.microsoft.com/office/drawing/2014/main" id="{4D84A277-3F42-4EA7-A853-9B7406EEBB53}"/>
              </a:ext>
            </a:extLst>
          </p:cNvPr>
          <p:cNvSpPr/>
          <p:nvPr/>
        </p:nvSpPr>
        <p:spPr>
          <a:xfrm>
            <a:off x="453025" y="2331213"/>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회사의 패키징 사업부는 설립 초기에는 </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하이닉스를 중심으로 패키징 양산 시스템을 구축하여 </a:t>
            </a:r>
            <a:r>
              <a:rPr lang="en-US" altLang="ko-KR" sz="1000" dirty="0">
                <a:latin typeface="Arial" panose="020B0604020202020204" pitchFamily="34" charset="0"/>
                <a:ea typeface="KoPubWorld돋움체 Medium" panose="00000600000000000000" pitchFamily="2" charset="-127"/>
              </a:rPr>
              <a:t>BOC</a:t>
            </a:r>
            <a:r>
              <a:rPr lang="ko-KR" altLang="en-US" sz="1000" dirty="0">
                <a:latin typeface="Arial" panose="020B0604020202020204" pitchFamily="34" charset="0"/>
                <a:ea typeface="KoPubWorld돋움체 Medium" panose="00000600000000000000" pitchFamily="2" charset="-127"/>
              </a:rPr>
              <a:t>형태의 패키징을 주로 진행하였고</a:t>
            </a:r>
            <a:r>
              <a:rPr lang="en-US" altLang="ko-KR" sz="1000" dirty="0">
                <a:latin typeface="Arial" panose="020B0604020202020204" pitchFamily="34" charset="0"/>
                <a:ea typeface="KoPubWorld돋움체 Medium" panose="00000600000000000000" pitchFamily="2" charset="-127"/>
              </a:rPr>
              <a:t>, ’09</a:t>
            </a:r>
            <a:r>
              <a:rPr lang="ko-KR" altLang="en-US" sz="1000" dirty="0">
                <a:latin typeface="Arial" panose="020B0604020202020204" pitchFamily="34" charset="0"/>
                <a:ea typeface="KoPubWorld돋움체 Medium" panose="00000600000000000000" pitchFamily="2" charset="-127"/>
              </a:rPr>
              <a:t>년 이후 </a:t>
            </a:r>
            <a:r>
              <a:rPr lang="en-US" altLang="ko-KR" sz="1000" dirty="0">
                <a:latin typeface="Arial" panose="020B0604020202020204" pitchFamily="34" charset="0"/>
                <a:ea typeface="KoPubWorld돋움체 Medium" panose="00000600000000000000" pitchFamily="2" charset="-127"/>
              </a:rPr>
              <a:t>MCP</a:t>
            </a:r>
            <a:r>
              <a:rPr lang="ko-KR" altLang="en-US" sz="1000" dirty="0">
                <a:latin typeface="Arial" panose="020B0604020202020204" pitchFamily="34" charset="0"/>
                <a:ea typeface="KoPubWorld돋움체 Medium" panose="00000600000000000000" pitchFamily="2" charset="-127"/>
              </a:rPr>
              <a:t>제품 등 고부가 제품에 대해 본격적으로 양산하면서 수요에 대응하였으며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고부가가치 제품 개발</a:t>
            </a: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2012</a:t>
            </a:r>
            <a:r>
              <a:rPr lang="ko-KR" altLang="en-US" sz="1000" dirty="0">
                <a:latin typeface="Arial" panose="020B0604020202020204" pitchFamily="34" charset="0"/>
                <a:ea typeface="KoPubWorld돋움체 Medium" panose="00000600000000000000" pitchFamily="2" charset="-127"/>
              </a:rPr>
              <a:t>년 상장 이후 공장 및 라인을 증설하고 제품을 확장하면서 </a:t>
            </a:r>
            <a:r>
              <a:rPr lang="en-US" altLang="ko-KR" sz="1000" dirty="0">
                <a:latin typeface="Arial" panose="020B0604020202020204" pitchFamily="34" charset="0"/>
                <a:ea typeface="KoPubWorld돋움체 Medium" panose="00000600000000000000" pitchFamily="2" charset="-127"/>
              </a:rPr>
              <a:t>MCP, POP</a:t>
            </a:r>
            <a:r>
              <a:rPr lang="ko-KR" altLang="en-US" sz="1000" dirty="0">
                <a:latin typeface="Arial" panose="020B0604020202020204" pitchFamily="34" charset="0"/>
                <a:ea typeface="KoPubWorld돋움체 Medium" panose="00000600000000000000" pitchFamily="2" charset="-127"/>
              </a:rPr>
              <a:t>등 고부가제품에 대한 양산을 확대하고 응용복합제품</a:t>
            </a:r>
            <a:r>
              <a:rPr lang="en-US" altLang="ko-KR" sz="1000" dirty="0">
                <a:latin typeface="Arial" panose="020B0604020202020204" pitchFamily="34" charset="0"/>
                <a:ea typeface="KoPubWorld돋움체 Medium" panose="00000600000000000000" pitchFamily="2" charset="-127"/>
              </a:rPr>
              <a:t>(CI-MCP, E-NAND), </a:t>
            </a:r>
            <a:r>
              <a:rPr lang="ko-KR" altLang="en-US" sz="1000" dirty="0">
                <a:latin typeface="Arial" panose="020B0604020202020204" pitchFamily="34" charset="0"/>
                <a:ea typeface="KoPubWorld돋움체 Medium" panose="00000600000000000000" pitchFamily="2" charset="-127"/>
              </a:rPr>
              <a:t>센서제품</a:t>
            </a:r>
            <a:r>
              <a:rPr lang="en-US" altLang="ko-KR" sz="1000" dirty="0">
                <a:latin typeface="Arial" panose="020B0604020202020204" pitchFamily="34" charset="0"/>
                <a:ea typeface="KoPubWorld돋움체 Medium" panose="00000600000000000000" pitchFamily="2" charset="-127"/>
              </a:rPr>
              <a:t>, T-CON, POP, eMMC, Flip Chip, </a:t>
            </a:r>
            <a:r>
              <a:rPr lang="en-US" altLang="ko-KR" sz="1000" dirty="0" err="1">
                <a:latin typeface="Arial" panose="020B0604020202020204" pitchFamily="34" charset="0"/>
                <a:ea typeface="KoPubWorld돋움체 Medium" panose="00000600000000000000" pitchFamily="2" charset="-127"/>
              </a:rPr>
              <a:t>uMCP</a:t>
            </a:r>
            <a:r>
              <a:rPr lang="ko-KR" altLang="en-US" sz="1000" dirty="0">
                <a:latin typeface="Arial" panose="020B0604020202020204" pitchFamily="34" charset="0"/>
                <a:ea typeface="KoPubWorld돋움체 Medium" panose="00000600000000000000" pitchFamily="2" charset="-127"/>
              </a:rPr>
              <a:t>등의 형태로 제품 다각화를 추진하였음</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 말 기준 </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하이닉스에 대한 매출비중은 전체 </a:t>
            </a:r>
            <a:r>
              <a:rPr lang="en-US" altLang="ko-KR" sz="1000" dirty="0">
                <a:latin typeface="Arial" panose="020B0604020202020204" pitchFamily="34" charset="0"/>
                <a:ea typeface="KoPubWorld돋움체 Medium" panose="00000600000000000000" pitchFamily="2" charset="-127"/>
              </a:rPr>
              <a:t>PKG </a:t>
            </a:r>
            <a:r>
              <a:rPr lang="ko-KR" altLang="en-US" sz="1000" dirty="0">
                <a:latin typeface="Arial" panose="020B0604020202020204" pitchFamily="34" charset="0"/>
                <a:ea typeface="KoPubWorld돋움체 Medium" panose="00000600000000000000" pitchFamily="2" charset="-127"/>
              </a:rPr>
              <a:t>매출의 약 </a:t>
            </a:r>
            <a:r>
              <a:rPr lang="en-US" altLang="ko-KR" sz="1000" dirty="0">
                <a:latin typeface="Arial" panose="020B0604020202020204" pitchFamily="34" charset="0"/>
                <a:ea typeface="KoPubWorld돋움체 Medium" panose="00000600000000000000" pitchFamily="2" charset="-127"/>
              </a:rPr>
              <a:t>75% </a:t>
            </a:r>
            <a:r>
              <a:rPr lang="ko-KR" altLang="en-US" sz="1000" dirty="0">
                <a:latin typeface="Arial" panose="020B0604020202020204" pitchFamily="34" charset="0"/>
                <a:ea typeface="KoPubWorld돋움체 Medium" panose="00000600000000000000" pitchFamily="2" charset="-127"/>
              </a:rPr>
              <a:t>수준</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회사는 </a:t>
            </a:r>
            <a:r>
              <a:rPr lang="en-US" altLang="ko-KR" sz="1000" dirty="0">
                <a:latin typeface="Arial" panose="020B0604020202020204" pitchFamily="34" charset="0"/>
                <a:ea typeface="KoPubWorld돋움체 Medium" panose="00000600000000000000" pitchFamily="2" charset="-127"/>
              </a:rPr>
              <a:t>MCP 18 Stack</a:t>
            </a:r>
            <a:r>
              <a:rPr lang="ko-KR" altLang="en-US" sz="1000" dirty="0">
                <a:latin typeface="Arial" panose="020B0604020202020204" pitchFamily="34" charset="0"/>
                <a:ea typeface="KoPubWorld돋움체 Medium" panose="00000600000000000000" pitchFamily="2" charset="-127"/>
              </a:rPr>
              <a:t>의 적층 기술을 보유하고 있으며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얇은 패키지 조립을 위한 </a:t>
            </a:r>
            <a:r>
              <a:rPr lang="en-US" altLang="ko-KR" sz="1000" dirty="0">
                <a:latin typeface="Arial" panose="020B0604020202020204" pitchFamily="34" charset="0"/>
                <a:ea typeface="KoPubWorld돋움체 Medium" panose="00000600000000000000" pitchFamily="2" charset="-127"/>
              </a:rPr>
              <a:t>Wafer thin grinding </a:t>
            </a:r>
            <a:r>
              <a:rPr lang="ko-KR" altLang="en-US" sz="1000" dirty="0">
                <a:latin typeface="Arial" panose="020B0604020202020204" pitchFamily="34" charset="0"/>
                <a:ea typeface="KoPubWorld돋움체 Medium" panose="00000600000000000000" pitchFamily="2" charset="-127"/>
              </a:rPr>
              <a:t>기술</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설계기술 및 다양한 </a:t>
            </a:r>
            <a:r>
              <a:rPr lang="en-US" altLang="ko-KR" sz="1000" dirty="0">
                <a:latin typeface="Arial" panose="020B0604020202020204" pitchFamily="34" charset="0"/>
                <a:ea typeface="KoPubWorld돋움체 Medium" panose="00000600000000000000" pitchFamily="2" charset="-127"/>
              </a:rPr>
              <a:t>MCP </a:t>
            </a:r>
            <a:r>
              <a:rPr lang="ko-KR" altLang="en-US" sz="1000" dirty="0">
                <a:latin typeface="Arial" panose="020B0604020202020204" pitchFamily="34" charset="0"/>
                <a:ea typeface="KoPubWorld돋움체 Medium" panose="00000600000000000000" pitchFamily="2" charset="-127"/>
              </a:rPr>
              <a:t>접합기술 등을 연구 중</a:t>
            </a:r>
          </a:p>
        </p:txBody>
      </p:sp>
      <p:grpSp>
        <p:nvGrpSpPr>
          <p:cNvPr id="37" name="그룹 36">
            <a:extLst>
              <a:ext uri="{FF2B5EF4-FFF2-40B4-BE49-F238E27FC236}">
                <a16:creationId xmlns:a16="http://schemas.microsoft.com/office/drawing/2014/main" id="{72BADAEA-C28B-4BFB-8388-0F2E4AA26859}"/>
              </a:ext>
            </a:extLst>
          </p:cNvPr>
          <p:cNvGrpSpPr/>
          <p:nvPr/>
        </p:nvGrpSpPr>
        <p:grpSpPr>
          <a:xfrm>
            <a:off x="453025" y="4173459"/>
            <a:ext cx="4431396" cy="285238"/>
            <a:chOff x="453025" y="1956462"/>
            <a:chExt cx="4320000" cy="285238"/>
          </a:xfrm>
        </p:grpSpPr>
        <p:sp>
          <p:nvSpPr>
            <p:cNvPr id="38" name="TextBox 37">
              <a:extLst>
                <a:ext uri="{FF2B5EF4-FFF2-40B4-BE49-F238E27FC236}">
                  <a16:creationId xmlns:a16="http://schemas.microsoft.com/office/drawing/2014/main" id="{FCE5E235-D358-402A-8182-6DBF07DD4503}"/>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주요 제품</a:t>
              </a:r>
            </a:p>
          </p:txBody>
        </p:sp>
        <p:cxnSp>
          <p:nvCxnSpPr>
            <p:cNvPr id="39" name="Straight Connector 32">
              <a:extLst>
                <a:ext uri="{FF2B5EF4-FFF2-40B4-BE49-F238E27FC236}">
                  <a16:creationId xmlns:a16="http://schemas.microsoft.com/office/drawing/2014/main" id="{FFE0A0E6-60AE-4916-ACE8-80319DAFA4B7}"/>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pic>
        <p:nvPicPr>
          <p:cNvPr id="41" name="그림 40">
            <a:extLst>
              <a:ext uri="{FF2B5EF4-FFF2-40B4-BE49-F238E27FC236}">
                <a16:creationId xmlns:a16="http://schemas.microsoft.com/office/drawing/2014/main" id="{D01D913A-457C-4C29-9ACC-E3308733335C}"/>
              </a:ext>
            </a:extLst>
          </p:cNvPr>
          <p:cNvPicPr>
            <a:picLocks noChangeAspect="1"/>
          </p:cNvPicPr>
          <p:nvPr/>
        </p:nvPicPr>
        <p:blipFill>
          <a:blip r:embed="rId5"/>
          <a:stretch>
            <a:fillRect/>
          </a:stretch>
        </p:blipFill>
        <p:spPr>
          <a:xfrm>
            <a:off x="793244" y="5664108"/>
            <a:ext cx="860297" cy="565231"/>
          </a:xfrm>
          <a:prstGeom prst="rect">
            <a:avLst/>
          </a:prstGeom>
        </p:spPr>
      </p:pic>
      <p:graphicFrame>
        <p:nvGraphicFramePr>
          <p:cNvPr id="50" name="표 49">
            <a:extLst>
              <a:ext uri="{FF2B5EF4-FFF2-40B4-BE49-F238E27FC236}">
                <a16:creationId xmlns:a16="http://schemas.microsoft.com/office/drawing/2014/main" id="{6B6B26CA-792B-4093-BEC4-277EC43D9553}"/>
              </a:ext>
            </a:extLst>
          </p:cNvPr>
          <p:cNvGraphicFramePr>
            <a:graphicFrameLocks noGrp="1"/>
          </p:cNvGraphicFramePr>
          <p:nvPr/>
        </p:nvGraphicFramePr>
        <p:xfrm>
          <a:off x="5021580" y="2331213"/>
          <a:ext cx="4357094" cy="4145280"/>
        </p:xfrm>
        <a:graphic>
          <a:graphicData uri="http://schemas.openxmlformats.org/drawingml/2006/table">
            <a:tbl>
              <a:tblPr/>
              <a:tblGrid>
                <a:gridCol w="1727136">
                  <a:extLst>
                    <a:ext uri="{9D8B030D-6E8A-4147-A177-3AD203B41FA5}">
                      <a16:colId xmlns:a16="http://schemas.microsoft.com/office/drawing/2014/main" val="3734971016"/>
                    </a:ext>
                  </a:extLst>
                </a:gridCol>
                <a:gridCol w="1270050">
                  <a:extLst>
                    <a:ext uri="{9D8B030D-6E8A-4147-A177-3AD203B41FA5}">
                      <a16:colId xmlns:a16="http://schemas.microsoft.com/office/drawing/2014/main" val="2011607979"/>
                    </a:ext>
                  </a:extLst>
                </a:gridCol>
                <a:gridCol w="1359908">
                  <a:extLst>
                    <a:ext uri="{9D8B030D-6E8A-4147-A177-3AD203B41FA5}">
                      <a16:colId xmlns:a16="http://schemas.microsoft.com/office/drawing/2014/main" val="3067274169"/>
                    </a:ext>
                  </a:extLst>
                </a:gridCol>
              </a:tblGrid>
              <a:tr h="101630">
                <a:tc>
                  <a:txBody>
                    <a:bodyPr/>
                    <a:lstStyle/>
                    <a:p>
                      <a:pPr algn="ctr" fontAlgn="ctr"/>
                      <a:r>
                        <a:rPr lang="ko-KR" altLang="en-US" sz="800" b="1" i="0" u="none" strike="noStrike" baseline="0" dirty="0" err="1">
                          <a:solidFill>
                            <a:srgbClr val="FFFFFF"/>
                          </a:solidFill>
                          <a:effectLst/>
                          <a:latin typeface="Arial" panose="020B0604020202020204" pitchFamily="34" charset="0"/>
                          <a:ea typeface="KoPubWorld돋움체 Medium" panose="00000600000000000000" pitchFamily="2" charset="-127"/>
                        </a:rPr>
                        <a:t>설비명</a:t>
                      </a:r>
                      <a:endPar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483159"/>
                    </a:solidFill>
                  </a:tcPr>
                </a:tc>
                <a:tc>
                  <a:txBody>
                    <a:bodyPr/>
                    <a:lstStyle/>
                    <a:p>
                      <a:pPr algn="ctr" fontAlgn="ct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장비 대수</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 (</a:t>
                      </a: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단위</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 </a:t>
                      </a: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개</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483159"/>
                    </a:solidFill>
                  </a:tcPr>
                </a:tc>
                <a:tc>
                  <a:txBody>
                    <a:bodyPr/>
                    <a:lstStyle/>
                    <a:p>
                      <a:pPr algn="ctr" fontAlgn="ct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취득금액</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 (</a:t>
                      </a: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단위</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 </a:t>
                      </a: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백만원</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a:t>
                      </a:r>
                    </a:p>
                  </a:txBody>
                  <a:tcPr marL="0" marR="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483159"/>
                    </a:solidFill>
                  </a:tcPr>
                </a:tc>
                <a:extLst>
                  <a:ext uri="{0D108BD9-81ED-4DB2-BD59-A6C34878D82A}">
                    <a16:rowId xmlns:a16="http://schemas.microsoft.com/office/drawing/2014/main" val="1920154614"/>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Film Lamination</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788</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694919527"/>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Back Grinding</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5,517</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022087066"/>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Wafer Saw</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1,758</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076399465"/>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Half Cutting</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329</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055781895"/>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Die </a:t>
                      </a:r>
                      <a:r>
                        <a:rPr 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Seperation</a:t>
                      </a:r>
                      <a:endParaRPr 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1,365</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163292861"/>
                  </a:ext>
                </a:extLst>
              </a:tr>
              <a:tr h="85704">
                <a:tc>
                  <a:txBody>
                    <a:bodyPr/>
                    <a:lstStyle/>
                    <a:p>
                      <a:pPr algn="ctr" fontAlgn="ctr"/>
                      <a:r>
                        <a:rPr 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Daf</a:t>
                      </a: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Cutting</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1,073</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85988386"/>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Dicing Saw</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677</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00826415"/>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Wafer Frame Mount</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23</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07712188"/>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Die Sorting</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260</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85706531"/>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UV Process</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242</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503086378"/>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CO2 Bubbler</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187</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922221937"/>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Wafer Mount</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18</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60667058"/>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Wafer Plasma</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80</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208042027"/>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Screen Printer</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454</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546584614"/>
                  </a:ext>
                </a:extLst>
              </a:tr>
              <a:tr h="85704">
                <a:tc>
                  <a:txBody>
                    <a:bodyPr/>
                    <a:lstStyle/>
                    <a:p>
                      <a:pPr algn="ctr"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Die Attach</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57</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14,639</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51236427"/>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Die attach cure oven</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7</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260</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297885444"/>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Pressure cure Oven</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540</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949980398"/>
                  </a:ext>
                </a:extLst>
              </a:tr>
              <a:tr h="85704">
                <a:tc>
                  <a:txBody>
                    <a:bodyPr/>
                    <a:lstStyle/>
                    <a:p>
                      <a:pPr algn="ctr"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Wire Bonding</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222</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14,591</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10911648"/>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Die </a:t>
                      </a:r>
                      <a:r>
                        <a:rPr lang="en-US" sz="800" b="0" i="0" u="none" strike="noStrike" baseline="0" dirty="0" err="1">
                          <a:solidFill>
                            <a:srgbClr val="000000"/>
                          </a:solidFill>
                          <a:effectLst/>
                          <a:latin typeface="Arial" panose="020B0604020202020204" pitchFamily="34" charset="0"/>
                          <a:ea typeface="KoPubWorld돋움체 Medium" panose="00000600000000000000" pitchFamily="2" charset="-127"/>
                        </a:rPr>
                        <a:t>Coation</a:t>
                      </a:r>
                      <a:endParaRPr lang="en-US" sz="800" b="0" i="0" u="none" strike="noStrike" baseline="0" dirty="0">
                        <a:solidFill>
                          <a:srgbClr val="000000"/>
                        </a:solidFill>
                        <a:effectLst/>
                        <a:latin typeface="Arial" panose="020B0604020202020204" pitchFamily="34" charset="0"/>
                        <a:ea typeface="KoPubWorld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123</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861265142"/>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plasma Cleaner</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309</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267485125"/>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Mold</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12</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9,047</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623621608"/>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PMC OVEN</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111</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321538001"/>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Laser Marking &amp; Handler</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2,128</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155763422"/>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BM,RF,DF,OF</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12</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1,866</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401749088"/>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PKG Singulation</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3,753</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651011206"/>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TRIM</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250</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386509107"/>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FORM</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365</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176782713"/>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Pre-Load</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883</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283121347"/>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Flip Chip</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24</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6,305</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430642270"/>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SMT</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1,012</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1876973"/>
                  </a:ext>
                </a:extLst>
              </a:tr>
              <a:tr h="85704">
                <a:tc>
                  <a:txBody>
                    <a:bodyPr/>
                    <a:lstStyle/>
                    <a:p>
                      <a:pPr algn="ctr" fontAlgn="ctr"/>
                      <a:r>
                        <a:rPr lang="en-US" sz="800" b="0" i="0" u="none" strike="noStrike" baseline="0" dirty="0">
                          <a:solidFill>
                            <a:srgbClr val="000000"/>
                          </a:solidFill>
                          <a:effectLst/>
                          <a:latin typeface="Arial" panose="020B0604020202020204" pitchFamily="34" charset="0"/>
                          <a:ea typeface="KoPubWorld돋움체 Medium" panose="00000600000000000000" pitchFamily="2" charset="-127"/>
                        </a:rPr>
                        <a:t>3D Inspection</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2,556</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698403066"/>
                  </a:ext>
                </a:extLst>
              </a:tr>
              <a:tr h="85704">
                <a:tc>
                  <a:txBody>
                    <a:bodyPr/>
                    <a:lstStyle/>
                    <a:p>
                      <a:pPr algn="ct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기타</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42</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2,168</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202307164"/>
                  </a:ext>
                </a:extLst>
              </a:tr>
              <a:tr h="85704">
                <a:tc>
                  <a:txBody>
                    <a:bodyPr/>
                    <a:lstStyle/>
                    <a:p>
                      <a:pPr algn="ctr"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합계</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471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73,045</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58972458"/>
                  </a:ext>
                </a:extLst>
              </a:tr>
            </a:tbl>
          </a:graphicData>
        </a:graphic>
      </p:graphicFrame>
      <p:pic>
        <p:nvPicPr>
          <p:cNvPr id="20" name="그림 1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853023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75F87E1-0BEB-4D90-B140-47A4B8517122}"/>
              </a:ext>
            </a:extLst>
          </p:cNvPr>
          <p:cNvSpPr>
            <a:spLocks noGrp="1"/>
          </p:cNvSpPr>
          <p:nvPr>
            <p:ph type="body" sz="quarter" idx="13"/>
          </p:nvPr>
        </p:nvSpPr>
        <p:spPr/>
        <p:txBody>
          <a:bodyPr/>
          <a:lstStyle/>
          <a:p>
            <a:r>
              <a:rPr lang="ko-KR" altLang="en-US" dirty="0"/>
              <a:t>사업부 개요</a:t>
            </a:r>
            <a:r>
              <a:rPr lang="en-US" altLang="ko-KR" dirty="0"/>
              <a:t>: </a:t>
            </a:r>
            <a:r>
              <a:rPr lang="ko-KR" altLang="en-US" dirty="0"/>
              <a:t>테스트</a:t>
            </a:r>
          </a:p>
        </p:txBody>
      </p:sp>
      <p:sp>
        <p:nvSpPr>
          <p:cNvPr id="3" name="세로 텍스트 개체 틀 2">
            <a:extLst>
              <a:ext uri="{FF2B5EF4-FFF2-40B4-BE49-F238E27FC236}">
                <a16:creationId xmlns:a16="http://schemas.microsoft.com/office/drawing/2014/main" id="{1B7BB940-1970-469A-9476-BC8126914A08}"/>
              </a:ext>
            </a:extLst>
          </p:cNvPr>
          <p:cNvSpPr>
            <a:spLocks noGrp="1"/>
          </p:cNvSpPr>
          <p:nvPr>
            <p:ph type="body" orient="vert" sz="quarter" idx="14"/>
          </p:nvPr>
        </p:nvSpPr>
        <p:spPr/>
        <p:txBody>
          <a:bodyPr/>
          <a:lstStyle/>
          <a:p>
            <a:r>
              <a:rPr lang="ko-KR" altLang="en-US" dirty="0"/>
              <a:t>테스트 사업부는 </a:t>
            </a:r>
            <a:r>
              <a:rPr lang="en-US" altLang="ko-KR" dirty="0"/>
              <a:t>MCP, POP, FC </a:t>
            </a:r>
            <a:r>
              <a:rPr lang="ko-KR" altLang="en-US" dirty="0"/>
              <a:t>등을 주요 제품으로 하며 총 </a:t>
            </a:r>
            <a:r>
              <a:rPr lang="en-US" altLang="ko-KR" dirty="0"/>
              <a:t>171</a:t>
            </a:r>
            <a:r>
              <a:rPr lang="ko-KR" altLang="en-US" dirty="0"/>
              <a:t>대</a:t>
            </a:r>
            <a:r>
              <a:rPr lang="en-US" altLang="ko-KR" dirty="0"/>
              <a:t>, </a:t>
            </a:r>
            <a:r>
              <a:rPr lang="ko-KR" altLang="en-US" dirty="0"/>
              <a:t>취득금액 약 </a:t>
            </a:r>
            <a:r>
              <a:rPr lang="en-US" altLang="ko-KR" dirty="0"/>
              <a:t>405</a:t>
            </a:r>
            <a:r>
              <a:rPr lang="ko-KR" altLang="en-US" dirty="0" err="1"/>
              <a:t>억원의</a:t>
            </a:r>
            <a:r>
              <a:rPr lang="ko-KR" altLang="en-US" dirty="0"/>
              <a:t> 검사 설비를 보유하고 있습니다</a:t>
            </a:r>
            <a:r>
              <a:rPr lang="en-US" altLang="ko-KR" dirty="0"/>
              <a:t>.</a:t>
            </a:r>
            <a:endParaRPr lang="ko-KR" altLang="en-US" dirty="0"/>
          </a:p>
        </p:txBody>
      </p:sp>
      <p:sp>
        <p:nvSpPr>
          <p:cNvPr id="6" name="텍스트 개체 틀 5">
            <a:extLst>
              <a:ext uri="{FF2B5EF4-FFF2-40B4-BE49-F238E27FC236}">
                <a16:creationId xmlns:a16="http://schemas.microsoft.com/office/drawing/2014/main" id="{E1E5A346-25EE-48DC-A748-CFEF25A2F110}"/>
              </a:ext>
            </a:extLst>
          </p:cNvPr>
          <p:cNvSpPr>
            <a:spLocks noGrp="1"/>
          </p:cNvSpPr>
          <p:nvPr>
            <p:ph type="body" sz="quarter" idx="15"/>
          </p:nvPr>
        </p:nvSpPr>
        <p:spPr/>
        <p:txBody>
          <a:bodyPr/>
          <a:lstStyle/>
          <a:p>
            <a:r>
              <a:rPr lang="en-US" altLang="ko-KR" dirty="0"/>
              <a:t>Source: </a:t>
            </a:r>
            <a:r>
              <a:rPr lang="ko-KR" altLang="en-US" dirty="0"/>
              <a:t>회사 홈페이지</a:t>
            </a:r>
          </a:p>
        </p:txBody>
      </p:sp>
      <p:grpSp>
        <p:nvGrpSpPr>
          <p:cNvPr id="25" name="그룹 24">
            <a:extLst>
              <a:ext uri="{FF2B5EF4-FFF2-40B4-BE49-F238E27FC236}">
                <a16:creationId xmlns:a16="http://schemas.microsoft.com/office/drawing/2014/main" id="{65B04CA4-11B2-416B-840A-ADE0CA2BE1F7}"/>
              </a:ext>
            </a:extLst>
          </p:cNvPr>
          <p:cNvGrpSpPr/>
          <p:nvPr/>
        </p:nvGrpSpPr>
        <p:grpSpPr>
          <a:xfrm>
            <a:off x="453025" y="1956462"/>
            <a:ext cx="4431396" cy="285238"/>
            <a:chOff x="453025" y="1956462"/>
            <a:chExt cx="4320000" cy="285238"/>
          </a:xfrm>
        </p:grpSpPr>
        <p:sp>
          <p:nvSpPr>
            <p:cNvPr id="29" name="TextBox 28">
              <a:extLst>
                <a:ext uri="{FF2B5EF4-FFF2-40B4-BE49-F238E27FC236}">
                  <a16:creationId xmlns:a16="http://schemas.microsoft.com/office/drawing/2014/main" id="{35698005-A5C9-4A23-B2D4-44DBB99B6761}"/>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사업부 개요</a:t>
              </a:r>
            </a:p>
          </p:txBody>
        </p:sp>
        <p:cxnSp>
          <p:nvCxnSpPr>
            <p:cNvPr id="32" name="Straight Connector 32">
              <a:extLst>
                <a:ext uri="{FF2B5EF4-FFF2-40B4-BE49-F238E27FC236}">
                  <a16:creationId xmlns:a16="http://schemas.microsoft.com/office/drawing/2014/main" id="{67F8AA28-9352-4AE0-AE7A-34FC99EEB1C3}"/>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33" name="그룹 32">
            <a:extLst>
              <a:ext uri="{FF2B5EF4-FFF2-40B4-BE49-F238E27FC236}">
                <a16:creationId xmlns:a16="http://schemas.microsoft.com/office/drawing/2014/main" id="{55E12435-2D65-4E53-A3A4-AC1DA5F79F01}"/>
              </a:ext>
            </a:extLst>
          </p:cNvPr>
          <p:cNvGrpSpPr/>
          <p:nvPr/>
        </p:nvGrpSpPr>
        <p:grpSpPr>
          <a:xfrm>
            <a:off x="4947278" y="1956462"/>
            <a:ext cx="4431396" cy="285238"/>
            <a:chOff x="453025" y="1956462"/>
            <a:chExt cx="4320000" cy="285238"/>
          </a:xfrm>
        </p:grpSpPr>
        <p:sp>
          <p:nvSpPr>
            <p:cNvPr id="34" name="TextBox 33">
              <a:extLst>
                <a:ext uri="{FF2B5EF4-FFF2-40B4-BE49-F238E27FC236}">
                  <a16:creationId xmlns:a16="http://schemas.microsoft.com/office/drawing/2014/main" id="{6AB787FA-8F9E-4B1B-8E1B-02B207B3BDCF}"/>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주요 검사 설비</a:t>
              </a:r>
            </a:p>
          </p:txBody>
        </p:sp>
        <p:cxnSp>
          <p:nvCxnSpPr>
            <p:cNvPr id="35" name="Straight Connector 32">
              <a:extLst>
                <a:ext uri="{FF2B5EF4-FFF2-40B4-BE49-F238E27FC236}">
                  <a16:creationId xmlns:a16="http://schemas.microsoft.com/office/drawing/2014/main" id="{97425AD1-3E58-4D46-B22B-DB1C9C5F086F}"/>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36" name="직사각형 35">
            <a:extLst>
              <a:ext uri="{FF2B5EF4-FFF2-40B4-BE49-F238E27FC236}">
                <a16:creationId xmlns:a16="http://schemas.microsoft.com/office/drawing/2014/main" id="{4D84A277-3F42-4EA7-A853-9B7406EEBB53}"/>
              </a:ext>
            </a:extLst>
          </p:cNvPr>
          <p:cNvSpPr/>
          <p:nvPr/>
        </p:nvSpPr>
        <p:spPr>
          <a:xfrm>
            <a:off x="453025" y="2331213"/>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테스트는 반도체의 기능이 제대로 작동되는지 이상 유무를 확인하는 것으로 테스트 장비와 프로그램을 사용하여 반도체 소자의 전기적</a:t>
            </a:r>
            <a:r>
              <a:rPr lang="en-US" altLang="ko-KR" sz="1000" dirty="0">
                <a:latin typeface="Arial" panose="020B0604020202020204" pitchFamily="34" charset="0"/>
                <a:ea typeface="KoPubWorld돋움체 Medium" panose="00000600000000000000" pitchFamily="2" charset="-127"/>
              </a:rPr>
              <a:t>(electrical) </a:t>
            </a:r>
            <a:r>
              <a:rPr lang="ko-KR" altLang="en-US" sz="1000" dirty="0">
                <a:latin typeface="Arial" panose="020B0604020202020204" pitchFamily="34" charset="0"/>
                <a:ea typeface="KoPubWorld돋움체 Medium" panose="00000600000000000000" pitchFamily="2" charset="-127"/>
              </a:rPr>
              <a:t>기능을 검사하는 </a:t>
            </a:r>
            <a:r>
              <a:rPr lang="en-US" altLang="ko-KR" sz="1000" dirty="0">
                <a:latin typeface="Arial" panose="020B0604020202020204" pitchFamily="34" charset="0"/>
                <a:ea typeface="KoPubWorld돋움체 Medium" panose="00000600000000000000" pitchFamily="2" charset="-127"/>
              </a:rPr>
              <a:t>Probe Test (Wafer Test) </a:t>
            </a:r>
            <a:r>
              <a:rPr lang="ko-KR" altLang="en-US" sz="1000" dirty="0">
                <a:latin typeface="Arial" panose="020B0604020202020204" pitchFamily="34" charset="0"/>
                <a:ea typeface="KoPubWorld돋움체 Medium" panose="00000600000000000000" pitchFamily="2" charset="-127"/>
              </a:rPr>
              <a:t>및 </a:t>
            </a:r>
            <a:r>
              <a:rPr lang="en-US" altLang="ko-KR" sz="1000" dirty="0">
                <a:latin typeface="Arial" panose="020B0604020202020204" pitchFamily="34" charset="0"/>
                <a:ea typeface="KoPubWorld돋움체 Medium" panose="00000600000000000000" pitchFamily="2" charset="-127"/>
              </a:rPr>
              <a:t>Final Test (Package Test) </a:t>
            </a:r>
            <a:r>
              <a:rPr lang="ko-KR" altLang="en-US" sz="1000" dirty="0">
                <a:latin typeface="Arial" panose="020B0604020202020204" pitchFamily="34" charset="0"/>
                <a:ea typeface="KoPubWorld돋움체 Medium" panose="00000600000000000000" pitchFamily="2" charset="-127"/>
              </a:rPr>
              <a:t>용역으로 구분됨</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테스트</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사업은 검사 장비 등 대규모 </a:t>
            </a:r>
            <a:r>
              <a:rPr lang="en-US" altLang="ko-KR" sz="1000" dirty="0">
                <a:latin typeface="Arial" panose="020B0604020202020204" pitchFamily="34" charset="0"/>
                <a:ea typeface="KoPubWorld돋움체 Medium" panose="00000600000000000000" pitchFamily="2" charset="-127"/>
              </a:rPr>
              <a:t>CAPEX</a:t>
            </a:r>
            <a:r>
              <a:rPr lang="ko-KR" altLang="en-US" sz="1000" dirty="0">
                <a:latin typeface="Arial" panose="020B0604020202020204" pitchFamily="34" charset="0"/>
                <a:ea typeface="KoPubWorld돋움체 Medium" panose="00000600000000000000" pitchFamily="2" charset="-127"/>
              </a:rPr>
              <a:t>가 수반되어야 하는데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패키징과는 달리 장비에 대한 투자 시 고객사와 사전 협의가 선행되어야 하며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협의 결과에 따라 투자 규모를 결정</a:t>
            </a: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테스트 사업 매출은 장비 사용 시간을 기준으로 판매가격이 책정되기 때문에</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미세 공정 전환에 따라 반도체 제품의 테스트 시간이 길어지는 최근 추세는 출하량 증가와 더불어 테스트 외주업체에는 외형성장의 긍정적인 요인임</a:t>
            </a:r>
          </a:p>
        </p:txBody>
      </p:sp>
      <p:grpSp>
        <p:nvGrpSpPr>
          <p:cNvPr id="37" name="그룹 36">
            <a:extLst>
              <a:ext uri="{FF2B5EF4-FFF2-40B4-BE49-F238E27FC236}">
                <a16:creationId xmlns:a16="http://schemas.microsoft.com/office/drawing/2014/main" id="{72BADAEA-C28B-4BFB-8388-0F2E4AA26859}"/>
              </a:ext>
            </a:extLst>
          </p:cNvPr>
          <p:cNvGrpSpPr/>
          <p:nvPr/>
        </p:nvGrpSpPr>
        <p:grpSpPr>
          <a:xfrm>
            <a:off x="453025" y="4333641"/>
            <a:ext cx="4431396" cy="285238"/>
            <a:chOff x="453025" y="1956462"/>
            <a:chExt cx="4320000" cy="285238"/>
          </a:xfrm>
        </p:grpSpPr>
        <p:sp>
          <p:nvSpPr>
            <p:cNvPr id="38" name="TextBox 37">
              <a:extLst>
                <a:ext uri="{FF2B5EF4-FFF2-40B4-BE49-F238E27FC236}">
                  <a16:creationId xmlns:a16="http://schemas.microsoft.com/office/drawing/2014/main" id="{FCE5E235-D358-402A-8182-6DBF07DD4503}"/>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주요 수행 용역</a:t>
              </a:r>
            </a:p>
          </p:txBody>
        </p:sp>
        <p:cxnSp>
          <p:nvCxnSpPr>
            <p:cNvPr id="39" name="Straight Connector 32">
              <a:extLst>
                <a:ext uri="{FF2B5EF4-FFF2-40B4-BE49-F238E27FC236}">
                  <a16:creationId xmlns:a16="http://schemas.microsoft.com/office/drawing/2014/main" id="{FFE0A0E6-60AE-4916-ACE8-80319DAFA4B7}"/>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50" name="표 49">
            <a:extLst>
              <a:ext uri="{FF2B5EF4-FFF2-40B4-BE49-F238E27FC236}">
                <a16:creationId xmlns:a16="http://schemas.microsoft.com/office/drawing/2014/main" id="{6B6B26CA-792B-4093-BEC4-277EC43D9553}"/>
              </a:ext>
            </a:extLst>
          </p:cNvPr>
          <p:cNvGraphicFramePr>
            <a:graphicFrameLocks noGrp="1"/>
          </p:cNvGraphicFramePr>
          <p:nvPr/>
        </p:nvGraphicFramePr>
        <p:xfrm>
          <a:off x="5021580" y="2331213"/>
          <a:ext cx="4357094" cy="1950720"/>
        </p:xfrm>
        <a:graphic>
          <a:graphicData uri="http://schemas.openxmlformats.org/drawingml/2006/table">
            <a:tbl>
              <a:tblPr/>
              <a:tblGrid>
                <a:gridCol w="1727136">
                  <a:extLst>
                    <a:ext uri="{9D8B030D-6E8A-4147-A177-3AD203B41FA5}">
                      <a16:colId xmlns:a16="http://schemas.microsoft.com/office/drawing/2014/main" val="3734971016"/>
                    </a:ext>
                  </a:extLst>
                </a:gridCol>
                <a:gridCol w="1270050">
                  <a:extLst>
                    <a:ext uri="{9D8B030D-6E8A-4147-A177-3AD203B41FA5}">
                      <a16:colId xmlns:a16="http://schemas.microsoft.com/office/drawing/2014/main" val="2011607979"/>
                    </a:ext>
                  </a:extLst>
                </a:gridCol>
                <a:gridCol w="1359908">
                  <a:extLst>
                    <a:ext uri="{9D8B030D-6E8A-4147-A177-3AD203B41FA5}">
                      <a16:colId xmlns:a16="http://schemas.microsoft.com/office/drawing/2014/main" val="3067274169"/>
                    </a:ext>
                  </a:extLst>
                </a:gridCol>
              </a:tblGrid>
              <a:tr h="111950">
                <a:tc>
                  <a:txBody>
                    <a:bodyPr/>
                    <a:lstStyle/>
                    <a:p>
                      <a:pPr algn="ctr" fontAlgn="ctr"/>
                      <a:r>
                        <a:rPr lang="ko-KR" altLang="en-US" sz="800" b="1" i="0" u="none" strike="noStrike" baseline="0" dirty="0" err="1">
                          <a:solidFill>
                            <a:srgbClr val="FFFFFF"/>
                          </a:solidFill>
                          <a:effectLst/>
                          <a:latin typeface="Arial" panose="020B0604020202020204" pitchFamily="34" charset="0"/>
                          <a:ea typeface="KoPubWorld돋움체 Medium" panose="00000600000000000000" pitchFamily="2" charset="-127"/>
                        </a:rPr>
                        <a:t>설비명</a:t>
                      </a:r>
                      <a:endPar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483159"/>
                    </a:solidFill>
                  </a:tcPr>
                </a:tc>
                <a:tc>
                  <a:txBody>
                    <a:bodyPr/>
                    <a:lstStyle/>
                    <a:p>
                      <a:pPr algn="ctr" fontAlgn="ct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장비 대수</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 (</a:t>
                      </a: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단위</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 </a:t>
                      </a: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개</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483159"/>
                    </a:solidFill>
                  </a:tcPr>
                </a:tc>
                <a:tc>
                  <a:txBody>
                    <a:bodyPr/>
                    <a:lstStyle/>
                    <a:p>
                      <a:pPr algn="ctr" fontAlgn="ct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취득금액</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 (</a:t>
                      </a: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단위</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 </a:t>
                      </a:r>
                      <a:r>
                        <a:rPr lang="ko-KR" altLang="en-US" sz="800" b="1" i="0" u="none" strike="noStrike" baseline="0" dirty="0">
                          <a:solidFill>
                            <a:srgbClr val="FFFFFF"/>
                          </a:solidFill>
                          <a:effectLst/>
                          <a:latin typeface="Arial" panose="020B0604020202020204" pitchFamily="34" charset="0"/>
                          <a:ea typeface="KoPubWorld돋움체 Medium" panose="00000600000000000000" pitchFamily="2" charset="-127"/>
                        </a:rPr>
                        <a:t>백만원</a:t>
                      </a:r>
                      <a:r>
                        <a:rPr lang="en-US" altLang="ko-KR" sz="800" b="1" i="0" u="none" strike="noStrike" baseline="0" dirty="0">
                          <a:solidFill>
                            <a:srgbClr val="FFFFFF"/>
                          </a:solidFill>
                          <a:effectLst/>
                          <a:latin typeface="Arial" panose="020B0604020202020204" pitchFamily="34" charset="0"/>
                          <a:ea typeface="KoPubWorld돋움체 Medium" panose="00000600000000000000" pitchFamily="2" charset="-127"/>
                        </a:rPr>
                        <a:t>)</a:t>
                      </a:r>
                    </a:p>
                  </a:txBody>
                  <a:tcPr marL="0" marR="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483159"/>
                    </a:solidFill>
                  </a:tcPr>
                </a:tc>
                <a:extLst>
                  <a:ext uri="{0D108BD9-81ED-4DB2-BD59-A6C34878D82A}">
                    <a16:rowId xmlns:a16="http://schemas.microsoft.com/office/drawing/2014/main" val="1920154614"/>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Auto Filling M/C</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2</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120</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694919527"/>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Auto Test Handler</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27</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5,367</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022087066"/>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Bake Oven</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11</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076399465"/>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Laser M/K system &amp; Handler</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4</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396</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055781895"/>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Lead Inspection system</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4</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1,131</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163292861"/>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Memory Test System</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16</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25,076</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85988386"/>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BURN-IN SYSTEM &amp; Handler</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3</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27</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00826415"/>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TDBI</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11</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07712188"/>
                  </a:ext>
                </a:extLst>
              </a:tr>
              <a:tr h="111950">
                <a:tc>
                  <a:txBody>
                    <a:bodyPr/>
                    <a:lstStyle/>
                    <a:p>
                      <a:pPr algn="ctr" fontAlgn="ctr"/>
                      <a:r>
                        <a:rPr lang="ko-KR" alt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기타</a:t>
                      </a: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2</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195</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85706531"/>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COK</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47</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1,635</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503086378"/>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DSA Board</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764</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922221937"/>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Mother Board(Fix Board)</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33</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2,216</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60667058"/>
                  </a:ext>
                </a:extLst>
              </a:tr>
              <a:tr h="111950">
                <a:tc>
                  <a:txBody>
                    <a:bodyPr/>
                    <a:lstStyle/>
                    <a:p>
                      <a:pPr algn="ctr" fontAlgn="ctr"/>
                      <a:r>
                        <a:rPr 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PE,DC,PPS Board</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6</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2,493</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208042027"/>
                  </a:ext>
                </a:extLst>
              </a:tr>
              <a:tr h="111950">
                <a:tc>
                  <a:txBody>
                    <a:bodyPr/>
                    <a:lstStyle/>
                    <a:p>
                      <a:pPr algn="ctr" fontAlgn="ctr"/>
                      <a:r>
                        <a:rPr lang="ko-KR" altLang="en-US"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기타</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14</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KoPubWorld돋움체 Medium" panose="00000600000000000000" pitchFamily="2" charset="-127"/>
                          <a:ea typeface="KoPubWorld돋움체 Medium" panose="00000600000000000000" pitchFamily="2" charset="-127"/>
                        </a:rPr>
                        <a:t>613</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546584614"/>
                  </a:ext>
                </a:extLst>
              </a:tr>
              <a:tr h="111950">
                <a:tc>
                  <a:txBody>
                    <a:bodyPr/>
                    <a:lstStyle/>
                    <a:p>
                      <a:pPr algn="ctr"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합계</a:t>
                      </a:r>
                    </a:p>
                  </a:txBody>
                  <a:tcPr marL="0" marR="0" marT="0" marB="0" anchor="ctr">
                    <a:lnL w="6350" cap="flat" cmpd="sng" algn="ctr">
                      <a:solidFill>
                        <a:schemeClr val="bg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171</a:t>
                      </a:r>
                    </a:p>
                  </a:txBody>
                  <a:tcPr marL="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40,454</a:t>
                      </a:r>
                    </a:p>
                  </a:txBody>
                  <a:tcPr marL="0" marR="36000" marT="0" marB="0" anchor="ctr">
                    <a:lnL w="6350" cap="flat" cmpd="sng" algn="ctr">
                      <a:solidFill>
                        <a:srgbClr val="000000"/>
                      </a:solidFill>
                      <a:prstDash val="dot"/>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58972458"/>
                  </a:ext>
                </a:extLst>
              </a:tr>
            </a:tbl>
          </a:graphicData>
        </a:graphic>
      </p:graphicFrame>
      <p:sp>
        <p:nvSpPr>
          <p:cNvPr id="20" name="직사각형 19">
            <a:extLst>
              <a:ext uri="{FF2B5EF4-FFF2-40B4-BE49-F238E27FC236}">
                <a16:creationId xmlns:a16="http://schemas.microsoft.com/office/drawing/2014/main" id="{5279B535-09AA-41CD-91C3-1EF031E6E55E}"/>
              </a:ext>
            </a:extLst>
          </p:cNvPr>
          <p:cNvSpPr/>
          <p:nvPr/>
        </p:nvSpPr>
        <p:spPr>
          <a:xfrm>
            <a:off x="453025" y="4706767"/>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Probe Test - </a:t>
            </a:r>
            <a:r>
              <a:rPr lang="ko-KR" altLang="en-US" sz="1000" dirty="0">
                <a:latin typeface="Arial" panose="020B0604020202020204" pitchFamily="34" charset="0"/>
                <a:ea typeface="KoPubWorld돋움체 Medium" panose="00000600000000000000" pitchFamily="2" charset="-127"/>
              </a:rPr>
              <a:t>웨이퍼에 형성된 </a:t>
            </a:r>
            <a:r>
              <a:rPr lang="en-US" altLang="ko-KR" sz="1000" dirty="0">
                <a:latin typeface="Arial" panose="020B0604020202020204" pitchFamily="34" charset="0"/>
                <a:ea typeface="KoPubWorld돋움체 Medium" panose="00000600000000000000" pitchFamily="2" charset="-127"/>
              </a:rPr>
              <a:t>IC </a:t>
            </a:r>
            <a:r>
              <a:rPr lang="ko-KR" altLang="en-US" sz="1000" dirty="0">
                <a:latin typeface="Arial" panose="020B0604020202020204" pitchFamily="34" charset="0"/>
                <a:ea typeface="KoPubWorld돋움체 Medium" panose="00000600000000000000" pitchFamily="2" charset="-127"/>
              </a:rPr>
              <a:t>전기적 동작여부를 검사하고</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양품과 불량을 선별하는 테스트이며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설계사 및 제조사에 </a:t>
            </a:r>
            <a:r>
              <a:rPr lang="ko-KR" altLang="en-US" sz="1000" dirty="0" err="1">
                <a:latin typeface="Arial" panose="020B0604020202020204" pitchFamily="34" charset="0"/>
                <a:ea typeface="KoPubWorld돋움체 Medium" panose="00000600000000000000" pitchFamily="2" charset="-127"/>
              </a:rPr>
              <a:t>수율을</a:t>
            </a:r>
            <a:r>
              <a:rPr lang="ko-KR" altLang="en-US" sz="1000" dirty="0">
                <a:latin typeface="Arial" panose="020B0604020202020204" pitchFamily="34" charset="0"/>
                <a:ea typeface="KoPubWorld돋움체 Medium" panose="00000600000000000000" pitchFamily="2" charset="-127"/>
              </a:rPr>
              <a:t> 통보하고 설계</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제조상의 문제점 여부에 대한 </a:t>
            </a:r>
            <a:r>
              <a:rPr lang="en-US" altLang="ko-KR" sz="1000" dirty="0">
                <a:latin typeface="Arial" panose="020B0604020202020204" pitchFamily="34" charset="0"/>
                <a:ea typeface="KoPubWorld돋움체 Medium" panose="00000600000000000000" pitchFamily="2" charset="-127"/>
              </a:rPr>
              <a:t>1</a:t>
            </a:r>
            <a:r>
              <a:rPr lang="ko-KR" altLang="en-US" sz="1000" dirty="0">
                <a:latin typeface="Arial" panose="020B0604020202020204" pitchFamily="34" charset="0"/>
                <a:ea typeface="KoPubWorld돋움체 Medium" panose="00000600000000000000" pitchFamily="2" charset="-127"/>
              </a:rPr>
              <a:t>차 검사를 진행하는데 목적이 있음</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TDBI(Test during Burn-in) - </a:t>
            </a:r>
            <a:r>
              <a:rPr lang="ko-KR" altLang="en-US" sz="1000" dirty="0">
                <a:latin typeface="Arial" panose="020B0604020202020204" pitchFamily="34" charset="0"/>
                <a:ea typeface="KoPubWorld돋움체 Medium" panose="00000600000000000000" pitchFamily="2" charset="-127"/>
              </a:rPr>
              <a:t>번인 공정 중에 동시에 반도체 장치의 결함 테스트를 실시하는 공정으로 종래의 </a:t>
            </a:r>
            <a:r>
              <a:rPr lang="en-US" altLang="ko-KR" sz="1000" dirty="0">
                <a:latin typeface="Arial" panose="020B0604020202020204" pitchFamily="34" charset="0"/>
                <a:ea typeface="KoPubWorld돋움체 Medium" panose="00000600000000000000" pitchFamily="2" charset="-127"/>
              </a:rPr>
              <a:t>Burn-in </a:t>
            </a:r>
            <a:r>
              <a:rPr lang="ko-KR" altLang="en-US" sz="1000" dirty="0">
                <a:latin typeface="Arial" panose="020B0604020202020204" pitchFamily="34" charset="0"/>
                <a:ea typeface="KoPubWorld돋움체 Medium" panose="00000600000000000000" pitchFamily="2" charset="-127"/>
              </a:rPr>
              <a:t>테스트의 단점인 </a:t>
            </a:r>
            <a:r>
              <a:rPr lang="ko-KR" altLang="en-US" sz="1000" dirty="0" err="1">
                <a:latin typeface="Arial" panose="020B0604020202020204" pitchFamily="34" charset="0"/>
                <a:ea typeface="KoPubWorld돋움체 Medium" panose="00000600000000000000" pitchFamily="2" charset="-127"/>
              </a:rPr>
              <a:t>스크리닝</a:t>
            </a:r>
            <a:r>
              <a:rPr lang="ko-KR" altLang="en-US" sz="1000" dirty="0">
                <a:latin typeface="Arial" panose="020B0604020202020204" pitchFamily="34" charset="0"/>
                <a:ea typeface="KoPubWorld돋움체 Medium" panose="00000600000000000000" pitchFamily="2" charset="-127"/>
              </a:rPr>
              <a:t> 과정에서의 과대한 시간 소요를 줄이기 위해 만들어진 테스트 방법임</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Final Test - </a:t>
            </a:r>
            <a:r>
              <a:rPr lang="ko-KR" altLang="en-US" sz="1000" dirty="0">
                <a:latin typeface="Arial" panose="020B0604020202020204" pitchFamily="34" charset="0"/>
                <a:ea typeface="KoPubWorld돋움체 Medium" panose="00000600000000000000" pitchFamily="2" charset="-127"/>
              </a:rPr>
              <a:t>완제품 형태의 반도체를 대상으로 하는 공정으로</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반도체를 검사장비에 넣고 다양한 조건의 전압이나 전기신호</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온도를 가해 제품의 전기적 특성</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기능적 특성</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동작 속도 등을 측정하여 불량 유무 구별 목적으로 수행</a:t>
            </a:r>
          </a:p>
        </p:txBody>
      </p:sp>
      <p:grpSp>
        <p:nvGrpSpPr>
          <p:cNvPr id="21" name="그룹 20">
            <a:extLst>
              <a:ext uri="{FF2B5EF4-FFF2-40B4-BE49-F238E27FC236}">
                <a16:creationId xmlns:a16="http://schemas.microsoft.com/office/drawing/2014/main" id="{2506E79E-8714-4366-AE84-25AA3DFBF5D2}"/>
              </a:ext>
            </a:extLst>
          </p:cNvPr>
          <p:cNvGrpSpPr/>
          <p:nvPr/>
        </p:nvGrpSpPr>
        <p:grpSpPr>
          <a:xfrm>
            <a:off x="4947278" y="4333641"/>
            <a:ext cx="4431396" cy="285238"/>
            <a:chOff x="453025" y="1956462"/>
            <a:chExt cx="4320000" cy="285238"/>
          </a:xfrm>
        </p:grpSpPr>
        <p:sp>
          <p:nvSpPr>
            <p:cNvPr id="22" name="TextBox 21">
              <a:extLst>
                <a:ext uri="{FF2B5EF4-FFF2-40B4-BE49-F238E27FC236}">
                  <a16:creationId xmlns:a16="http://schemas.microsoft.com/office/drawing/2014/main" id="{A6BCF620-6338-46FF-BA9C-C4E1DCD00485}"/>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반도체 공정 별 검사장비</a:t>
              </a:r>
            </a:p>
          </p:txBody>
        </p:sp>
        <p:cxnSp>
          <p:nvCxnSpPr>
            <p:cNvPr id="23" name="Straight Connector 32">
              <a:extLst>
                <a:ext uri="{FF2B5EF4-FFF2-40B4-BE49-F238E27FC236}">
                  <a16:creationId xmlns:a16="http://schemas.microsoft.com/office/drawing/2014/main" id="{78274136-A2AA-49C8-AFF5-4BCFB3042B44}"/>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pic>
        <p:nvPicPr>
          <p:cNvPr id="24" name="그림 23">
            <a:extLst>
              <a:ext uri="{FF2B5EF4-FFF2-40B4-BE49-F238E27FC236}">
                <a16:creationId xmlns:a16="http://schemas.microsoft.com/office/drawing/2014/main" id="{7BD633CA-D070-4B0C-B7AA-E6E7D0000F8C}"/>
              </a:ext>
            </a:extLst>
          </p:cNvPr>
          <p:cNvPicPr>
            <a:picLocks noChangeAspect="1"/>
          </p:cNvPicPr>
          <p:nvPr/>
        </p:nvPicPr>
        <p:blipFill>
          <a:blip r:embed="rId3"/>
          <a:stretch>
            <a:fillRect/>
          </a:stretch>
        </p:blipFill>
        <p:spPr>
          <a:xfrm>
            <a:off x="5539283" y="4696058"/>
            <a:ext cx="3247386" cy="1795112"/>
          </a:xfrm>
          <a:prstGeom prst="rect">
            <a:avLst/>
          </a:prstGeom>
        </p:spPr>
      </p:pic>
      <p:pic>
        <p:nvPicPr>
          <p:cNvPr id="26" name="그림 2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956202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BFFE243-D654-42EF-8260-025674E8C54C}"/>
              </a:ext>
            </a:extLst>
          </p:cNvPr>
          <p:cNvSpPr>
            <a:spLocks noGrp="1"/>
          </p:cNvSpPr>
          <p:nvPr>
            <p:ph type="body" sz="quarter" idx="13"/>
          </p:nvPr>
        </p:nvSpPr>
        <p:spPr/>
        <p:txBody>
          <a:bodyPr/>
          <a:lstStyle/>
          <a:p>
            <a:r>
              <a:rPr lang="ko-KR" altLang="en-US" dirty="0"/>
              <a:t>공정 흐름</a:t>
            </a:r>
            <a:r>
              <a:rPr lang="en-US" altLang="ko-KR" dirty="0"/>
              <a:t>: </a:t>
            </a:r>
            <a:r>
              <a:rPr lang="ko-KR" altLang="en-US" dirty="0"/>
              <a:t>패키징</a:t>
            </a:r>
          </a:p>
        </p:txBody>
      </p:sp>
      <p:sp>
        <p:nvSpPr>
          <p:cNvPr id="6" name="세로 텍스트 개체 틀 5">
            <a:extLst>
              <a:ext uri="{FF2B5EF4-FFF2-40B4-BE49-F238E27FC236}">
                <a16:creationId xmlns:a16="http://schemas.microsoft.com/office/drawing/2014/main" id="{981C6CFB-22CD-4506-B90B-2C9CE41981B2}"/>
              </a:ext>
            </a:extLst>
          </p:cNvPr>
          <p:cNvSpPr>
            <a:spLocks noGrp="1"/>
          </p:cNvSpPr>
          <p:nvPr>
            <p:ph type="body" orient="vert" sz="quarter" idx="14"/>
          </p:nvPr>
        </p:nvSpPr>
        <p:spPr>
          <a:xfrm>
            <a:off x="136628" y="1193892"/>
            <a:ext cx="9621300" cy="558000"/>
          </a:xfrm>
        </p:spPr>
        <p:txBody>
          <a:bodyPr/>
          <a:lstStyle/>
          <a:p>
            <a:r>
              <a:rPr lang="ko-KR" altLang="en-US" dirty="0"/>
              <a:t>패키징의 주요 제품 생산 공정은 총 </a:t>
            </a:r>
            <a:r>
              <a:rPr lang="en-US" altLang="ko-KR" dirty="0"/>
              <a:t>12</a:t>
            </a:r>
            <a:r>
              <a:rPr lang="ko-KR" altLang="en-US" dirty="0"/>
              <a:t>단계의 세부 프로세스로 구성되며</a:t>
            </a:r>
            <a:r>
              <a:rPr lang="en-US" altLang="ko-KR" dirty="0"/>
              <a:t>, </a:t>
            </a:r>
            <a:r>
              <a:rPr lang="ko-KR" altLang="en-US" dirty="0"/>
              <a:t>최종 검수까지 총 </a:t>
            </a:r>
            <a:r>
              <a:rPr lang="en-US" altLang="ko-KR" dirty="0"/>
              <a:t>4</a:t>
            </a:r>
            <a:r>
              <a:rPr lang="ko-KR" altLang="en-US" dirty="0"/>
              <a:t>번의 검사를 수행하여 최적의 </a:t>
            </a:r>
            <a:r>
              <a:rPr lang="ko-KR" altLang="en-US" dirty="0" err="1"/>
              <a:t>양품률을</a:t>
            </a:r>
            <a:r>
              <a:rPr lang="ko-KR" altLang="en-US" dirty="0"/>
              <a:t> 달성하도록 진행하고 있습니다</a:t>
            </a:r>
            <a:r>
              <a:rPr lang="en-US" altLang="ko-KR" dirty="0"/>
              <a:t>.</a:t>
            </a:r>
            <a:endParaRPr lang="ko-KR" altLang="en-US" dirty="0"/>
          </a:p>
        </p:txBody>
      </p:sp>
      <p:grpSp>
        <p:nvGrpSpPr>
          <p:cNvPr id="67" name="그룹 66">
            <a:extLst>
              <a:ext uri="{FF2B5EF4-FFF2-40B4-BE49-F238E27FC236}">
                <a16:creationId xmlns:a16="http://schemas.microsoft.com/office/drawing/2014/main" id="{52F00330-13CD-4739-9BD5-0B60F0C6B635}"/>
              </a:ext>
            </a:extLst>
          </p:cNvPr>
          <p:cNvGrpSpPr/>
          <p:nvPr/>
        </p:nvGrpSpPr>
        <p:grpSpPr>
          <a:xfrm>
            <a:off x="295002" y="1965960"/>
            <a:ext cx="9304552" cy="4402744"/>
            <a:chOff x="451833" y="1548971"/>
            <a:chExt cx="8455966" cy="4786349"/>
          </a:xfrm>
        </p:grpSpPr>
        <p:grpSp>
          <p:nvGrpSpPr>
            <p:cNvPr id="68" name="그룹 67">
              <a:extLst>
                <a:ext uri="{FF2B5EF4-FFF2-40B4-BE49-F238E27FC236}">
                  <a16:creationId xmlns:a16="http://schemas.microsoft.com/office/drawing/2014/main" id="{4CC41C4F-6A13-427E-A95F-D335E3A9B194}"/>
                </a:ext>
              </a:extLst>
            </p:cNvPr>
            <p:cNvGrpSpPr/>
            <p:nvPr/>
          </p:nvGrpSpPr>
          <p:grpSpPr>
            <a:xfrm>
              <a:off x="488951" y="1548971"/>
              <a:ext cx="1265036" cy="406400"/>
              <a:chOff x="488951" y="1548973"/>
              <a:chExt cx="1265036" cy="406400"/>
            </a:xfrm>
            <a:solidFill>
              <a:srgbClr val="483159"/>
            </a:solidFill>
          </p:grpSpPr>
          <p:sp>
            <p:nvSpPr>
              <p:cNvPr id="126" name="순서도: 수행의 시작/종료 125">
                <a:extLst>
                  <a:ext uri="{FF2B5EF4-FFF2-40B4-BE49-F238E27FC236}">
                    <a16:creationId xmlns:a16="http://schemas.microsoft.com/office/drawing/2014/main" id="{960919B5-4FC4-4531-9D43-EF5684066790}"/>
                  </a:ext>
                </a:extLst>
              </p:cNvPr>
              <p:cNvSpPr/>
              <p:nvPr/>
            </p:nvSpPr>
            <p:spPr>
              <a:xfrm>
                <a:off x="488951" y="1548973"/>
                <a:ext cx="1107094"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PKG Design</a:t>
                </a:r>
                <a:endParaRPr lang="ko-KR" altLang="en-US" sz="1000" b="1" dirty="0">
                  <a:latin typeface="KoPubWorld돋움체 Medium" panose="00000600000000000000" pitchFamily="2" charset="-127"/>
                  <a:ea typeface="KoPubWorld돋움체 Medium" panose="00000600000000000000" pitchFamily="2" charset="-127"/>
                </a:endParaRPr>
              </a:p>
            </p:txBody>
          </p:sp>
          <p:sp>
            <p:nvSpPr>
              <p:cNvPr id="127" name="화살표: 갈매기형 수장 126">
                <a:extLst>
                  <a:ext uri="{FF2B5EF4-FFF2-40B4-BE49-F238E27FC236}">
                    <a16:creationId xmlns:a16="http://schemas.microsoft.com/office/drawing/2014/main" id="{F6F69385-5D75-4BCF-92CF-1E4670E4E12C}"/>
                  </a:ext>
                </a:extLst>
              </p:cNvPr>
              <p:cNvSpPr/>
              <p:nvPr/>
            </p:nvSpPr>
            <p:spPr>
              <a:xfrm>
                <a:off x="1596045"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KoPubWorld돋움체 Medium" panose="00000600000000000000" pitchFamily="2" charset="-127"/>
                  <a:ea typeface="KoPubWorld돋움체 Medium" panose="00000600000000000000" pitchFamily="2" charset="-127"/>
                </a:endParaRPr>
              </a:p>
            </p:txBody>
          </p:sp>
        </p:grpSp>
        <p:grpSp>
          <p:nvGrpSpPr>
            <p:cNvPr id="79" name="그룹 78">
              <a:extLst>
                <a:ext uri="{FF2B5EF4-FFF2-40B4-BE49-F238E27FC236}">
                  <a16:creationId xmlns:a16="http://schemas.microsoft.com/office/drawing/2014/main" id="{40C89A0D-A4CF-4416-AD89-02B2D3A89084}"/>
                </a:ext>
              </a:extLst>
            </p:cNvPr>
            <p:cNvGrpSpPr/>
            <p:nvPr/>
          </p:nvGrpSpPr>
          <p:grpSpPr>
            <a:xfrm>
              <a:off x="1874983" y="1548971"/>
              <a:ext cx="1265036" cy="406400"/>
              <a:chOff x="488951" y="1548973"/>
              <a:chExt cx="1265036" cy="406400"/>
            </a:xfrm>
            <a:solidFill>
              <a:srgbClr val="483159"/>
            </a:solidFill>
          </p:grpSpPr>
          <p:sp>
            <p:nvSpPr>
              <p:cNvPr id="124" name="순서도: 수행의 시작/종료 123">
                <a:extLst>
                  <a:ext uri="{FF2B5EF4-FFF2-40B4-BE49-F238E27FC236}">
                    <a16:creationId xmlns:a16="http://schemas.microsoft.com/office/drawing/2014/main" id="{736BFAE1-6F01-4D0C-BC63-FE3B8DA96642}"/>
                  </a:ext>
                </a:extLst>
              </p:cNvPr>
              <p:cNvSpPr/>
              <p:nvPr/>
            </p:nvSpPr>
            <p:spPr>
              <a:xfrm>
                <a:off x="488951" y="1548973"/>
                <a:ext cx="1107094"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Back Grind</a:t>
                </a:r>
                <a:endParaRPr lang="ko-KR" altLang="en-US" sz="1000" b="1" dirty="0">
                  <a:latin typeface="KoPubWorld돋움체 Medium" panose="00000600000000000000" pitchFamily="2" charset="-127"/>
                  <a:ea typeface="KoPubWorld돋움체 Medium" panose="00000600000000000000" pitchFamily="2" charset="-127"/>
                </a:endParaRPr>
              </a:p>
            </p:txBody>
          </p:sp>
          <p:sp>
            <p:nvSpPr>
              <p:cNvPr id="125" name="화살표: 갈매기형 수장 124">
                <a:extLst>
                  <a:ext uri="{FF2B5EF4-FFF2-40B4-BE49-F238E27FC236}">
                    <a16:creationId xmlns:a16="http://schemas.microsoft.com/office/drawing/2014/main" id="{BF2857D8-2BB0-49F0-BBEA-25F4536FCAE7}"/>
                  </a:ext>
                </a:extLst>
              </p:cNvPr>
              <p:cNvSpPr/>
              <p:nvPr/>
            </p:nvSpPr>
            <p:spPr>
              <a:xfrm>
                <a:off x="1596045"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KoPubWorld돋움체 Medium" panose="00000600000000000000" pitchFamily="2" charset="-127"/>
                  <a:ea typeface="KoPubWorld돋움체 Medium" panose="00000600000000000000" pitchFamily="2" charset="-127"/>
                </a:endParaRPr>
              </a:p>
            </p:txBody>
          </p:sp>
        </p:grpSp>
        <p:grpSp>
          <p:nvGrpSpPr>
            <p:cNvPr id="81" name="그룹 80">
              <a:extLst>
                <a:ext uri="{FF2B5EF4-FFF2-40B4-BE49-F238E27FC236}">
                  <a16:creationId xmlns:a16="http://schemas.microsoft.com/office/drawing/2014/main" id="{D9E20171-7FF0-4ADB-A612-9615FFD49373}"/>
                </a:ext>
              </a:extLst>
            </p:cNvPr>
            <p:cNvGrpSpPr/>
            <p:nvPr/>
          </p:nvGrpSpPr>
          <p:grpSpPr>
            <a:xfrm>
              <a:off x="3261015" y="1548971"/>
              <a:ext cx="1265036" cy="406400"/>
              <a:chOff x="488951" y="1548973"/>
              <a:chExt cx="1265036" cy="406400"/>
            </a:xfrm>
            <a:solidFill>
              <a:srgbClr val="483159"/>
            </a:solidFill>
          </p:grpSpPr>
          <p:sp>
            <p:nvSpPr>
              <p:cNvPr id="122" name="순서도: 수행의 시작/종료 121">
                <a:extLst>
                  <a:ext uri="{FF2B5EF4-FFF2-40B4-BE49-F238E27FC236}">
                    <a16:creationId xmlns:a16="http://schemas.microsoft.com/office/drawing/2014/main" id="{71328DCC-5A9F-41BC-9C45-53B9DFA1BE17}"/>
                  </a:ext>
                </a:extLst>
              </p:cNvPr>
              <p:cNvSpPr/>
              <p:nvPr/>
            </p:nvSpPr>
            <p:spPr>
              <a:xfrm>
                <a:off x="488951" y="1548973"/>
                <a:ext cx="1107094"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Wafer Mount</a:t>
                </a:r>
                <a:endParaRPr lang="ko-KR" altLang="en-US" sz="1000" b="1" dirty="0">
                  <a:latin typeface="KoPubWorld돋움체 Medium" panose="00000600000000000000" pitchFamily="2" charset="-127"/>
                  <a:ea typeface="KoPubWorld돋움체 Medium" panose="00000600000000000000" pitchFamily="2" charset="-127"/>
                </a:endParaRPr>
              </a:p>
            </p:txBody>
          </p:sp>
          <p:sp>
            <p:nvSpPr>
              <p:cNvPr id="123" name="화살표: 갈매기형 수장 122">
                <a:extLst>
                  <a:ext uri="{FF2B5EF4-FFF2-40B4-BE49-F238E27FC236}">
                    <a16:creationId xmlns:a16="http://schemas.microsoft.com/office/drawing/2014/main" id="{88690CB3-F7A7-42E9-AB8C-4607754BF1F4}"/>
                  </a:ext>
                </a:extLst>
              </p:cNvPr>
              <p:cNvSpPr/>
              <p:nvPr/>
            </p:nvSpPr>
            <p:spPr>
              <a:xfrm>
                <a:off x="1596045"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KoPubWorld돋움체 Medium" panose="00000600000000000000" pitchFamily="2" charset="-127"/>
                  <a:ea typeface="KoPubWorld돋움체 Medium" panose="00000600000000000000" pitchFamily="2" charset="-127"/>
                </a:endParaRPr>
              </a:p>
            </p:txBody>
          </p:sp>
        </p:grpSp>
        <p:grpSp>
          <p:nvGrpSpPr>
            <p:cNvPr id="82" name="그룹 81">
              <a:extLst>
                <a:ext uri="{FF2B5EF4-FFF2-40B4-BE49-F238E27FC236}">
                  <a16:creationId xmlns:a16="http://schemas.microsoft.com/office/drawing/2014/main" id="{20A0CC13-EF85-4120-B0F1-27ED45707189}"/>
                </a:ext>
              </a:extLst>
            </p:cNvPr>
            <p:cNvGrpSpPr/>
            <p:nvPr/>
          </p:nvGrpSpPr>
          <p:grpSpPr>
            <a:xfrm>
              <a:off x="4647047" y="1548971"/>
              <a:ext cx="1265036" cy="406400"/>
              <a:chOff x="488951" y="1548973"/>
              <a:chExt cx="1265036" cy="406400"/>
            </a:xfrm>
            <a:solidFill>
              <a:srgbClr val="483159"/>
            </a:solidFill>
          </p:grpSpPr>
          <p:sp>
            <p:nvSpPr>
              <p:cNvPr id="120" name="순서도: 수행의 시작/종료 119">
                <a:extLst>
                  <a:ext uri="{FF2B5EF4-FFF2-40B4-BE49-F238E27FC236}">
                    <a16:creationId xmlns:a16="http://schemas.microsoft.com/office/drawing/2014/main" id="{B39B1B66-E3ED-4222-A5FB-750C8C84E382}"/>
                  </a:ext>
                </a:extLst>
              </p:cNvPr>
              <p:cNvSpPr/>
              <p:nvPr/>
            </p:nvSpPr>
            <p:spPr>
              <a:xfrm>
                <a:off x="488951" y="1548973"/>
                <a:ext cx="1107094"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Wafer Sawing</a:t>
                </a:r>
                <a:endParaRPr lang="ko-KR" altLang="en-US" sz="1000" b="1" dirty="0">
                  <a:latin typeface="KoPubWorld돋움체 Medium" panose="00000600000000000000" pitchFamily="2" charset="-127"/>
                  <a:ea typeface="KoPubWorld돋움체 Medium" panose="00000600000000000000" pitchFamily="2" charset="-127"/>
                </a:endParaRPr>
              </a:p>
            </p:txBody>
          </p:sp>
          <p:sp>
            <p:nvSpPr>
              <p:cNvPr id="121" name="화살표: 갈매기형 수장 120">
                <a:extLst>
                  <a:ext uri="{FF2B5EF4-FFF2-40B4-BE49-F238E27FC236}">
                    <a16:creationId xmlns:a16="http://schemas.microsoft.com/office/drawing/2014/main" id="{C1AA5E9D-A078-466B-B918-1BA897AA520E}"/>
                  </a:ext>
                </a:extLst>
              </p:cNvPr>
              <p:cNvSpPr/>
              <p:nvPr/>
            </p:nvSpPr>
            <p:spPr>
              <a:xfrm>
                <a:off x="1596045"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KoPubWorld돋움체 Medium" panose="00000600000000000000" pitchFamily="2" charset="-127"/>
                  <a:ea typeface="KoPubWorld돋움체 Medium" panose="00000600000000000000" pitchFamily="2" charset="-127"/>
                </a:endParaRPr>
              </a:p>
            </p:txBody>
          </p:sp>
        </p:grpSp>
        <p:grpSp>
          <p:nvGrpSpPr>
            <p:cNvPr id="83" name="그룹 82">
              <a:extLst>
                <a:ext uri="{FF2B5EF4-FFF2-40B4-BE49-F238E27FC236}">
                  <a16:creationId xmlns:a16="http://schemas.microsoft.com/office/drawing/2014/main" id="{4176D87C-DD74-4F9B-BC11-793C7D75138B}"/>
                </a:ext>
              </a:extLst>
            </p:cNvPr>
            <p:cNvGrpSpPr/>
            <p:nvPr/>
          </p:nvGrpSpPr>
          <p:grpSpPr>
            <a:xfrm>
              <a:off x="6033079" y="1548971"/>
              <a:ext cx="1265036" cy="406400"/>
              <a:chOff x="488951" y="1548973"/>
              <a:chExt cx="1265036" cy="406400"/>
            </a:xfrm>
            <a:solidFill>
              <a:srgbClr val="483159"/>
            </a:solidFill>
          </p:grpSpPr>
          <p:sp>
            <p:nvSpPr>
              <p:cNvPr id="118" name="순서도: 수행의 시작/종료 117">
                <a:extLst>
                  <a:ext uri="{FF2B5EF4-FFF2-40B4-BE49-F238E27FC236}">
                    <a16:creationId xmlns:a16="http://schemas.microsoft.com/office/drawing/2014/main" id="{96A11A1D-2657-4848-AF48-7594F84E3922}"/>
                  </a:ext>
                </a:extLst>
              </p:cNvPr>
              <p:cNvSpPr/>
              <p:nvPr/>
            </p:nvSpPr>
            <p:spPr>
              <a:xfrm>
                <a:off x="488951" y="1548973"/>
                <a:ext cx="1107094"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Die Attach</a:t>
                </a:r>
                <a:endParaRPr lang="ko-KR" altLang="en-US" sz="1000" b="1" dirty="0">
                  <a:latin typeface="KoPubWorld돋움체 Medium" panose="00000600000000000000" pitchFamily="2" charset="-127"/>
                  <a:ea typeface="KoPubWorld돋움체 Medium" panose="00000600000000000000" pitchFamily="2" charset="-127"/>
                </a:endParaRPr>
              </a:p>
            </p:txBody>
          </p:sp>
          <p:sp>
            <p:nvSpPr>
              <p:cNvPr id="119" name="화살표: 갈매기형 수장 118">
                <a:extLst>
                  <a:ext uri="{FF2B5EF4-FFF2-40B4-BE49-F238E27FC236}">
                    <a16:creationId xmlns:a16="http://schemas.microsoft.com/office/drawing/2014/main" id="{75F55A15-F461-46C5-AB47-3069F12F3AE6}"/>
                  </a:ext>
                </a:extLst>
              </p:cNvPr>
              <p:cNvSpPr/>
              <p:nvPr/>
            </p:nvSpPr>
            <p:spPr>
              <a:xfrm>
                <a:off x="1596045"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KoPubWorld돋움체 Medium" panose="00000600000000000000" pitchFamily="2" charset="-127"/>
                  <a:ea typeface="KoPubWorld돋움체 Medium" panose="00000600000000000000" pitchFamily="2" charset="-127"/>
                </a:endParaRPr>
              </a:p>
            </p:txBody>
          </p:sp>
        </p:grpSp>
        <p:sp>
          <p:nvSpPr>
            <p:cNvPr id="84" name="순서도: 수행의 시작/종료 83">
              <a:extLst>
                <a:ext uri="{FF2B5EF4-FFF2-40B4-BE49-F238E27FC236}">
                  <a16:creationId xmlns:a16="http://schemas.microsoft.com/office/drawing/2014/main" id="{35F69B17-44D9-4206-AD7E-9C04C9792284}"/>
                </a:ext>
              </a:extLst>
            </p:cNvPr>
            <p:cNvSpPr/>
            <p:nvPr/>
          </p:nvSpPr>
          <p:spPr>
            <a:xfrm>
              <a:off x="7419109" y="1548971"/>
              <a:ext cx="1107094" cy="406400"/>
            </a:xfrm>
            <a:prstGeom prst="flowChartTerminator">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Wire Bond</a:t>
              </a:r>
              <a:endParaRPr lang="ko-KR" altLang="en-US" sz="1000" b="1" dirty="0">
                <a:latin typeface="KoPubWorld돋움체 Medium" panose="00000600000000000000" pitchFamily="2" charset="-127"/>
                <a:ea typeface="KoPubWorld돋움체 Medium" panose="00000600000000000000" pitchFamily="2" charset="-127"/>
              </a:endParaRPr>
            </a:p>
          </p:txBody>
        </p:sp>
        <p:pic>
          <p:nvPicPr>
            <p:cNvPr id="85" name="그림 84">
              <a:extLst>
                <a:ext uri="{FF2B5EF4-FFF2-40B4-BE49-F238E27FC236}">
                  <a16:creationId xmlns:a16="http://schemas.microsoft.com/office/drawing/2014/main" id="{7EEA1BA7-2A7A-46BC-B3CB-9BA6BE391428}"/>
                </a:ext>
              </a:extLst>
            </p:cNvPr>
            <p:cNvPicPr>
              <a:picLocks noChangeAspect="1"/>
            </p:cNvPicPr>
            <p:nvPr/>
          </p:nvPicPr>
          <p:blipFill>
            <a:blip r:embed="rId3"/>
            <a:stretch>
              <a:fillRect/>
            </a:stretch>
          </p:blipFill>
          <p:spPr>
            <a:xfrm>
              <a:off x="532180" y="2078584"/>
              <a:ext cx="1020636" cy="876700"/>
            </a:xfrm>
            <a:prstGeom prst="rect">
              <a:avLst/>
            </a:prstGeom>
          </p:spPr>
        </p:pic>
        <p:pic>
          <p:nvPicPr>
            <p:cNvPr id="86" name="그림 85">
              <a:extLst>
                <a:ext uri="{FF2B5EF4-FFF2-40B4-BE49-F238E27FC236}">
                  <a16:creationId xmlns:a16="http://schemas.microsoft.com/office/drawing/2014/main" id="{17586F6F-A61F-4FA9-958B-77352D99B826}"/>
                </a:ext>
              </a:extLst>
            </p:cNvPr>
            <p:cNvPicPr>
              <a:picLocks noChangeAspect="1"/>
            </p:cNvPicPr>
            <p:nvPr/>
          </p:nvPicPr>
          <p:blipFill>
            <a:blip r:embed="rId4"/>
            <a:stretch>
              <a:fillRect/>
            </a:stretch>
          </p:blipFill>
          <p:spPr>
            <a:xfrm>
              <a:off x="1874984" y="2107159"/>
              <a:ext cx="1107094" cy="848125"/>
            </a:xfrm>
            <a:prstGeom prst="rect">
              <a:avLst/>
            </a:prstGeom>
          </p:spPr>
        </p:pic>
        <p:pic>
          <p:nvPicPr>
            <p:cNvPr id="87" name="그림 86">
              <a:extLst>
                <a:ext uri="{FF2B5EF4-FFF2-40B4-BE49-F238E27FC236}">
                  <a16:creationId xmlns:a16="http://schemas.microsoft.com/office/drawing/2014/main" id="{404237D1-C3C5-4F3E-A202-5A954E0317C6}"/>
                </a:ext>
              </a:extLst>
            </p:cNvPr>
            <p:cNvPicPr>
              <a:picLocks noChangeAspect="1"/>
            </p:cNvPicPr>
            <p:nvPr/>
          </p:nvPicPr>
          <p:blipFill>
            <a:blip r:embed="rId5"/>
            <a:stretch>
              <a:fillRect/>
            </a:stretch>
          </p:blipFill>
          <p:spPr>
            <a:xfrm>
              <a:off x="3261015" y="2064645"/>
              <a:ext cx="1107094" cy="904577"/>
            </a:xfrm>
            <a:prstGeom prst="rect">
              <a:avLst/>
            </a:prstGeom>
          </p:spPr>
        </p:pic>
        <p:pic>
          <p:nvPicPr>
            <p:cNvPr id="88" name="그림 87">
              <a:extLst>
                <a:ext uri="{FF2B5EF4-FFF2-40B4-BE49-F238E27FC236}">
                  <a16:creationId xmlns:a16="http://schemas.microsoft.com/office/drawing/2014/main" id="{EB69206C-8895-4FCB-84AB-527C088F50D5}"/>
                </a:ext>
              </a:extLst>
            </p:cNvPr>
            <p:cNvPicPr>
              <a:picLocks noChangeAspect="1"/>
            </p:cNvPicPr>
            <p:nvPr/>
          </p:nvPicPr>
          <p:blipFill>
            <a:blip r:embed="rId6"/>
            <a:stretch>
              <a:fillRect/>
            </a:stretch>
          </p:blipFill>
          <p:spPr>
            <a:xfrm>
              <a:off x="4647047" y="2078584"/>
              <a:ext cx="1107094" cy="900348"/>
            </a:xfrm>
            <a:prstGeom prst="rect">
              <a:avLst/>
            </a:prstGeom>
          </p:spPr>
        </p:pic>
        <p:pic>
          <p:nvPicPr>
            <p:cNvPr id="89" name="그림 88">
              <a:extLst>
                <a:ext uri="{FF2B5EF4-FFF2-40B4-BE49-F238E27FC236}">
                  <a16:creationId xmlns:a16="http://schemas.microsoft.com/office/drawing/2014/main" id="{A659981C-3395-4235-AEBD-89301110EB3C}"/>
                </a:ext>
              </a:extLst>
            </p:cNvPr>
            <p:cNvPicPr>
              <a:picLocks noChangeAspect="1"/>
            </p:cNvPicPr>
            <p:nvPr/>
          </p:nvPicPr>
          <p:blipFill>
            <a:blip r:embed="rId7"/>
            <a:stretch>
              <a:fillRect/>
            </a:stretch>
          </p:blipFill>
          <p:spPr>
            <a:xfrm>
              <a:off x="6108563" y="2064645"/>
              <a:ext cx="956126" cy="890638"/>
            </a:xfrm>
            <a:prstGeom prst="rect">
              <a:avLst/>
            </a:prstGeom>
          </p:spPr>
        </p:pic>
        <p:pic>
          <p:nvPicPr>
            <p:cNvPr id="90" name="그림 89">
              <a:extLst>
                <a:ext uri="{FF2B5EF4-FFF2-40B4-BE49-F238E27FC236}">
                  <a16:creationId xmlns:a16="http://schemas.microsoft.com/office/drawing/2014/main" id="{4DAE778D-3335-47D0-99D2-08CCB0FAB4B0}"/>
                </a:ext>
              </a:extLst>
            </p:cNvPr>
            <p:cNvPicPr>
              <a:picLocks noChangeAspect="1"/>
            </p:cNvPicPr>
            <p:nvPr/>
          </p:nvPicPr>
          <p:blipFill>
            <a:blip r:embed="rId8"/>
            <a:stretch>
              <a:fillRect/>
            </a:stretch>
          </p:blipFill>
          <p:spPr>
            <a:xfrm>
              <a:off x="7494595" y="2078584"/>
              <a:ext cx="956126" cy="877540"/>
            </a:xfrm>
            <a:prstGeom prst="rect">
              <a:avLst/>
            </a:prstGeom>
          </p:spPr>
        </p:pic>
        <p:grpSp>
          <p:nvGrpSpPr>
            <p:cNvPr id="91" name="그룹 90">
              <a:extLst>
                <a:ext uri="{FF2B5EF4-FFF2-40B4-BE49-F238E27FC236}">
                  <a16:creationId xmlns:a16="http://schemas.microsoft.com/office/drawing/2014/main" id="{A3EABF9F-F6EE-4413-9C31-9730E978C93E}"/>
                </a:ext>
              </a:extLst>
            </p:cNvPr>
            <p:cNvGrpSpPr/>
            <p:nvPr/>
          </p:nvGrpSpPr>
          <p:grpSpPr>
            <a:xfrm>
              <a:off x="488951" y="4093687"/>
              <a:ext cx="8037252" cy="408644"/>
              <a:chOff x="488951" y="3520109"/>
              <a:chExt cx="8037252" cy="408644"/>
            </a:xfrm>
          </p:grpSpPr>
          <p:grpSp>
            <p:nvGrpSpPr>
              <p:cNvPr id="102" name="그룹 101">
                <a:extLst>
                  <a:ext uri="{FF2B5EF4-FFF2-40B4-BE49-F238E27FC236}">
                    <a16:creationId xmlns:a16="http://schemas.microsoft.com/office/drawing/2014/main" id="{7A7C8588-A7DA-46D5-AC7F-11D94EBCB79A}"/>
                  </a:ext>
                </a:extLst>
              </p:cNvPr>
              <p:cNvGrpSpPr/>
              <p:nvPr/>
            </p:nvGrpSpPr>
            <p:grpSpPr>
              <a:xfrm>
                <a:off x="488951" y="3522353"/>
                <a:ext cx="1265036" cy="406400"/>
                <a:chOff x="488951" y="1548973"/>
                <a:chExt cx="1265036" cy="406400"/>
              </a:xfrm>
              <a:solidFill>
                <a:srgbClr val="483159"/>
              </a:solidFill>
            </p:grpSpPr>
            <p:sp>
              <p:nvSpPr>
                <p:cNvPr id="116" name="순서도: 수행의 시작/종료 115">
                  <a:extLst>
                    <a:ext uri="{FF2B5EF4-FFF2-40B4-BE49-F238E27FC236}">
                      <a16:creationId xmlns:a16="http://schemas.microsoft.com/office/drawing/2014/main" id="{526527D1-CE57-40B0-86E2-826419CAF33E}"/>
                    </a:ext>
                  </a:extLst>
                </p:cNvPr>
                <p:cNvSpPr/>
                <p:nvPr/>
              </p:nvSpPr>
              <p:spPr>
                <a:xfrm>
                  <a:off x="488951" y="1548973"/>
                  <a:ext cx="1107094"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Mold</a:t>
                  </a:r>
                  <a:endParaRPr lang="ko-KR" altLang="en-US" sz="1000" b="1" dirty="0">
                    <a:latin typeface="KoPubWorld돋움체 Medium" panose="00000600000000000000" pitchFamily="2" charset="-127"/>
                    <a:ea typeface="KoPubWorld돋움체 Medium" panose="00000600000000000000" pitchFamily="2" charset="-127"/>
                  </a:endParaRPr>
                </a:p>
              </p:txBody>
            </p:sp>
            <p:sp>
              <p:nvSpPr>
                <p:cNvPr id="117" name="화살표: 갈매기형 수장 116">
                  <a:extLst>
                    <a:ext uri="{FF2B5EF4-FFF2-40B4-BE49-F238E27FC236}">
                      <a16:creationId xmlns:a16="http://schemas.microsoft.com/office/drawing/2014/main" id="{0C0FC3EC-0CF1-4F40-BA37-4C65E732F4D1}"/>
                    </a:ext>
                  </a:extLst>
                </p:cNvPr>
                <p:cNvSpPr/>
                <p:nvPr/>
              </p:nvSpPr>
              <p:spPr>
                <a:xfrm>
                  <a:off x="1596045"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KoPubWorld돋움체 Medium" panose="00000600000000000000" pitchFamily="2" charset="-127"/>
                    <a:ea typeface="KoPubWorld돋움체 Medium" panose="00000600000000000000" pitchFamily="2" charset="-127"/>
                  </a:endParaRPr>
                </a:p>
              </p:txBody>
            </p:sp>
          </p:grpSp>
          <p:grpSp>
            <p:nvGrpSpPr>
              <p:cNvPr id="103" name="그룹 102">
                <a:extLst>
                  <a:ext uri="{FF2B5EF4-FFF2-40B4-BE49-F238E27FC236}">
                    <a16:creationId xmlns:a16="http://schemas.microsoft.com/office/drawing/2014/main" id="{96F4AEE4-A7A9-4EA8-9883-071B973EF3FC}"/>
                  </a:ext>
                </a:extLst>
              </p:cNvPr>
              <p:cNvGrpSpPr/>
              <p:nvPr/>
            </p:nvGrpSpPr>
            <p:grpSpPr>
              <a:xfrm>
                <a:off x="1874983" y="3522353"/>
                <a:ext cx="1265036" cy="406400"/>
                <a:chOff x="488951" y="1548973"/>
                <a:chExt cx="1265036" cy="406400"/>
              </a:xfrm>
              <a:solidFill>
                <a:srgbClr val="483159"/>
              </a:solidFill>
            </p:grpSpPr>
            <p:sp>
              <p:nvSpPr>
                <p:cNvPr id="114" name="순서도: 수행의 시작/종료 113">
                  <a:extLst>
                    <a:ext uri="{FF2B5EF4-FFF2-40B4-BE49-F238E27FC236}">
                      <a16:creationId xmlns:a16="http://schemas.microsoft.com/office/drawing/2014/main" id="{0C8E4E60-1875-4ABC-9C81-F7C21915AE1F}"/>
                    </a:ext>
                  </a:extLst>
                </p:cNvPr>
                <p:cNvSpPr/>
                <p:nvPr/>
              </p:nvSpPr>
              <p:spPr>
                <a:xfrm>
                  <a:off x="488951" y="1548973"/>
                  <a:ext cx="1107094"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Marking</a:t>
                  </a:r>
                  <a:endParaRPr lang="ko-KR" altLang="en-US" sz="1000" b="1" dirty="0">
                    <a:latin typeface="KoPubWorld돋움체 Medium" panose="00000600000000000000" pitchFamily="2" charset="-127"/>
                    <a:ea typeface="KoPubWorld돋움체 Medium" panose="00000600000000000000" pitchFamily="2" charset="-127"/>
                  </a:endParaRPr>
                </a:p>
              </p:txBody>
            </p:sp>
            <p:sp>
              <p:nvSpPr>
                <p:cNvPr id="115" name="화살표: 갈매기형 수장 114">
                  <a:extLst>
                    <a:ext uri="{FF2B5EF4-FFF2-40B4-BE49-F238E27FC236}">
                      <a16:creationId xmlns:a16="http://schemas.microsoft.com/office/drawing/2014/main" id="{237F5B81-60B9-427E-B765-2E182B4F6E9D}"/>
                    </a:ext>
                  </a:extLst>
                </p:cNvPr>
                <p:cNvSpPr/>
                <p:nvPr/>
              </p:nvSpPr>
              <p:spPr>
                <a:xfrm>
                  <a:off x="1596045"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KoPubWorld돋움체 Medium" panose="00000600000000000000" pitchFamily="2" charset="-127"/>
                    <a:ea typeface="KoPubWorld돋움체 Medium" panose="00000600000000000000" pitchFamily="2" charset="-127"/>
                  </a:endParaRPr>
                </a:p>
              </p:txBody>
            </p:sp>
          </p:grpSp>
          <p:grpSp>
            <p:nvGrpSpPr>
              <p:cNvPr id="104" name="그룹 103">
                <a:extLst>
                  <a:ext uri="{FF2B5EF4-FFF2-40B4-BE49-F238E27FC236}">
                    <a16:creationId xmlns:a16="http://schemas.microsoft.com/office/drawing/2014/main" id="{A75A6B95-2298-42F8-A10F-2A1117723539}"/>
                  </a:ext>
                </a:extLst>
              </p:cNvPr>
              <p:cNvGrpSpPr/>
              <p:nvPr/>
            </p:nvGrpSpPr>
            <p:grpSpPr>
              <a:xfrm>
                <a:off x="3261015" y="3522353"/>
                <a:ext cx="1265036" cy="406400"/>
                <a:chOff x="488951" y="1548973"/>
                <a:chExt cx="1265036" cy="406400"/>
              </a:xfrm>
              <a:solidFill>
                <a:srgbClr val="483159"/>
              </a:solidFill>
            </p:grpSpPr>
            <p:sp>
              <p:nvSpPr>
                <p:cNvPr id="112" name="순서도: 수행의 시작/종료 111">
                  <a:extLst>
                    <a:ext uri="{FF2B5EF4-FFF2-40B4-BE49-F238E27FC236}">
                      <a16:creationId xmlns:a16="http://schemas.microsoft.com/office/drawing/2014/main" id="{49C31655-32F2-4718-B410-10222256A92C}"/>
                    </a:ext>
                  </a:extLst>
                </p:cNvPr>
                <p:cNvSpPr/>
                <p:nvPr/>
              </p:nvSpPr>
              <p:spPr>
                <a:xfrm>
                  <a:off x="488951" y="1548973"/>
                  <a:ext cx="1107094"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Ball Mount</a:t>
                  </a:r>
                  <a:endParaRPr lang="ko-KR" altLang="en-US" sz="1000" b="1" dirty="0">
                    <a:latin typeface="KoPubWorld돋움체 Medium" panose="00000600000000000000" pitchFamily="2" charset="-127"/>
                    <a:ea typeface="KoPubWorld돋움체 Medium" panose="00000600000000000000" pitchFamily="2" charset="-127"/>
                  </a:endParaRPr>
                </a:p>
              </p:txBody>
            </p:sp>
            <p:sp>
              <p:nvSpPr>
                <p:cNvPr id="113" name="화살표: 갈매기형 수장 112">
                  <a:extLst>
                    <a:ext uri="{FF2B5EF4-FFF2-40B4-BE49-F238E27FC236}">
                      <a16:creationId xmlns:a16="http://schemas.microsoft.com/office/drawing/2014/main" id="{ECC18413-388F-4D1C-BD9B-DAC31524A0FC}"/>
                    </a:ext>
                  </a:extLst>
                </p:cNvPr>
                <p:cNvSpPr/>
                <p:nvPr/>
              </p:nvSpPr>
              <p:spPr>
                <a:xfrm>
                  <a:off x="1596045"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KoPubWorld돋움체 Medium" panose="00000600000000000000" pitchFamily="2" charset="-127"/>
                    <a:ea typeface="KoPubWorld돋움체 Medium" panose="00000600000000000000" pitchFamily="2" charset="-127"/>
                  </a:endParaRPr>
                </a:p>
              </p:txBody>
            </p:sp>
          </p:grpSp>
          <p:grpSp>
            <p:nvGrpSpPr>
              <p:cNvPr id="105" name="그룹 104">
                <a:extLst>
                  <a:ext uri="{FF2B5EF4-FFF2-40B4-BE49-F238E27FC236}">
                    <a16:creationId xmlns:a16="http://schemas.microsoft.com/office/drawing/2014/main" id="{8C9EF0CB-5377-4213-B1F4-77E2F2AF75B4}"/>
                  </a:ext>
                </a:extLst>
              </p:cNvPr>
              <p:cNvGrpSpPr/>
              <p:nvPr/>
            </p:nvGrpSpPr>
            <p:grpSpPr>
              <a:xfrm>
                <a:off x="4647047" y="3522353"/>
                <a:ext cx="1265036" cy="406400"/>
                <a:chOff x="488951" y="1548973"/>
                <a:chExt cx="1265036" cy="406400"/>
              </a:xfrm>
              <a:solidFill>
                <a:srgbClr val="483159"/>
              </a:solidFill>
            </p:grpSpPr>
            <p:sp>
              <p:nvSpPr>
                <p:cNvPr id="110" name="순서도: 수행의 시작/종료 109">
                  <a:extLst>
                    <a:ext uri="{FF2B5EF4-FFF2-40B4-BE49-F238E27FC236}">
                      <a16:creationId xmlns:a16="http://schemas.microsoft.com/office/drawing/2014/main" id="{888C1279-D744-4120-AEF9-32DCC6DD4CC7}"/>
                    </a:ext>
                  </a:extLst>
                </p:cNvPr>
                <p:cNvSpPr/>
                <p:nvPr/>
              </p:nvSpPr>
              <p:spPr>
                <a:xfrm>
                  <a:off x="488951" y="1548973"/>
                  <a:ext cx="1107094"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Singulation</a:t>
                  </a:r>
                  <a:endParaRPr lang="ko-KR" altLang="en-US" sz="1000" b="1" dirty="0">
                    <a:latin typeface="KoPubWorld돋움체 Medium" panose="00000600000000000000" pitchFamily="2" charset="-127"/>
                    <a:ea typeface="KoPubWorld돋움체 Medium" panose="00000600000000000000" pitchFamily="2" charset="-127"/>
                  </a:endParaRPr>
                </a:p>
              </p:txBody>
            </p:sp>
            <p:sp>
              <p:nvSpPr>
                <p:cNvPr id="111" name="화살표: 갈매기형 수장 110">
                  <a:extLst>
                    <a:ext uri="{FF2B5EF4-FFF2-40B4-BE49-F238E27FC236}">
                      <a16:creationId xmlns:a16="http://schemas.microsoft.com/office/drawing/2014/main" id="{47D5FD82-7924-4C67-871F-E7DE2EB316BF}"/>
                    </a:ext>
                  </a:extLst>
                </p:cNvPr>
                <p:cNvSpPr/>
                <p:nvPr/>
              </p:nvSpPr>
              <p:spPr>
                <a:xfrm>
                  <a:off x="1596045"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KoPubWorld돋움체 Medium" panose="00000600000000000000" pitchFamily="2" charset="-127"/>
                    <a:ea typeface="KoPubWorld돋움체 Medium" panose="00000600000000000000" pitchFamily="2" charset="-127"/>
                  </a:endParaRPr>
                </a:p>
              </p:txBody>
            </p:sp>
          </p:grpSp>
          <p:grpSp>
            <p:nvGrpSpPr>
              <p:cNvPr id="106" name="그룹 105">
                <a:extLst>
                  <a:ext uri="{FF2B5EF4-FFF2-40B4-BE49-F238E27FC236}">
                    <a16:creationId xmlns:a16="http://schemas.microsoft.com/office/drawing/2014/main" id="{E4BAF7D9-2C97-472D-ABC1-56A2A2E8A7CA}"/>
                  </a:ext>
                </a:extLst>
              </p:cNvPr>
              <p:cNvGrpSpPr/>
              <p:nvPr/>
            </p:nvGrpSpPr>
            <p:grpSpPr>
              <a:xfrm>
                <a:off x="6033079" y="3522353"/>
                <a:ext cx="1265036" cy="406400"/>
                <a:chOff x="488951" y="1548973"/>
                <a:chExt cx="1265036" cy="406400"/>
              </a:xfrm>
              <a:solidFill>
                <a:srgbClr val="483159"/>
              </a:solidFill>
            </p:grpSpPr>
            <p:sp>
              <p:nvSpPr>
                <p:cNvPr id="108" name="순서도: 수행의 시작/종료 107">
                  <a:extLst>
                    <a:ext uri="{FF2B5EF4-FFF2-40B4-BE49-F238E27FC236}">
                      <a16:creationId xmlns:a16="http://schemas.microsoft.com/office/drawing/2014/main" id="{6D220E2F-9818-4773-A676-EF51B5934FD2}"/>
                    </a:ext>
                  </a:extLst>
                </p:cNvPr>
                <p:cNvSpPr/>
                <p:nvPr/>
              </p:nvSpPr>
              <p:spPr>
                <a:xfrm>
                  <a:off x="488951" y="1548973"/>
                  <a:ext cx="1107094"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Inspection</a:t>
                  </a:r>
                  <a:endParaRPr lang="ko-KR" altLang="en-US" sz="1000" b="1" dirty="0">
                    <a:latin typeface="KoPubWorld돋움체 Medium" panose="00000600000000000000" pitchFamily="2" charset="-127"/>
                    <a:ea typeface="KoPubWorld돋움체 Medium" panose="00000600000000000000" pitchFamily="2" charset="-127"/>
                  </a:endParaRPr>
                </a:p>
              </p:txBody>
            </p:sp>
            <p:sp>
              <p:nvSpPr>
                <p:cNvPr id="109" name="화살표: 갈매기형 수장 108">
                  <a:extLst>
                    <a:ext uri="{FF2B5EF4-FFF2-40B4-BE49-F238E27FC236}">
                      <a16:creationId xmlns:a16="http://schemas.microsoft.com/office/drawing/2014/main" id="{BF74A661-81E3-4FC6-B044-12B7A96EF539}"/>
                    </a:ext>
                  </a:extLst>
                </p:cNvPr>
                <p:cNvSpPr/>
                <p:nvPr/>
              </p:nvSpPr>
              <p:spPr>
                <a:xfrm>
                  <a:off x="1596045"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KoPubWorld돋움체 Medium" panose="00000600000000000000" pitchFamily="2" charset="-127"/>
                    <a:ea typeface="KoPubWorld돋움체 Medium" panose="00000600000000000000" pitchFamily="2" charset="-127"/>
                  </a:endParaRPr>
                </a:p>
              </p:txBody>
            </p:sp>
          </p:grpSp>
          <p:sp>
            <p:nvSpPr>
              <p:cNvPr id="107" name="순서도: 수행의 시작/종료 106">
                <a:extLst>
                  <a:ext uri="{FF2B5EF4-FFF2-40B4-BE49-F238E27FC236}">
                    <a16:creationId xmlns:a16="http://schemas.microsoft.com/office/drawing/2014/main" id="{3A2E1F4F-6FD6-457E-A103-8A6FF6C6F94D}"/>
                  </a:ext>
                </a:extLst>
              </p:cNvPr>
              <p:cNvSpPr/>
              <p:nvPr/>
            </p:nvSpPr>
            <p:spPr>
              <a:xfrm>
                <a:off x="7419109" y="3520109"/>
                <a:ext cx="1107094" cy="406400"/>
              </a:xfrm>
              <a:prstGeom prst="flowChartTerminator">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Shipping</a:t>
                </a:r>
                <a:endParaRPr lang="ko-KR" altLang="en-US" sz="1000" b="1" dirty="0">
                  <a:latin typeface="KoPubWorld돋움체 Medium" panose="00000600000000000000" pitchFamily="2" charset="-127"/>
                  <a:ea typeface="KoPubWorld돋움체 Medium" panose="00000600000000000000" pitchFamily="2" charset="-127"/>
                </a:endParaRPr>
              </a:p>
            </p:txBody>
          </p:sp>
        </p:grpSp>
        <p:cxnSp>
          <p:nvCxnSpPr>
            <p:cNvPr id="92" name="연결선: 꺾임 91">
              <a:extLst>
                <a:ext uri="{FF2B5EF4-FFF2-40B4-BE49-F238E27FC236}">
                  <a16:creationId xmlns:a16="http://schemas.microsoft.com/office/drawing/2014/main" id="{89C21BE0-414C-4A0B-8897-69B1C9F2233D}"/>
                </a:ext>
              </a:extLst>
            </p:cNvPr>
            <p:cNvCxnSpPr>
              <a:stCxn id="89" idx="2"/>
              <a:endCxn id="116" idx="0"/>
            </p:cNvCxnSpPr>
            <p:nvPr/>
          </p:nvCxnSpPr>
          <p:spPr>
            <a:xfrm rot="5400000">
              <a:off x="3244238" y="753543"/>
              <a:ext cx="1140648" cy="5544128"/>
            </a:xfrm>
            <a:prstGeom prst="bentConnector3">
              <a:avLst/>
            </a:prstGeom>
            <a:ln w="38100">
              <a:solidFill>
                <a:srgbClr val="483159"/>
              </a:solidFill>
              <a:tailEnd type="triangle"/>
            </a:ln>
          </p:spPr>
          <p:style>
            <a:lnRef idx="1">
              <a:schemeClr val="accent1"/>
            </a:lnRef>
            <a:fillRef idx="0">
              <a:schemeClr val="accent1"/>
            </a:fillRef>
            <a:effectRef idx="0">
              <a:schemeClr val="accent1"/>
            </a:effectRef>
            <a:fontRef idx="minor">
              <a:schemeClr val="tx1"/>
            </a:fontRef>
          </p:style>
        </p:cxnSp>
        <p:sp>
          <p:nvSpPr>
            <p:cNvPr id="93" name="타원 92">
              <a:extLst>
                <a:ext uri="{FF2B5EF4-FFF2-40B4-BE49-F238E27FC236}">
                  <a16:creationId xmlns:a16="http://schemas.microsoft.com/office/drawing/2014/main" id="{96A02064-3FAD-4C3A-97DC-AFF553E09AC7}"/>
                </a:ext>
              </a:extLst>
            </p:cNvPr>
            <p:cNvSpPr/>
            <p:nvPr/>
          </p:nvSpPr>
          <p:spPr>
            <a:xfrm>
              <a:off x="5276079" y="2520268"/>
              <a:ext cx="1216161" cy="853259"/>
            </a:xfrm>
            <a:prstGeom prst="ellipse">
              <a:avLst/>
            </a:prstGeom>
            <a:solidFill>
              <a:srgbClr val="B3B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2</a:t>
              </a:r>
              <a:r>
                <a:rPr lang="en-US" altLang="ko-KR" sz="1000" b="1" baseline="30000" dirty="0">
                  <a:latin typeface="KoPubWorld돋움체 Medium" panose="00000600000000000000" pitchFamily="2" charset="-127"/>
                  <a:ea typeface="KoPubWorld돋움체 Medium" panose="00000600000000000000" pitchFamily="2" charset="-127"/>
                </a:rPr>
                <a:t>nd</a:t>
              </a:r>
              <a:r>
                <a:rPr lang="en-US" altLang="ko-KR" sz="1000" b="1" dirty="0">
                  <a:latin typeface="KoPubWorld돋움체 Medium" panose="00000600000000000000" pitchFamily="2" charset="-127"/>
                  <a:ea typeface="KoPubWorld돋움체 Medium" panose="00000600000000000000" pitchFamily="2" charset="-127"/>
                </a:rPr>
                <a:t> Inspection</a:t>
              </a:r>
              <a:endParaRPr lang="ko-KR" altLang="en-US" sz="1000" b="1" dirty="0">
                <a:latin typeface="KoPubWorld돋움체 Medium" panose="00000600000000000000" pitchFamily="2" charset="-127"/>
                <a:ea typeface="KoPubWorld돋움체 Medium" panose="00000600000000000000" pitchFamily="2" charset="-127"/>
              </a:endParaRPr>
            </a:p>
          </p:txBody>
        </p:sp>
        <p:sp>
          <p:nvSpPr>
            <p:cNvPr id="94" name="타원 93">
              <a:extLst>
                <a:ext uri="{FF2B5EF4-FFF2-40B4-BE49-F238E27FC236}">
                  <a16:creationId xmlns:a16="http://schemas.microsoft.com/office/drawing/2014/main" id="{59AB6982-2EAC-4F36-8874-7266E6F893F0}"/>
                </a:ext>
              </a:extLst>
            </p:cNvPr>
            <p:cNvSpPr/>
            <p:nvPr/>
          </p:nvSpPr>
          <p:spPr>
            <a:xfrm>
              <a:off x="7691638" y="2503457"/>
              <a:ext cx="1216161" cy="853259"/>
            </a:xfrm>
            <a:prstGeom prst="ellipse">
              <a:avLst/>
            </a:prstGeom>
            <a:solidFill>
              <a:srgbClr val="B3B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KoPubWorld돋움체 Medium" panose="00000600000000000000" pitchFamily="2" charset="-127"/>
                  <a:ea typeface="KoPubWorld돋움체 Medium" panose="00000600000000000000" pitchFamily="2" charset="-127"/>
                </a:rPr>
                <a:t>3rd Inspection</a:t>
              </a:r>
              <a:endParaRPr lang="ko-KR" altLang="en-US" sz="1000" b="1" dirty="0">
                <a:latin typeface="KoPubWorld돋움체 Medium" panose="00000600000000000000" pitchFamily="2" charset="-127"/>
                <a:ea typeface="KoPubWorld돋움체 Medium" panose="00000600000000000000" pitchFamily="2" charset="-127"/>
              </a:endParaRPr>
            </a:p>
          </p:txBody>
        </p:sp>
        <p:pic>
          <p:nvPicPr>
            <p:cNvPr id="95" name="그림 94">
              <a:extLst>
                <a:ext uri="{FF2B5EF4-FFF2-40B4-BE49-F238E27FC236}">
                  <a16:creationId xmlns:a16="http://schemas.microsoft.com/office/drawing/2014/main" id="{144A8AC3-3174-4AE4-8970-1CB087C01D3C}"/>
                </a:ext>
              </a:extLst>
            </p:cNvPr>
            <p:cNvPicPr>
              <a:picLocks noChangeAspect="1"/>
            </p:cNvPicPr>
            <p:nvPr/>
          </p:nvPicPr>
          <p:blipFill>
            <a:blip r:embed="rId9"/>
            <a:stretch>
              <a:fillRect/>
            </a:stretch>
          </p:blipFill>
          <p:spPr>
            <a:xfrm>
              <a:off x="451833" y="4580063"/>
              <a:ext cx="1223183" cy="1130390"/>
            </a:xfrm>
            <a:prstGeom prst="rect">
              <a:avLst/>
            </a:prstGeom>
          </p:spPr>
        </p:pic>
        <p:pic>
          <p:nvPicPr>
            <p:cNvPr id="96" name="그림 95">
              <a:extLst>
                <a:ext uri="{FF2B5EF4-FFF2-40B4-BE49-F238E27FC236}">
                  <a16:creationId xmlns:a16="http://schemas.microsoft.com/office/drawing/2014/main" id="{85B41FB2-5DA4-4C16-B8AA-084FA80CECA4}"/>
                </a:ext>
              </a:extLst>
            </p:cNvPr>
            <p:cNvPicPr>
              <a:picLocks noChangeAspect="1"/>
            </p:cNvPicPr>
            <p:nvPr/>
          </p:nvPicPr>
          <p:blipFill>
            <a:blip r:embed="rId10"/>
            <a:stretch>
              <a:fillRect/>
            </a:stretch>
          </p:blipFill>
          <p:spPr>
            <a:xfrm>
              <a:off x="1874983" y="4584395"/>
              <a:ext cx="1192473" cy="1126058"/>
            </a:xfrm>
            <a:prstGeom prst="rect">
              <a:avLst/>
            </a:prstGeom>
          </p:spPr>
        </p:pic>
        <p:pic>
          <p:nvPicPr>
            <p:cNvPr id="97" name="그림 96">
              <a:extLst>
                <a:ext uri="{FF2B5EF4-FFF2-40B4-BE49-F238E27FC236}">
                  <a16:creationId xmlns:a16="http://schemas.microsoft.com/office/drawing/2014/main" id="{6371D1D7-7A74-4216-803B-766D15C09185}"/>
                </a:ext>
              </a:extLst>
            </p:cNvPr>
            <p:cNvPicPr>
              <a:picLocks noChangeAspect="1"/>
            </p:cNvPicPr>
            <p:nvPr/>
          </p:nvPicPr>
          <p:blipFill>
            <a:blip r:embed="rId11"/>
            <a:stretch>
              <a:fillRect/>
            </a:stretch>
          </p:blipFill>
          <p:spPr>
            <a:xfrm>
              <a:off x="3267423" y="4584465"/>
              <a:ext cx="1151197" cy="1125988"/>
            </a:xfrm>
            <a:prstGeom prst="rect">
              <a:avLst/>
            </a:prstGeom>
          </p:spPr>
        </p:pic>
        <p:pic>
          <p:nvPicPr>
            <p:cNvPr id="98" name="그림 97">
              <a:extLst>
                <a:ext uri="{FF2B5EF4-FFF2-40B4-BE49-F238E27FC236}">
                  <a16:creationId xmlns:a16="http://schemas.microsoft.com/office/drawing/2014/main" id="{7BB71964-793A-49E4-926F-21CFD090D3B1}"/>
                </a:ext>
              </a:extLst>
            </p:cNvPr>
            <p:cNvPicPr>
              <a:picLocks noChangeAspect="1"/>
            </p:cNvPicPr>
            <p:nvPr/>
          </p:nvPicPr>
          <p:blipFill>
            <a:blip r:embed="rId12"/>
            <a:stretch>
              <a:fillRect/>
            </a:stretch>
          </p:blipFill>
          <p:spPr>
            <a:xfrm>
              <a:off x="4624815" y="4580063"/>
              <a:ext cx="1273929" cy="1125989"/>
            </a:xfrm>
            <a:prstGeom prst="rect">
              <a:avLst/>
            </a:prstGeom>
          </p:spPr>
        </p:pic>
        <p:pic>
          <p:nvPicPr>
            <p:cNvPr id="99" name="그림 98">
              <a:extLst>
                <a:ext uri="{FF2B5EF4-FFF2-40B4-BE49-F238E27FC236}">
                  <a16:creationId xmlns:a16="http://schemas.microsoft.com/office/drawing/2014/main" id="{EA5E7DCB-A417-408E-ADCE-9A668ACB7802}"/>
                </a:ext>
              </a:extLst>
            </p:cNvPr>
            <p:cNvPicPr>
              <a:picLocks noChangeAspect="1"/>
            </p:cNvPicPr>
            <p:nvPr/>
          </p:nvPicPr>
          <p:blipFill>
            <a:blip r:embed="rId13"/>
            <a:stretch>
              <a:fillRect/>
            </a:stretch>
          </p:blipFill>
          <p:spPr>
            <a:xfrm>
              <a:off x="6057786" y="4590557"/>
              <a:ext cx="1151197" cy="1115496"/>
            </a:xfrm>
            <a:prstGeom prst="rect">
              <a:avLst/>
            </a:prstGeom>
          </p:spPr>
        </p:pic>
        <p:pic>
          <p:nvPicPr>
            <p:cNvPr id="100" name="그림 99">
              <a:extLst>
                <a:ext uri="{FF2B5EF4-FFF2-40B4-BE49-F238E27FC236}">
                  <a16:creationId xmlns:a16="http://schemas.microsoft.com/office/drawing/2014/main" id="{03870424-8D57-4931-A60C-8F6AF4B46230}"/>
                </a:ext>
              </a:extLst>
            </p:cNvPr>
            <p:cNvPicPr>
              <a:picLocks noChangeAspect="1"/>
            </p:cNvPicPr>
            <p:nvPr/>
          </p:nvPicPr>
          <p:blipFill rotWithShape="1">
            <a:blip r:embed="rId14"/>
            <a:srcRect l="654" t="2321" r="1674"/>
            <a:stretch/>
          </p:blipFill>
          <p:spPr>
            <a:xfrm>
              <a:off x="7419109" y="4590557"/>
              <a:ext cx="1107094" cy="1089604"/>
            </a:xfrm>
            <a:prstGeom prst="rect">
              <a:avLst/>
            </a:prstGeom>
            <a:ln w="19050">
              <a:solidFill>
                <a:schemeClr val="bg1">
                  <a:lumMod val="75000"/>
                </a:schemeClr>
              </a:solidFill>
            </a:ln>
          </p:spPr>
        </p:pic>
        <p:sp>
          <p:nvSpPr>
            <p:cNvPr id="101" name="타원 100">
              <a:extLst>
                <a:ext uri="{FF2B5EF4-FFF2-40B4-BE49-F238E27FC236}">
                  <a16:creationId xmlns:a16="http://schemas.microsoft.com/office/drawing/2014/main" id="{70DE031A-46E6-41C2-8ECF-8F19557EAEDE}"/>
                </a:ext>
              </a:extLst>
            </p:cNvPr>
            <p:cNvSpPr/>
            <p:nvPr/>
          </p:nvSpPr>
          <p:spPr>
            <a:xfrm>
              <a:off x="6548357" y="5482061"/>
              <a:ext cx="1216161" cy="853259"/>
            </a:xfrm>
            <a:prstGeom prst="ellipse">
              <a:avLst/>
            </a:prstGeom>
            <a:solidFill>
              <a:srgbClr val="B3B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latin typeface="KoPubWorld돋움체 Medium" panose="00000600000000000000" pitchFamily="2" charset="-127"/>
                  <a:ea typeface="KoPubWorld돋움체 Medium" panose="00000600000000000000" pitchFamily="2" charset="-127"/>
                </a:rPr>
                <a:t>EVI</a:t>
              </a:r>
              <a:endParaRPr lang="ko-KR" altLang="en-US" sz="1100" b="1" dirty="0">
                <a:latin typeface="KoPubWorld돋움체 Medium" panose="00000600000000000000" pitchFamily="2" charset="-127"/>
                <a:ea typeface="KoPubWorld돋움체 Medium" panose="00000600000000000000" pitchFamily="2" charset="-127"/>
              </a:endParaRPr>
            </a:p>
          </p:txBody>
        </p:sp>
      </p:grpSp>
      <p:pic>
        <p:nvPicPr>
          <p:cNvPr id="55" name="그림 54"/>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847334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BFFE243-D654-42EF-8260-025674E8C54C}"/>
              </a:ext>
            </a:extLst>
          </p:cNvPr>
          <p:cNvSpPr>
            <a:spLocks noGrp="1"/>
          </p:cNvSpPr>
          <p:nvPr>
            <p:ph type="body" sz="quarter" idx="13"/>
          </p:nvPr>
        </p:nvSpPr>
        <p:spPr/>
        <p:txBody>
          <a:bodyPr/>
          <a:lstStyle/>
          <a:p>
            <a:r>
              <a:rPr lang="ko-KR" altLang="en-US" dirty="0"/>
              <a:t>공정 흐름</a:t>
            </a:r>
            <a:r>
              <a:rPr lang="en-US" altLang="ko-KR" dirty="0"/>
              <a:t>:</a:t>
            </a:r>
            <a:r>
              <a:rPr lang="ko-KR" altLang="en-US" dirty="0"/>
              <a:t> 테스트</a:t>
            </a:r>
          </a:p>
        </p:txBody>
      </p:sp>
      <p:sp>
        <p:nvSpPr>
          <p:cNvPr id="6" name="세로 텍스트 개체 틀 5">
            <a:extLst>
              <a:ext uri="{FF2B5EF4-FFF2-40B4-BE49-F238E27FC236}">
                <a16:creationId xmlns:a16="http://schemas.microsoft.com/office/drawing/2014/main" id="{981C6CFB-22CD-4506-B90B-2C9CE41981B2}"/>
              </a:ext>
            </a:extLst>
          </p:cNvPr>
          <p:cNvSpPr>
            <a:spLocks noGrp="1"/>
          </p:cNvSpPr>
          <p:nvPr>
            <p:ph type="body" orient="vert" sz="quarter" idx="14"/>
          </p:nvPr>
        </p:nvSpPr>
        <p:spPr>
          <a:xfrm>
            <a:off x="136628" y="1193892"/>
            <a:ext cx="9621300" cy="558000"/>
          </a:xfrm>
        </p:spPr>
        <p:txBody>
          <a:bodyPr/>
          <a:lstStyle/>
          <a:p>
            <a:r>
              <a:rPr lang="ko-KR" altLang="en-US" dirty="0"/>
              <a:t>테스트의 주요 공정은 총 </a:t>
            </a:r>
            <a:r>
              <a:rPr lang="en-US" altLang="ko-KR" dirty="0"/>
              <a:t>10</a:t>
            </a:r>
            <a:r>
              <a:rPr lang="ko-KR" altLang="en-US" dirty="0"/>
              <a:t>단계의 세부 프로세스로 구성되며</a:t>
            </a:r>
            <a:r>
              <a:rPr lang="en-US" altLang="ko-KR" dirty="0"/>
              <a:t>, </a:t>
            </a:r>
            <a:r>
              <a:rPr lang="ko-KR" altLang="en-US" dirty="0"/>
              <a:t>각 유형의 검사와 특성 부여</a:t>
            </a:r>
            <a:r>
              <a:rPr lang="en-US" altLang="ko-KR" dirty="0"/>
              <a:t>, </a:t>
            </a:r>
            <a:r>
              <a:rPr lang="ko-KR" altLang="en-US" dirty="0"/>
              <a:t>최종 포장 등을 수행합니다</a:t>
            </a:r>
            <a:r>
              <a:rPr lang="en-US" altLang="ko-KR" dirty="0"/>
              <a:t>.</a:t>
            </a:r>
            <a:endParaRPr lang="ko-KR" altLang="en-US" dirty="0"/>
          </a:p>
        </p:txBody>
      </p:sp>
      <p:grpSp>
        <p:nvGrpSpPr>
          <p:cNvPr id="55" name="그룹 54">
            <a:extLst>
              <a:ext uri="{FF2B5EF4-FFF2-40B4-BE49-F238E27FC236}">
                <a16:creationId xmlns:a16="http://schemas.microsoft.com/office/drawing/2014/main" id="{66824BB7-39AE-4A11-8AFE-1410ADA8E35F}"/>
              </a:ext>
            </a:extLst>
          </p:cNvPr>
          <p:cNvGrpSpPr/>
          <p:nvPr/>
        </p:nvGrpSpPr>
        <p:grpSpPr>
          <a:xfrm>
            <a:off x="376579" y="1950720"/>
            <a:ext cx="1738480" cy="367200"/>
            <a:chOff x="488951" y="1548973"/>
            <a:chExt cx="1564294" cy="406400"/>
          </a:xfrm>
          <a:solidFill>
            <a:srgbClr val="483159"/>
          </a:solidFill>
        </p:grpSpPr>
        <p:sp>
          <p:nvSpPr>
            <p:cNvPr id="56" name="순서도: 수행의 시작/종료 55">
              <a:extLst>
                <a:ext uri="{FF2B5EF4-FFF2-40B4-BE49-F238E27FC236}">
                  <a16:creationId xmlns:a16="http://schemas.microsoft.com/office/drawing/2014/main" id="{F123F7AE-559B-47C8-A4A5-614E920B1759}"/>
                </a:ext>
              </a:extLst>
            </p:cNvPr>
            <p:cNvSpPr/>
            <p:nvPr/>
          </p:nvSpPr>
          <p:spPr>
            <a:xfrm>
              <a:off x="488951" y="1548973"/>
              <a:ext cx="1302732"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latin typeface="Arial" panose="020B0604020202020204" pitchFamily="34" charset="0"/>
                  <a:ea typeface="KoPubWorld돋움체 Medium" panose="00000600000000000000" pitchFamily="2" charset="-127"/>
                </a:rPr>
                <a:t>수입검사</a:t>
              </a:r>
            </a:p>
          </p:txBody>
        </p:sp>
        <p:sp>
          <p:nvSpPr>
            <p:cNvPr id="57" name="화살표: 갈매기형 수장 56">
              <a:extLst>
                <a:ext uri="{FF2B5EF4-FFF2-40B4-BE49-F238E27FC236}">
                  <a16:creationId xmlns:a16="http://schemas.microsoft.com/office/drawing/2014/main" id="{946BA060-05D7-4771-A47E-3AD32DE2CE30}"/>
                </a:ext>
              </a:extLst>
            </p:cNvPr>
            <p:cNvSpPr/>
            <p:nvPr/>
          </p:nvSpPr>
          <p:spPr>
            <a:xfrm>
              <a:off x="1895303"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Arial" panose="020B0604020202020204" pitchFamily="34" charset="0"/>
                <a:ea typeface="KoPubWorld돋움체 Medium" panose="00000600000000000000" pitchFamily="2" charset="-127"/>
              </a:endParaRPr>
            </a:p>
          </p:txBody>
        </p:sp>
      </p:grpSp>
      <p:grpSp>
        <p:nvGrpSpPr>
          <p:cNvPr id="58" name="그룹 57">
            <a:extLst>
              <a:ext uri="{FF2B5EF4-FFF2-40B4-BE49-F238E27FC236}">
                <a16:creationId xmlns:a16="http://schemas.microsoft.com/office/drawing/2014/main" id="{277EC19A-927C-43A8-9922-F916598CC067}"/>
              </a:ext>
            </a:extLst>
          </p:cNvPr>
          <p:cNvGrpSpPr/>
          <p:nvPr/>
        </p:nvGrpSpPr>
        <p:grpSpPr>
          <a:xfrm>
            <a:off x="2299506" y="1950720"/>
            <a:ext cx="1738480" cy="367200"/>
            <a:chOff x="488951" y="1548973"/>
            <a:chExt cx="1564294" cy="406400"/>
          </a:xfrm>
          <a:solidFill>
            <a:srgbClr val="483159"/>
          </a:solidFill>
        </p:grpSpPr>
        <p:sp>
          <p:nvSpPr>
            <p:cNvPr id="59" name="순서도: 수행의 시작/종료 58">
              <a:extLst>
                <a:ext uri="{FF2B5EF4-FFF2-40B4-BE49-F238E27FC236}">
                  <a16:creationId xmlns:a16="http://schemas.microsoft.com/office/drawing/2014/main" id="{6DAC891D-2DF2-4ECE-A497-3A157CA26586}"/>
                </a:ext>
              </a:extLst>
            </p:cNvPr>
            <p:cNvSpPr/>
            <p:nvPr/>
          </p:nvSpPr>
          <p:spPr>
            <a:xfrm>
              <a:off x="488951" y="1548973"/>
              <a:ext cx="1302732"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Arial" panose="020B0604020202020204" pitchFamily="34" charset="0"/>
                  <a:ea typeface="KoPubWorld돋움체 Medium" panose="00000600000000000000" pitchFamily="2" charset="-127"/>
                </a:rPr>
                <a:t>TDBI</a:t>
              </a:r>
              <a:endParaRPr lang="ko-KR" altLang="en-US" sz="1000" b="1" dirty="0">
                <a:latin typeface="Arial" panose="020B0604020202020204" pitchFamily="34" charset="0"/>
                <a:ea typeface="KoPubWorld돋움체 Medium" panose="00000600000000000000" pitchFamily="2" charset="-127"/>
              </a:endParaRPr>
            </a:p>
          </p:txBody>
        </p:sp>
        <p:sp>
          <p:nvSpPr>
            <p:cNvPr id="60" name="화살표: 갈매기형 수장 59">
              <a:extLst>
                <a:ext uri="{FF2B5EF4-FFF2-40B4-BE49-F238E27FC236}">
                  <a16:creationId xmlns:a16="http://schemas.microsoft.com/office/drawing/2014/main" id="{9B75FC52-10C7-403E-A972-D37918796123}"/>
                </a:ext>
              </a:extLst>
            </p:cNvPr>
            <p:cNvSpPr/>
            <p:nvPr/>
          </p:nvSpPr>
          <p:spPr>
            <a:xfrm>
              <a:off x="1895303"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Arial" panose="020B0604020202020204" pitchFamily="34" charset="0"/>
                <a:ea typeface="KoPubWorld돋움체 Medium" panose="00000600000000000000" pitchFamily="2" charset="-127"/>
              </a:endParaRPr>
            </a:p>
          </p:txBody>
        </p:sp>
      </p:grpSp>
      <p:grpSp>
        <p:nvGrpSpPr>
          <p:cNvPr id="61" name="그룹 60">
            <a:extLst>
              <a:ext uri="{FF2B5EF4-FFF2-40B4-BE49-F238E27FC236}">
                <a16:creationId xmlns:a16="http://schemas.microsoft.com/office/drawing/2014/main" id="{CA723FEB-FB02-45E0-AE9B-B6489F3F9DB1}"/>
              </a:ext>
            </a:extLst>
          </p:cNvPr>
          <p:cNvGrpSpPr/>
          <p:nvPr/>
        </p:nvGrpSpPr>
        <p:grpSpPr>
          <a:xfrm>
            <a:off x="4222433" y="1950720"/>
            <a:ext cx="1738480" cy="367200"/>
            <a:chOff x="488951" y="1548973"/>
            <a:chExt cx="1564294" cy="406400"/>
          </a:xfrm>
          <a:solidFill>
            <a:srgbClr val="483159"/>
          </a:solidFill>
        </p:grpSpPr>
        <p:sp>
          <p:nvSpPr>
            <p:cNvPr id="62" name="순서도: 수행의 시작/종료 61">
              <a:extLst>
                <a:ext uri="{FF2B5EF4-FFF2-40B4-BE49-F238E27FC236}">
                  <a16:creationId xmlns:a16="http://schemas.microsoft.com/office/drawing/2014/main" id="{688EBB01-9365-4160-8B9B-001F522969DC}"/>
                </a:ext>
              </a:extLst>
            </p:cNvPr>
            <p:cNvSpPr/>
            <p:nvPr/>
          </p:nvSpPr>
          <p:spPr>
            <a:xfrm>
              <a:off x="488951" y="1548973"/>
              <a:ext cx="1302732"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Arial" panose="020B0604020202020204" pitchFamily="34" charset="0"/>
                  <a:ea typeface="KoPubWorld돋움체 Medium" panose="00000600000000000000" pitchFamily="2" charset="-127"/>
                </a:rPr>
                <a:t>Hot Test</a:t>
              </a:r>
              <a:endParaRPr lang="ko-KR" altLang="en-US" sz="1000" b="1" dirty="0">
                <a:latin typeface="Arial" panose="020B0604020202020204" pitchFamily="34" charset="0"/>
                <a:ea typeface="KoPubWorld돋움체 Medium" panose="00000600000000000000" pitchFamily="2" charset="-127"/>
              </a:endParaRPr>
            </a:p>
          </p:txBody>
        </p:sp>
        <p:sp>
          <p:nvSpPr>
            <p:cNvPr id="63" name="화살표: 갈매기형 수장 62">
              <a:extLst>
                <a:ext uri="{FF2B5EF4-FFF2-40B4-BE49-F238E27FC236}">
                  <a16:creationId xmlns:a16="http://schemas.microsoft.com/office/drawing/2014/main" id="{84CE8594-3C69-4CB1-A462-750D599CC3B1}"/>
                </a:ext>
              </a:extLst>
            </p:cNvPr>
            <p:cNvSpPr/>
            <p:nvPr/>
          </p:nvSpPr>
          <p:spPr>
            <a:xfrm>
              <a:off x="1895303"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Arial" panose="020B0604020202020204" pitchFamily="34" charset="0"/>
                <a:ea typeface="KoPubWorld돋움체 Medium" panose="00000600000000000000" pitchFamily="2" charset="-127"/>
              </a:endParaRPr>
            </a:p>
          </p:txBody>
        </p:sp>
      </p:grpSp>
      <p:grpSp>
        <p:nvGrpSpPr>
          <p:cNvPr id="64" name="그룹 63">
            <a:extLst>
              <a:ext uri="{FF2B5EF4-FFF2-40B4-BE49-F238E27FC236}">
                <a16:creationId xmlns:a16="http://schemas.microsoft.com/office/drawing/2014/main" id="{4EAE6824-C365-4AF6-8864-2C60CD535ACB}"/>
              </a:ext>
            </a:extLst>
          </p:cNvPr>
          <p:cNvGrpSpPr/>
          <p:nvPr/>
        </p:nvGrpSpPr>
        <p:grpSpPr>
          <a:xfrm>
            <a:off x="6145360" y="1950720"/>
            <a:ext cx="1738480" cy="367200"/>
            <a:chOff x="488951" y="1548973"/>
            <a:chExt cx="1564294" cy="406400"/>
          </a:xfrm>
          <a:solidFill>
            <a:srgbClr val="483159"/>
          </a:solidFill>
        </p:grpSpPr>
        <p:sp>
          <p:nvSpPr>
            <p:cNvPr id="65" name="순서도: 수행의 시작/종료 64">
              <a:extLst>
                <a:ext uri="{FF2B5EF4-FFF2-40B4-BE49-F238E27FC236}">
                  <a16:creationId xmlns:a16="http://schemas.microsoft.com/office/drawing/2014/main" id="{BD9DA975-A692-4F63-8D40-39133090A18F}"/>
                </a:ext>
              </a:extLst>
            </p:cNvPr>
            <p:cNvSpPr/>
            <p:nvPr/>
          </p:nvSpPr>
          <p:spPr>
            <a:xfrm>
              <a:off x="488951" y="1548973"/>
              <a:ext cx="1302732"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Arial" panose="020B0604020202020204" pitchFamily="34" charset="0"/>
                  <a:ea typeface="KoPubWorld돋움체 Medium" panose="00000600000000000000" pitchFamily="2" charset="-127"/>
                </a:rPr>
                <a:t>Cold Test</a:t>
              </a:r>
              <a:endParaRPr lang="ko-KR" altLang="en-US" sz="1000" b="1" dirty="0">
                <a:latin typeface="Arial" panose="020B0604020202020204" pitchFamily="34" charset="0"/>
                <a:ea typeface="KoPubWorld돋움체 Medium" panose="00000600000000000000" pitchFamily="2" charset="-127"/>
              </a:endParaRPr>
            </a:p>
          </p:txBody>
        </p:sp>
        <p:sp>
          <p:nvSpPr>
            <p:cNvPr id="66" name="화살표: 갈매기형 수장 65">
              <a:extLst>
                <a:ext uri="{FF2B5EF4-FFF2-40B4-BE49-F238E27FC236}">
                  <a16:creationId xmlns:a16="http://schemas.microsoft.com/office/drawing/2014/main" id="{DD35AE0E-3462-4B3A-8E6B-D1FF8F0B0F50}"/>
                </a:ext>
              </a:extLst>
            </p:cNvPr>
            <p:cNvSpPr/>
            <p:nvPr/>
          </p:nvSpPr>
          <p:spPr>
            <a:xfrm>
              <a:off x="1895303"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Arial" panose="020B0604020202020204" pitchFamily="34" charset="0"/>
                <a:ea typeface="KoPubWorld돋움체 Medium" panose="00000600000000000000" pitchFamily="2" charset="-127"/>
              </a:endParaRPr>
            </a:p>
          </p:txBody>
        </p:sp>
      </p:grpSp>
      <p:sp>
        <p:nvSpPr>
          <p:cNvPr id="69" name="순서도: 수행의 시작/종료 68">
            <a:extLst>
              <a:ext uri="{FF2B5EF4-FFF2-40B4-BE49-F238E27FC236}">
                <a16:creationId xmlns:a16="http://schemas.microsoft.com/office/drawing/2014/main" id="{139E0010-292A-4A5A-B424-5226DA0A7BE5}"/>
              </a:ext>
            </a:extLst>
          </p:cNvPr>
          <p:cNvSpPr/>
          <p:nvPr/>
        </p:nvSpPr>
        <p:spPr>
          <a:xfrm>
            <a:off x="8068286" y="1950720"/>
            <a:ext cx="1447793" cy="367200"/>
          </a:xfrm>
          <a:prstGeom prst="flowChartTerminator">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Arial" panose="020B0604020202020204" pitchFamily="34" charset="0"/>
                <a:ea typeface="KoPubWorld돋움체 Medium" panose="00000600000000000000" pitchFamily="2" charset="-127"/>
              </a:rPr>
              <a:t>Speed Test</a:t>
            </a:r>
            <a:endParaRPr lang="ko-KR" altLang="en-US" sz="1000" b="1" dirty="0">
              <a:latin typeface="Arial" panose="020B0604020202020204" pitchFamily="34" charset="0"/>
              <a:ea typeface="KoPubWorld돋움체 Medium" panose="00000600000000000000" pitchFamily="2" charset="-127"/>
            </a:endParaRPr>
          </a:p>
        </p:txBody>
      </p:sp>
      <p:grpSp>
        <p:nvGrpSpPr>
          <p:cNvPr id="70" name="그룹 69">
            <a:extLst>
              <a:ext uri="{FF2B5EF4-FFF2-40B4-BE49-F238E27FC236}">
                <a16:creationId xmlns:a16="http://schemas.microsoft.com/office/drawing/2014/main" id="{2F61CC10-1016-4658-8234-FDBD4AE19EBA}"/>
              </a:ext>
            </a:extLst>
          </p:cNvPr>
          <p:cNvGrpSpPr/>
          <p:nvPr/>
        </p:nvGrpSpPr>
        <p:grpSpPr>
          <a:xfrm>
            <a:off x="377925" y="4224505"/>
            <a:ext cx="1738480" cy="367200"/>
            <a:chOff x="488951" y="1548973"/>
            <a:chExt cx="1564294" cy="406400"/>
          </a:xfrm>
          <a:solidFill>
            <a:srgbClr val="483159"/>
          </a:solidFill>
        </p:grpSpPr>
        <p:sp>
          <p:nvSpPr>
            <p:cNvPr id="71" name="순서도: 수행의 시작/종료 70">
              <a:extLst>
                <a:ext uri="{FF2B5EF4-FFF2-40B4-BE49-F238E27FC236}">
                  <a16:creationId xmlns:a16="http://schemas.microsoft.com/office/drawing/2014/main" id="{E423B7AA-DCD3-4BBE-8141-A8061FAB61D9}"/>
                </a:ext>
              </a:extLst>
            </p:cNvPr>
            <p:cNvSpPr/>
            <p:nvPr/>
          </p:nvSpPr>
          <p:spPr>
            <a:xfrm>
              <a:off x="488951" y="1548973"/>
              <a:ext cx="1302732"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Arial" panose="020B0604020202020204" pitchFamily="34" charset="0"/>
                  <a:ea typeface="KoPubWorld돋움체 Medium" panose="00000600000000000000" pitchFamily="2" charset="-127"/>
                </a:rPr>
                <a:t>Marking</a:t>
              </a:r>
              <a:endParaRPr lang="ko-KR" altLang="en-US" sz="1000" b="1" dirty="0">
                <a:latin typeface="Arial" panose="020B0604020202020204" pitchFamily="34" charset="0"/>
                <a:ea typeface="KoPubWorld돋움체 Medium" panose="00000600000000000000" pitchFamily="2" charset="-127"/>
              </a:endParaRPr>
            </a:p>
          </p:txBody>
        </p:sp>
        <p:sp>
          <p:nvSpPr>
            <p:cNvPr id="72" name="화살표: 갈매기형 수장 71">
              <a:extLst>
                <a:ext uri="{FF2B5EF4-FFF2-40B4-BE49-F238E27FC236}">
                  <a16:creationId xmlns:a16="http://schemas.microsoft.com/office/drawing/2014/main" id="{9F5F4EB2-9034-4819-A52C-1BEA4F2A2B00}"/>
                </a:ext>
              </a:extLst>
            </p:cNvPr>
            <p:cNvSpPr/>
            <p:nvPr/>
          </p:nvSpPr>
          <p:spPr>
            <a:xfrm>
              <a:off x="1895303"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Arial" panose="020B0604020202020204" pitchFamily="34" charset="0"/>
                <a:ea typeface="KoPubWorld돋움체 Medium" panose="00000600000000000000" pitchFamily="2" charset="-127"/>
              </a:endParaRPr>
            </a:p>
          </p:txBody>
        </p:sp>
      </p:grpSp>
      <p:grpSp>
        <p:nvGrpSpPr>
          <p:cNvPr id="73" name="그룹 72">
            <a:extLst>
              <a:ext uri="{FF2B5EF4-FFF2-40B4-BE49-F238E27FC236}">
                <a16:creationId xmlns:a16="http://schemas.microsoft.com/office/drawing/2014/main" id="{B574687D-EC3B-4175-836F-8C5542B0876F}"/>
              </a:ext>
            </a:extLst>
          </p:cNvPr>
          <p:cNvGrpSpPr/>
          <p:nvPr/>
        </p:nvGrpSpPr>
        <p:grpSpPr>
          <a:xfrm>
            <a:off x="2300852" y="4224505"/>
            <a:ext cx="1738480" cy="367200"/>
            <a:chOff x="488951" y="1548973"/>
            <a:chExt cx="1564294" cy="406400"/>
          </a:xfrm>
          <a:solidFill>
            <a:srgbClr val="483159"/>
          </a:solidFill>
        </p:grpSpPr>
        <p:sp>
          <p:nvSpPr>
            <p:cNvPr id="74" name="순서도: 수행의 시작/종료 73">
              <a:extLst>
                <a:ext uri="{FF2B5EF4-FFF2-40B4-BE49-F238E27FC236}">
                  <a16:creationId xmlns:a16="http://schemas.microsoft.com/office/drawing/2014/main" id="{C112CA36-8029-4252-AD04-50C73B490C43}"/>
                </a:ext>
              </a:extLst>
            </p:cNvPr>
            <p:cNvSpPr/>
            <p:nvPr/>
          </p:nvSpPr>
          <p:spPr>
            <a:xfrm>
              <a:off x="488951" y="1548973"/>
              <a:ext cx="1302732"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Arial" panose="020B0604020202020204" pitchFamily="34" charset="0"/>
                  <a:ea typeface="KoPubWorld돋움체 Medium" panose="00000600000000000000" pitchFamily="2" charset="-127"/>
                </a:rPr>
                <a:t>LIS(</a:t>
              </a:r>
              <a:r>
                <a:rPr lang="ko-KR" altLang="en-US" sz="1000" b="1" dirty="0">
                  <a:latin typeface="Arial" panose="020B0604020202020204" pitchFamily="34" charset="0"/>
                  <a:ea typeface="KoPubWorld돋움체 Medium" panose="00000600000000000000" pitchFamily="2" charset="-127"/>
                </a:rPr>
                <a:t>외관검사</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75" name="화살표: 갈매기형 수장 74">
              <a:extLst>
                <a:ext uri="{FF2B5EF4-FFF2-40B4-BE49-F238E27FC236}">
                  <a16:creationId xmlns:a16="http://schemas.microsoft.com/office/drawing/2014/main" id="{E3681900-EDB0-4ABD-94D1-BC1A7BC597B2}"/>
                </a:ext>
              </a:extLst>
            </p:cNvPr>
            <p:cNvSpPr/>
            <p:nvPr/>
          </p:nvSpPr>
          <p:spPr>
            <a:xfrm>
              <a:off x="1895303"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Arial" panose="020B0604020202020204" pitchFamily="34" charset="0"/>
                <a:ea typeface="KoPubWorld돋움체 Medium" panose="00000600000000000000" pitchFamily="2" charset="-127"/>
              </a:endParaRPr>
            </a:p>
          </p:txBody>
        </p:sp>
      </p:grpSp>
      <p:grpSp>
        <p:nvGrpSpPr>
          <p:cNvPr id="76" name="그룹 75">
            <a:extLst>
              <a:ext uri="{FF2B5EF4-FFF2-40B4-BE49-F238E27FC236}">
                <a16:creationId xmlns:a16="http://schemas.microsoft.com/office/drawing/2014/main" id="{9900ABE1-47DB-4953-BF14-4D6AF73F6B60}"/>
              </a:ext>
            </a:extLst>
          </p:cNvPr>
          <p:cNvGrpSpPr/>
          <p:nvPr/>
        </p:nvGrpSpPr>
        <p:grpSpPr>
          <a:xfrm>
            <a:off x="4223779" y="4224505"/>
            <a:ext cx="1738480" cy="367200"/>
            <a:chOff x="488951" y="1548973"/>
            <a:chExt cx="1564294" cy="406400"/>
          </a:xfrm>
          <a:solidFill>
            <a:srgbClr val="483159"/>
          </a:solidFill>
        </p:grpSpPr>
        <p:sp>
          <p:nvSpPr>
            <p:cNvPr id="77" name="순서도: 수행의 시작/종료 76">
              <a:extLst>
                <a:ext uri="{FF2B5EF4-FFF2-40B4-BE49-F238E27FC236}">
                  <a16:creationId xmlns:a16="http://schemas.microsoft.com/office/drawing/2014/main" id="{F310BCC4-77EE-4314-88F2-D314C12547BF}"/>
                </a:ext>
              </a:extLst>
            </p:cNvPr>
            <p:cNvSpPr/>
            <p:nvPr/>
          </p:nvSpPr>
          <p:spPr>
            <a:xfrm>
              <a:off x="488951" y="1548973"/>
              <a:ext cx="1302732"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Arial" panose="020B0604020202020204" pitchFamily="34" charset="0"/>
                  <a:ea typeface="KoPubWorld돋움체 Medium" panose="00000600000000000000" pitchFamily="2" charset="-127"/>
                </a:rPr>
                <a:t>FVI(</a:t>
              </a:r>
              <a:r>
                <a:rPr lang="ko-KR" altLang="en-US" sz="1000" b="1" dirty="0">
                  <a:latin typeface="Arial" panose="020B0604020202020204" pitchFamily="34" charset="0"/>
                  <a:ea typeface="KoPubWorld돋움체 Medium" panose="00000600000000000000" pitchFamily="2" charset="-127"/>
                </a:rPr>
                <a:t>육안검사</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78" name="화살표: 갈매기형 수장 77">
              <a:extLst>
                <a:ext uri="{FF2B5EF4-FFF2-40B4-BE49-F238E27FC236}">
                  <a16:creationId xmlns:a16="http://schemas.microsoft.com/office/drawing/2014/main" id="{728D3114-7F6E-4E3E-B680-7C6C9F7CF975}"/>
                </a:ext>
              </a:extLst>
            </p:cNvPr>
            <p:cNvSpPr/>
            <p:nvPr/>
          </p:nvSpPr>
          <p:spPr>
            <a:xfrm>
              <a:off x="1895303"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Arial" panose="020B0604020202020204" pitchFamily="34" charset="0"/>
                <a:ea typeface="KoPubWorld돋움체 Medium" panose="00000600000000000000" pitchFamily="2" charset="-127"/>
              </a:endParaRPr>
            </a:p>
          </p:txBody>
        </p:sp>
      </p:grpSp>
      <p:grpSp>
        <p:nvGrpSpPr>
          <p:cNvPr id="80" name="그룹 79">
            <a:extLst>
              <a:ext uri="{FF2B5EF4-FFF2-40B4-BE49-F238E27FC236}">
                <a16:creationId xmlns:a16="http://schemas.microsoft.com/office/drawing/2014/main" id="{E9E2F82F-147A-442B-BA93-20E6E4575D6A}"/>
              </a:ext>
            </a:extLst>
          </p:cNvPr>
          <p:cNvGrpSpPr/>
          <p:nvPr/>
        </p:nvGrpSpPr>
        <p:grpSpPr>
          <a:xfrm>
            <a:off x="6146706" y="4224505"/>
            <a:ext cx="1738480" cy="367200"/>
            <a:chOff x="488951" y="1548973"/>
            <a:chExt cx="1564294" cy="406400"/>
          </a:xfrm>
          <a:solidFill>
            <a:srgbClr val="483159"/>
          </a:solidFill>
        </p:grpSpPr>
        <p:sp>
          <p:nvSpPr>
            <p:cNvPr id="128" name="순서도: 수행의 시작/종료 127">
              <a:extLst>
                <a:ext uri="{FF2B5EF4-FFF2-40B4-BE49-F238E27FC236}">
                  <a16:creationId xmlns:a16="http://schemas.microsoft.com/office/drawing/2014/main" id="{BB699FF9-E1F9-4519-807F-118C083FD98E}"/>
                </a:ext>
              </a:extLst>
            </p:cNvPr>
            <p:cNvSpPr/>
            <p:nvPr/>
          </p:nvSpPr>
          <p:spPr>
            <a:xfrm>
              <a:off x="488951" y="1548973"/>
              <a:ext cx="1302732" cy="40640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latin typeface="Arial" panose="020B0604020202020204" pitchFamily="34" charset="0"/>
                  <a:ea typeface="KoPubWorld돋움체 Medium" panose="00000600000000000000" pitchFamily="2" charset="-127"/>
                </a:rPr>
                <a:t>QPV(</a:t>
              </a:r>
              <a:r>
                <a:rPr lang="ko-KR" altLang="en-US" sz="1000" b="1" dirty="0">
                  <a:latin typeface="Arial" panose="020B0604020202020204" pitchFamily="34" charset="0"/>
                  <a:ea typeface="KoPubWorld돋움체 Medium" panose="00000600000000000000" pitchFamily="2" charset="-127"/>
                </a:rPr>
                <a:t>품질검사</a:t>
              </a:r>
              <a:r>
                <a:rPr lang="en-US" altLang="ko-KR" sz="1000" b="1" dirty="0">
                  <a:latin typeface="Arial" panose="020B0604020202020204" pitchFamily="34" charset="0"/>
                  <a:ea typeface="KoPubWorld돋움체 Medium" panose="00000600000000000000" pitchFamily="2" charset="-127"/>
                </a:rPr>
                <a:t>)</a:t>
              </a:r>
              <a:endParaRPr lang="ko-KR" altLang="en-US" sz="1000" b="1" dirty="0">
                <a:latin typeface="Arial" panose="020B0604020202020204" pitchFamily="34" charset="0"/>
                <a:ea typeface="KoPubWorld돋움체 Medium" panose="00000600000000000000" pitchFamily="2" charset="-127"/>
              </a:endParaRPr>
            </a:p>
          </p:txBody>
        </p:sp>
        <p:sp>
          <p:nvSpPr>
            <p:cNvPr id="129" name="화살표: 갈매기형 수장 128">
              <a:extLst>
                <a:ext uri="{FF2B5EF4-FFF2-40B4-BE49-F238E27FC236}">
                  <a16:creationId xmlns:a16="http://schemas.microsoft.com/office/drawing/2014/main" id="{DCBA3E96-0C82-461A-88AE-1CC3A60AFE9E}"/>
                </a:ext>
              </a:extLst>
            </p:cNvPr>
            <p:cNvSpPr/>
            <p:nvPr/>
          </p:nvSpPr>
          <p:spPr>
            <a:xfrm>
              <a:off x="1895303" y="1598387"/>
              <a:ext cx="157942" cy="3075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Arial" panose="020B0604020202020204" pitchFamily="34" charset="0"/>
                <a:ea typeface="KoPubWorld돋움체 Medium" panose="00000600000000000000" pitchFamily="2" charset="-127"/>
              </a:endParaRPr>
            </a:p>
          </p:txBody>
        </p:sp>
      </p:grpSp>
      <p:sp>
        <p:nvSpPr>
          <p:cNvPr id="130" name="순서도: 수행의 시작/종료 129">
            <a:extLst>
              <a:ext uri="{FF2B5EF4-FFF2-40B4-BE49-F238E27FC236}">
                <a16:creationId xmlns:a16="http://schemas.microsoft.com/office/drawing/2014/main" id="{B4276E2B-7377-44AD-8515-E5F3010ED7FC}"/>
              </a:ext>
            </a:extLst>
          </p:cNvPr>
          <p:cNvSpPr/>
          <p:nvPr/>
        </p:nvSpPr>
        <p:spPr>
          <a:xfrm>
            <a:off x="8069632" y="4224505"/>
            <a:ext cx="1447793" cy="367200"/>
          </a:xfrm>
          <a:prstGeom prst="flowChartTerminator">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latin typeface="Arial" panose="020B0604020202020204" pitchFamily="34" charset="0"/>
                <a:ea typeface="KoPubWorld돋움체 Medium" panose="00000600000000000000" pitchFamily="2" charset="-127"/>
              </a:rPr>
              <a:t>포장 및 출하</a:t>
            </a:r>
          </a:p>
        </p:txBody>
      </p:sp>
      <p:pic>
        <p:nvPicPr>
          <p:cNvPr id="131" name="그림 130">
            <a:extLst>
              <a:ext uri="{FF2B5EF4-FFF2-40B4-BE49-F238E27FC236}">
                <a16:creationId xmlns:a16="http://schemas.microsoft.com/office/drawing/2014/main" id="{64A6F8D8-7356-4A23-8EB9-C4FA72A695E8}"/>
              </a:ext>
            </a:extLst>
          </p:cNvPr>
          <p:cNvPicPr>
            <a:picLocks noChangeAspect="1"/>
          </p:cNvPicPr>
          <p:nvPr/>
        </p:nvPicPr>
        <p:blipFill>
          <a:blip r:embed="rId3"/>
          <a:stretch>
            <a:fillRect/>
          </a:stretch>
        </p:blipFill>
        <p:spPr>
          <a:xfrm>
            <a:off x="453531" y="2380979"/>
            <a:ext cx="1324778" cy="798136"/>
          </a:xfrm>
          <a:prstGeom prst="rect">
            <a:avLst/>
          </a:prstGeom>
        </p:spPr>
      </p:pic>
      <p:pic>
        <p:nvPicPr>
          <p:cNvPr id="132" name="그림 131">
            <a:extLst>
              <a:ext uri="{FF2B5EF4-FFF2-40B4-BE49-F238E27FC236}">
                <a16:creationId xmlns:a16="http://schemas.microsoft.com/office/drawing/2014/main" id="{A94647E5-19EE-4899-99FB-9106A2177333}"/>
              </a:ext>
            </a:extLst>
          </p:cNvPr>
          <p:cNvPicPr>
            <a:picLocks noChangeAspect="1"/>
          </p:cNvPicPr>
          <p:nvPr/>
        </p:nvPicPr>
        <p:blipFill>
          <a:blip r:embed="rId4"/>
          <a:stretch>
            <a:fillRect/>
          </a:stretch>
        </p:blipFill>
        <p:spPr>
          <a:xfrm>
            <a:off x="4266075" y="2383574"/>
            <a:ext cx="1324777" cy="803421"/>
          </a:xfrm>
          <a:prstGeom prst="rect">
            <a:avLst/>
          </a:prstGeom>
        </p:spPr>
      </p:pic>
      <p:pic>
        <p:nvPicPr>
          <p:cNvPr id="133" name="그림 132">
            <a:extLst>
              <a:ext uri="{FF2B5EF4-FFF2-40B4-BE49-F238E27FC236}">
                <a16:creationId xmlns:a16="http://schemas.microsoft.com/office/drawing/2014/main" id="{C50C1CC4-FC27-4E77-9BD8-8E6D8264F712}"/>
              </a:ext>
            </a:extLst>
          </p:cNvPr>
          <p:cNvPicPr>
            <a:picLocks noChangeAspect="1"/>
          </p:cNvPicPr>
          <p:nvPr/>
        </p:nvPicPr>
        <p:blipFill>
          <a:blip r:embed="rId5"/>
          <a:stretch>
            <a:fillRect/>
          </a:stretch>
        </p:blipFill>
        <p:spPr>
          <a:xfrm>
            <a:off x="2379542" y="2380979"/>
            <a:ext cx="1324778" cy="793605"/>
          </a:xfrm>
          <a:prstGeom prst="rect">
            <a:avLst/>
          </a:prstGeom>
        </p:spPr>
      </p:pic>
      <p:pic>
        <p:nvPicPr>
          <p:cNvPr id="134" name="그림 133">
            <a:extLst>
              <a:ext uri="{FF2B5EF4-FFF2-40B4-BE49-F238E27FC236}">
                <a16:creationId xmlns:a16="http://schemas.microsoft.com/office/drawing/2014/main" id="{F5351E16-7133-4BBD-A0BE-4199AD4CD24C}"/>
              </a:ext>
            </a:extLst>
          </p:cNvPr>
          <p:cNvPicPr>
            <a:picLocks noChangeAspect="1"/>
          </p:cNvPicPr>
          <p:nvPr/>
        </p:nvPicPr>
        <p:blipFill>
          <a:blip r:embed="rId6"/>
          <a:stretch>
            <a:fillRect/>
          </a:stretch>
        </p:blipFill>
        <p:spPr>
          <a:xfrm>
            <a:off x="8145111" y="2377362"/>
            <a:ext cx="1324777" cy="801148"/>
          </a:xfrm>
          <a:prstGeom prst="rect">
            <a:avLst/>
          </a:prstGeom>
        </p:spPr>
      </p:pic>
      <p:pic>
        <p:nvPicPr>
          <p:cNvPr id="135" name="그림 134">
            <a:extLst>
              <a:ext uri="{FF2B5EF4-FFF2-40B4-BE49-F238E27FC236}">
                <a16:creationId xmlns:a16="http://schemas.microsoft.com/office/drawing/2014/main" id="{7468B5AC-71E1-4C1E-ACE5-141D04461C4A}"/>
              </a:ext>
            </a:extLst>
          </p:cNvPr>
          <p:cNvPicPr>
            <a:picLocks noChangeAspect="1"/>
          </p:cNvPicPr>
          <p:nvPr/>
        </p:nvPicPr>
        <p:blipFill>
          <a:blip r:embed="rId7"/>
          <a:stretch>
            <a:fillRect/>
          </a:stretch>
        </p:blipFill>
        <p:spPr>
          <a:xfrm>
            <a:off x="453529" y="4645826"/>
            <a:ext cx="1296234" cy="773765"/>
          </a:xfrm>
          <a:prstGeom prst="rect">
            <a:avLst/>
          </a:prstGeom>
        </p:spPr>
      </p:pic>
      <p:pic>
        <p:nvPicPr>
          <p:cNvPr id="136" name="그림 135">
            <a:extLst>
              <a:ext uri="{FF2B5EF4-FFF2-40B4-BE49-F238E27FC236}">
                <a16:creationId xmlns:a16="http://schemas.microsoft.com/office/drawing/2014/main" id="{CDF3E8D6-72FF-4820-8580-A22AC8BA3BE2}"/>
              </a:ext>
            </a:extLst>
          </p:cNvPr>
          <p:cNvPicPr>
            <a:picLocks noChangeAspect="1"/>
          </p:cNvPicPr>
          <p:nvPr/>
        </p:nvPicPr>
        <p:blipFill>
          <a:blip r:embed="rId8"/>
          <a:stretch>
            <a:fillRect/>
          </a:stretch>
        </p:blipFill>
        <p:spPr>
          <a:xfrm>
            <a:off x="2379540" y="4645826"/>
            <a:ext cx="1258979" cy="773765"/>
          </a:xfrm>
          <a:prstGeom prst="rect">
            <a:avLst/>
          </a:prstGeom>
        </p:spPr>
      </p:pic>
      <p:pic>
        <p:nvPicPr>
          <p:cNvPr id="137" name="그림 136">
            <a:extLst>
              <a:ext uri="{FF2B5EF4-FFF2-40B4-BE49-F238E27FC236}">
                <a16:creationId xmlns:a16="http://schemas.microsoft.com/office/drawing/2014/main" id="{5F84BA7F-2383-46CB-8F66-25056EF8B16A}"/>
              </a:ext>
            </a:extLst>
          </p:cNvPr>
          <p:cNvPicPr>
            <a:picLocks noChangeAspect="1"/>
          </p:cNvPicPr>
          <p:nvPr/>
        </p:nvPicPr>
        <p:blipFill>
          <a:blip r:embed="rId9"/>
          <a:stretch>
            <a:fillRect/>
          </a:stretch>
        </p:blipFill>
        <p:spPr>
          <a:xfrm>
            <a:off x="4290272" y="4645826"/>
            <a:ext cx="1321285" cy="789432"/>
          </a:xfrm>
          <a:prstGeom prst="rect">
            <a:avLst/>
          </a:prstGeom>
        </p:spPr>
      </p:pic>
      <p:pic>
        <p:nvPicPr>
          <p:cNvPr id="138" name="그림 137">
            <a:extLst>
              <a:ext uri="{FF2B5EF4-FFF2-40B4-BE49-F238E27FC236}">
                <a16:creationId xmlns:a16="http://schemas.microsoft.com/office/drawing/2014/main" id="{640D9E85-E3C6-4177-9E40-B15EBCEC1A20}"/>
              </a:ext>
            </a:extLst>
          </p:cNvPr>
          <p:cNvPicPr>
            <a:picLocks noChangeAspect="1"/>
          </p:cNvPicPr>
          <p:nvPr/>
        </p:nvPicPr>
        <p:blipFill>
          <a:blip r:embed="rId10"/>
          <a:stretch>
            <a:fillRect/>
          </a:stretch>
        </p:blipFill>
        <p:spPr>
          <a:xfrm>
            <a:off x="6205412" y="4645826"/>
            <a:ext cx="1321285" cy="806645"/>
          </a:xfrm>
          <a:prstGeom prst="rect">
            <a:avLst/>
          </a:prstGeom>
        </p:spPr>
      </p:pic>
      <p:pic>
        <p:nvPicPr>
          <p:cNvPr id="139" name="그림 138">
            <a:extLst>
              <a:ext uri="{FF2B5EF4-FFF2-40B4-BE49-F238E27FC236}">
                <a16:creationId xmlns:a16="http://schemas.microsoft.com/office/drawing/2014/main" id="{14359F61-9938-4179-97C0-FE565D5F9CD4}"/>
              </a:ext>
            </a:extLst>
          </p:cNvPr>
          <p:cNvPicPr>
            <a:picLocks noChangeAspect="1"/>
          </p:cNvPicPr>
          <p:nvPr/>
        </p:nvPicPr>
        <p:blipFill>
          <a:blip r:embed="rId11"/>
          <a:stretch>
            <a:fillRect/>
          </a:stretch>
        </p:blipFill>
        <p:spPr>
          <a:xfrm>
            <a:off x="8148601" y="4645826"/>
            <a:ext cx="1321285" cy="790134"/>
          </a:xfrm>
          <a:prstGeom prst="rect">
            <a:avLst/>
          </a:prstGeom>
        </p:spPr>
      </p:pic>
      <p:sp>
        <p:nvSpPr>
          <p:cNvPr id="140" name="직사각형 139">
            <a:extLst>
              <a:ext uri="{FF2B5EF4-FFF2-40B4-BE49-F238E27FC236}">
                <a16:creationId xmlns:a16="http://schemas.microsoft.com/office/drawing/2014/main" id="{06618F3F-C394-4CD9-8C83-A970C973F5E6}"/>
              </a:ext>
            </a:extLst>
          </p:cNvPr>
          <p:cNvSpPr/>
          <p:nvPr/>
        </p:nvSpPr>
        <p:spPr>
          <a:xfrm>
            <a:off x="453531" y="3212318"/>
            <a:ext cx="1324778" cy="539113"/>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Arial" panose="020B0604020202020204" pitchFamily="34" charset="0"/>
                <a:ea typeface="KoPubWorld돋움체 Medium" panose="00000600000000000000" pitchFamily="2" charset="-127"/>
              </a:rPr>
              <a:t>포장 및 서류상태 등과 함께 원자재의 육안검사 및 적합성을 검사하는 공정</a:t>
            </a:r>
          </a:p>
        </p:txBody>
      </p:sp>
      <p:pic>
        <p:nvPicPr>
          <p:cNvPr id="141" name="그림 140">
            <a:extLst>
              <a:ext uri="{FF2B5EF4-FFF2-40B4-BE49-F238E27FC236}">
                <a16:creationId xmlns:a16="http://schemas.microsoft.com/office/drawing/2014/main" id="{7B82CA93-CB49-4D23-9E96-74566256A14B}"/>
              </a:ext>
            </a:extLst>
          </p:cNvPr>
          <p:cNvPicPr>
            <a:picLocks noChangeAspect="1"/>
          </p:cNvPicPr>
          <p:nvPr/>
        </p:nvPicPr>
        <p:blipFill>
          <a:blip r:embed="rId4"/>
          <a:stretch>
            <a:fillRect/>
          </a:stretch>
        </p:blipFill>
        <p:spPr>
          <a:xfrm>
            <a:off x="6229638" y="2380979"/>
            <a:ext cx="1324777" cy="803421"/>
          </a:xfrm>
          <a:prstGeom prst="rect">
            <a:avLst/>
          </a:prstGeom>
        </p:spPr>
      </p:pic>
      <p:sp>
        <p:nvSpPr>
          <p:cNvPr id="142" name="직사각형 141">
            <a:extLst>
              <a:ext uri="{FF2B5EF4-FFF2-40B4-BE49-F238E27FC236}">
                <a16:creationId xmlns:a16="http://schemas.microsoft.com/office/drawing/2014/main" id="{945AC37B-4511-4B43-8CFA-03AE8C0A636C}"/>
              </a:ext>
            </a:extLst>
          </p:cNvPr>
          <p:cNvSpPr/>
          <p:nvPr/>
        </p:nvSpPr>
        <p:spPr>
          <a:xfrm>
            <a:off x="2379542" y="3212318"/>
            <a:ext cx="1324778" cy="539113"/>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Arial" panose="020B0604020202020204" pitchFamily="34" charset="0"/>
                <a:ea typeface="KoPubWorld돋움체 Medium" panose="00000600000000000000" pitchFamily="2" charset="-127"/>
              </a:rPr>
              <a:t>제품의 초기 불량 제거를 목적으로 온도</a:t>
            </a:r>
            <a:r>
              <a:rPr lang="en-US" altLang="ko-KR" sz="800" dirty="0">
                <a:solidFill>
                  <a:schemeClr val="tx1"/>
                </a:solidFill>
                <a:latin typeface="Arial" panose="020B0604020202020204" pitchFamily="34" charset="0"/>
                <a:ea typeface="KoPubWorld돋움체 Medium" panose="00000600000000000000" pitchFamily="2" charset="-127"/>
              </a:rPr>
              <a:t>, Time, </a:t>
            </a:r>
            <a:r>
              <a:rPr lang="ko-KR" altLang="en-US" sz="800" dirty="0">
                <a:solidFill>
                  <a:schemeClr val="tx1"/>
                </a:solidFill>
                <a:latin typeface="Arial" panose="020B0604020202020204" pitchFamily="34" charset="0"/>
                <a:ea typeface="KoPubWorld돋움체 Medium" panose="00000600000000000000" pitchFamily="2" charset="-127"/>
              </a:rPr>
              <a:t>전압</a:t>
            </a:r>
            <a:r>
              <a:rPr lang="en-US" altLang="ko-KR" sz="800" dirty="0">
                <a:solidFill>
                  <a:schemeClr val="tx1"/>
                </a:solidFill>
                <a:latin typeface="Arial" panose="020B0604020202020204" pitchFamily="34" charset="0"/>
                <a:ea typeface="KoPubWorld돋움체 Medium" panose="00000600000000000000" pitchFamily="2" charset="-127"/>
              </a:rPr>
              <a:t> </a:t>
            </a:r>
            <a:r>
              <a:rPr lang="ko-KR" altLang="en-US" sz="800" dirty="0">
                <a:solidFill>
                  <a:schemeClr val="tx1"/>
                </a:solidFill>
                <a:latin typeface="Arial" panose="020B0604020202020204" pitchFamily="34" charset="0"/>
                <a:ea typeface="KoPubWorld돋움체 Medium" panose="00000600000000000000" pitchFamily="2" charset="-127"/>
              </a:rPr>
              <a:t>등의 </a:t>
            </a:r>
            <a:r>
              <a:rPr lang="en-US" altLang="ko-KR" sz="800" dirty="0">
                <a:solidFill>
                  <a:schemeClr val="tx1"/>
                </a:solidFill>
                <a:latin typeface="Arial" panose="020B0604020202020204" pitchFamily="34" charset="0"/>
                <a:ea typeface="KoPubWorld돋움체 Medium" panose="00000600000000000000" pitchFamily="2" charset="-127"/>
              </a:rPr>
              <a:t>Stress</a:t>
            </a:r>
            <a:r>
              <a:rPr lang="ko-KR" altLang="en-US" sz="800" dirty="0">
                <a:solidFill>
                  <a:schemeClr val="tx1"/>
                </a:solidFill>
                <a:latin typeface="Arial" panose="020B0604020202020204" pitchFamily="34" charset="0"/>
                <a:ea typeface="KoPubWorld돋움체 Medium" panose="00000600000000000000" pitchFamily="2" charset="-127"/>
              </a:rPr>
              <a:t>를 가하는 공정</a:t>
            </a:r>
          </a:p>
        </p:txBody>
      </p:sp>
      <p:sp>
        <p:nvSpPr>
          <p:cNvPr id="143" name="직사각형 142">
            <a:extLst>
              <a:ext uri="{FF2B5EF4-FFF2-40B4-BE49-F238E27FC236}">
                <a16:creationId xmlns:a16="http://schemas.microsoft.com/office/drawing/2014/main" id="{DCE8161C-F047-4FC7-8496-651545CCA389}"/>
              </a:ext>
            </a:extLst>
          </p:cNvPr>
          <p:cNvSpPr/>
          <p:nvPr/>
        </p:nvSpPr>
        <p:spPr>
          <a:xfrm>
            <a:off x="4266072" y="3212318"/>
            <a:ext cx="1324778" cy="539113"/>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Arial" panose="020B0604020202020204" pitchFamily="34" charset="0"/>
                <a:ea typeface="KoPubWorld돋움체 Medium" panose="00000600000000000000" pitchFamily="2" charset="-127"/>
              </a:rPr>
              <a:t>상온에서 </a:t>
            </a:r>
            <a:r>
              <a:rPr lang="en-US" altLang="ko-KR" sz="800" dirty="0">
                <a:solidFill>
                  <a:schemeClr val="tx1"/>
                </a:solidFill>
                <a:latin typeface="Arial" panose="020B0604020202020204" pitchFamily="34" charset="0"/>
                <a:ea typeface="KoPubWorld돋움체 Medium" panose="00000600000000000000" pitchFamily="2" charset="-127"/>
              </a:rPr>
              <a:t>Chip</a:t>
            </a:r>
            <a:r>
              <a:rPr lang="ko-KR" altLang="en-US" sz="800" dirty="0">
                <a:solidFill>
                  <a:schemeClr val="tx1"/>
                </a:solidFill>
                <a:latin typeface="Arial" panose="020B0604020202020204" pitchFamily="34" charset="0"/>
                <a:ea typeface="KoPubWorld돋움체 Medium" panose="00000600000000000000" pitchFamily="2" charset="-127"/>
              </a:rPr>
              <a:t>에</a:t>
            </a:r>
            <a:r>
              <a:rPr lang="en-US" altLang="ko-KR" sz="800" dirty="0">
                <a:solidFill>
                  <a:schemeClr val="tx1"/>
                </a:solidFill>
                <a:latin typeface="Arial" panose="020B0604020202020204" pitchFamily="34" charset="0"/>
                <a:ea typeface="KoPubWorld돋움체 Medium" panose="00000600000000000000" pitchFamily="2" charset="-127"/>
              </a:rPr>
              <a:t> </a:t>
            </a:r>
            <a:r>
              <a:rPr lang="ko-KR" altLang="en-US" sz="800" dirty="0">
                <a:solidFill>
                  <a:schemeClr val="tx1"/>
                </a:solidFill>
                <a:latin typeface="Arial" panose="020B0604020202020204" pitchFamily="34" charset="0"/>
                <a:ea typeface="KoPubWorld돋움체 Medium" panose="00000600000000000000" pitchFamily="2" charset="-127"/>
              </a:rPr>
              <a:t>전기적인 특성을 가하는 공정</a:t>
            </a:r>
          </a:p>
        </p:txBody>
      </p:sp>
      <p:sp>
        <p:nvSpPr>
          <p:cNvPr id="144" name="직사각형 143">
            <a:extLst>
              <a:ext uri="{FF2B5EF4-FFF2-40B4-BE49-F238E27FC236}">
                <a16:creationId xmlns:a16="http://schemas.microsoft.com/office/drawing/2014/main" id="{B0D5CE61-EB44-46E2-B3A4-C6900A70BB25}"/>
              </a:ext>
            </a:extLst>
          </p:cNvPr>
          <p:cNvSpPr/>
          <p:nvPr/>
        </p:nvSpPr>
        <p:spPr>
          <a:xfrm>
            <a:off x="453529" y="5440900"/>
            <a:ext cx="1296234" cy="539113"/>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Arial" panose="020B0604020202020204" pitchFamily="34" charset="0"/>
                <a:ea typeface="KoPubWorld돋움체 Medium" panose="00000600000000000000" pitchFamily="2" charset="-127"/>
              </a:rPr>
              <a:t>회사명</a:t>
            </a:r>
            <a:r>
              <a:rPr lang="en-US" altLang="ko-KR" sz="800" dirty="0">
                <a:solidFill>
                  <a:schemeClr val="tx1"/>
                </a:solidFill>
                <a:latin typeface="Arial" panose="020B0604020202020204" pitchFamily="34" charset="0"/>
                <a:ea typeface="KoPubWorld돋움체 Medium" panose="00000600000000000000" pitchFamily="2" charset="-127"/>
              </a:rPr>
              <a:t>, </a:t>
            </a:r>
            <a:r>
              <a:rPr lang="ko-KR" altLang="en-US" sz="800" dirty="0">
                <a:solidFill>
                  <a:schemeClr val="tx1"/>
                </a:solidFill>
                <a:latin typeface="Arial" panose="020B0604020202020204" pitchFamily="34" charset="0"/>
                <a:ea typeface="KoPubWorld돋움체 Medium" panose="00000600000000000000" pitchFamily="2" charset="-127"/>
              </a:rPr>
              <a:t>제품명</a:t>
            </a:r>
            <a:r>
              <a:rPr lang="en-US" altLang="ko-KR" sz="800" dirty="0">
                <a:solidFill>
                  <a:schemeClr val="tx1"/>
                </a:solidFill>
                <a:latin typeface="Arial" panose="020B0604020202020204" pitchFamily="34" charset="0"/>
                <a:ea typeface="KoPubWorld돋움체 Medium" panose="00000600000000000000" pitchFamily="2" charset="-127"/>
              </a:rPr>
              <a:t>, </a:t>
            </a:r>
            <a:r>
              <a:rPr lang="ko-KR" altLang="en-US" sz="800" dirty="0">
                <a:solidFill>
                  <a:schemeClr val="tx1"/>
                </a:solidFill>
                <a:latin typeface="Arial" panose="020B0604020202020204" pitchFamily="34" charset="0"/>
                <a:ea typeface="KoPubWorld돋움체 Medium" panose="00000600000000000000" pitchFamily="2" charset="-127"/>
              </a:rPr>
              <a:t>주차 등 제품의 이력을 표면에 새기는 공정</a:t>
            </a:r>
          </a:p>
        </p:txBody>
      </p:sp>
      <p:sp>
        <p:nvSpPr>
          <p:cNvPr id="145" name="직사각형 144">
            <a:extLst>
              <a:ext uri="{FF2B5EF4-FFF2-40B4-BE49-F238E27FC236}">
                <a16:creationId xmlns:a16="http://schemas.microsoft.com/office/drawing/2014/main" id="{AC4DA323-8FB0-4DC2-BA2A-FCD45CC95452}"/>
              </a:ext>
            </a:extLst>
          </p:cNvPr>
          <p:cNvSpPr/>
          <p:nvPr/>
        </p:nvSpPr>
        <p:spPr>
          <a:xfrm>
            <a:off x="8142045" y="3212318"/>
            <a:ext cx="1324778" cy="539113"/>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Arial" panose="020B0604020202020204" pitchFamily="34" charset="0"/>
                <a:ea typeface="KoPubWorld돋움체 Medium" panose="00000600000000000000" pitchFamily="2" charset="-127"/>
              </a:rPr>
              <a:t>상온 </a:t>
            </a:r>
            <a:r>
              <a:rPr lang="en-US" altLang="ko-KR" sz="800" dirty="0">
                <a:solidFill>
                  <a:schemeClr val="tx1"/>
                </a:solidFill>
                <a:latin typeface="Arial" panose="020B0604020202020204" pitchFamily="34" charset="0"/>
                <a:ea typeface="KoPubWorld돋움체 Medium" panose="00000600000000000000" pitchFamily="2" charset="-127"/>
              </a:rPr>
              <a:t>or </a:t>
            </a:r>
            <a:r>
              <a:rPr lang="ko-KR" altLang="en-US" sz="800" dirty="0">
                <a:solidFill>
                  <a:schemeClr val="tx1"/>
                </a:solidFill>
                <a:latin typeface="Arial" panose="020B0604020202020204" pitchFamily="34" charset="0"/>
                <a:ea typeface="KoPubWorld돋움체 Medium" panose="00000600000000000000" pitchFamily="2" charset="-127"/>
              </a:rPr>
              <a:t>저온에서 데이터 전송속도 </a:t>
            </a:r>
            <a:r>
              <a:rPr lang="en-US" altLang="ko-KR" sz="800" dirty="0">
                <a:solidFill>
                  <a:schemeClr val="tx1"/>
                </a:solidFill>
                <a:latin typeface="Arial" panose="020B0604020202020204" pitchFamily="34" charset="0"/>
                <a:ea typeface="KoPubWorld돋움체 Medium" panose="00000600000000000000" pitchFamily="2" charset="-127"/>
              </a:rPr>
              <a:t>Test</a:t>
            </a:r>
            <a:r>
              <a:rPr lang="ko-KR" altLang="en-US" sz="800" dirty="0">
                <a:solidFill>
                  <a:schemeClr val="tx1"/>
                </a:solidFill>
                <a:latin typeface="Arial" panose="020B0604020202020204" pitchFamily="34" charset="0"/>
                <a:ea typeface="KoPubWorld돋움체 Medium" panose="00000600000000000000" pitchFamily="2" charset="-127"/>
              </a:rPr>
              <a:t>하는 공정</a:t>
            </a:r>
          </a:p>
        </p:txBody>
      </p:sp>
      <p:sp>
        <p:nvSpPr>
          <p:cNvPr id="146" name="직사각형 145">
            <a:extLst>
              <a:ext uri="{FF2B5EF4-FFF2-40B4-BE49-F238E27FC236}">
                <a16:creationId xmlns:a16="http://schemas.microsoft.com/office/drawing/2014/main" id="{2A5A9496-A63B-4D21-A22B-BC79009D5783}"/>
              </a:ext>
            </a:extLst>
          </p:cNvPr>
          <p:cNvSpPr/>
          <p:nvPr/>
        </p:nvSpPr>
        <p:spPr>
          <a:xfrm>
            <a:off x="6229637" y="3212318"/>
            <a:ext cx="1324778" cy="539113"/>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Arial" panose="020B0604020202020204" pitchFamily="34" charset="0"/>
                <a:ea typeface="KoPubWorld돋움체 Medium" panose="00000600000000000000" pitchFamily="2" charset="-127"/>
              </a:rPr>
              <a:t>저온에서 </a:t>
            </a:r>
            <a:r>
              <a:rPr lang="en-US" altLang="ko-KR" sz="800" dirty="0">
                <a:solidFill>
                  <a:schemeClr val="tx1"/>
                </a:solidFill>
                <a:latin typeface="Arial" panose="020B0604020202020204" pitchFamily="34" charset="0"/>
                <a:ea typeface="KoPubWorld돋움체 Medium" panose="00000600000000000000" pitchFamily="2" charset="-127"/>
              </a:rPr>
              <a:t>Chip</a:t>
            </a:r>
            <a:r>
              <a:rPr lang="ko-KR" altLang="en-US" sz="800" dirty="0">
                <a:solidFill>
                  <a:schemeClr val="tx1"/>
                </a:solidFill>
                <a:latin typeface="Arial" panose="020B0604020202020204" pitchFamily="34" charset="0"/>
                <a:ea typeface="KoPubWorld돋움체 Medium" panose="00000600000000000000" pitchFamily="2" charset="-127"/>
              </a:rPr>
              <a:t>에 전기적인 특성을 가하는 공정</a:t>
            </a:r>
          </a:p>
        </p:txBody>
      </p:sp>
      <p:sp>
        <p:nvSpPr>
          <p:cNvPr id="151" name="직사각형 150">
            <a:extLst>
              <a:ext uri="{FF2B5EF4-FFF2-40B4-BE49-F238E27FC236}">
                <a16:creationId xmlns:a16="http://schemas.microsoft.com/office/drawing/2014/main" id="{0F86788F-5809-45F1-92EB-0BC460CB43F8}"/>
              </a:ext>
            </a:extLst>
          </p:cNvPr>
          <p:cNvSpPr/>
          <p:nvPr/>
        </p:nvSpPr>
        <p:spPr>
          <a:xfrm>
            <a:off x="453531" y="3734507"/>
            <a:ext cx="1324778" cy="246186"/>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panose="020B0604020202020204" pitchFamily="34" charset="0"/>
                <a:ea typeface="KoPubWorld돋움체 Medium" panose="00000600000000000000" pitchFamily="2" charset="-127"/>
              </a:rPr>
              <a:t>0.1</a:t>
            </a:r>
            <a:r>
              <a:rPr lang="ko-KR" altLang="en-US" sz="800" b="1" dirty="0">
                <a:solidFill>
                  <a:schemeClr val="tx1"/>
                </a:solidFill>
                <a:latin typeface="Arial" panose="020B0604020202020204" pitchFamily="34" charset="0"/>
                <a:ea typeface="KoPubWorld돋움체 Medium" panose="00000600000000000000" pitchFamily="2" charset="-127"/>
              </a:rPr>
              <a:t> 시간</a:t>
            </a:r>
          </a:p>
        </p:txBody>
      </p:sp>
      <p:sp>
        <p:nvSpPr>
          <p:cNvPr id="152" name="직사각형 151">
            <a:extLst>
              <a:ext uri="{FF2B5EF4-FFF2-40B4-BE49-F238E27FC236}">
                <a16:creationId xmlns:a16="http://schemas.microsoft.com/office/drawing/2014/main" id="{DC7C017F-29BA-4126-A005-9233E70B0CA7}"/>
              </a:ext>
            </a:extLst>
          </p:cNvPr>
          <p:cNvSpPr/>
          <p:nvPr/>
        </p:nvSpPr>
        <p:spPr>
          <a:xfrm>
            <a:off x="2349041" y="3734507"/>
            <a:ext cx="1324778" cy="246186"/>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panose="020B0604020202020204" pitchFamily="34" charset="0"/>
                <a:ea typeface="KoPubWorld돋움체 Medium" panose="00000600000000000000" pitchFamily="2" charset="-127"/>
              </a:rPr>
              <a:t>11.5</a:t>
            </a:r>
            <a:r>
              <a:rPr lang="ko-KR" altLang="en-US" sz="800" b="1" dirty="0">
                <a:solidFill>
                  <a:schemeClr val="tx1"/>
                </a:solidFill>
                <a:latin typeface="Arial" panose="020B0604020202020204" pitchFamily="34" charset="0"/>
                <a:ea typeface="KoPubWorld돋움체 Medium" panose="00000600000000000000" pitchFamily="2" charset="-127"/>
              </a:rPr>
              <a:t> 시간</a:t>
            </a:r>
          </a:p>
        </p:txBody>
      </p:sp>
      <p:sp>
        <p:nvSpPr>
          <p:cNvPr id="153" name="직사각형 152">
            <a:extLst>
              <a:ext uri="{FF2B5EF4-FFF2-40B4-BE49-F238E27FC236}">
                <a16:creationId xmlns:a16="http://schemas.microsoft.com/office/drawing/2014/main" id="{F6BD1BA5-1D34-4AD8-A46C-2FA820114801}"/>
              </a:ext>
            </a:extLst>
          </p:cNvPr>
          <p:cNvSpPr/>
          <p:nvPr/>
        </p:nvSpPr>
        <p:spPr>
          <a:xfrm>
            <a:off x="4244551" y="3734507"/>
            <a:ext cx="1324778" cy="246186"/>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panose="020B0604020202020204" pitchFamily="34" charset="0"/>
                <a:ea typeface="KoPubWorld돋움체 Medium" panose="00000600000000000000" pitchFamily="2" charset="-127"/>
              </a:rPr>
              <a:t>2.2</a:t>
            </a:r>
            <a:r>
              <a:rPr lang="ko-KR" altLang="en-US" sz="800" b="1" dirty="0">
                <a:solidFill>
                  <a:schemeClr val="tx1"/>
                </a:solidFill>
                <a:latin typeface="Arial" panose="020B0604020202020204" pitchFamily="34" charset="0"/>
                <a:ea typeface="KoPubWorld돋움체 Medium" panose="00000600000000000000" pitchFamily="2" charset="-127"/>
              </a:rPr>
              <a:t> 시간</a:t>
            </a:r>
          </a:p>
        </p:txBody>
      </p:sp>
      <p:sp>
        <p:nvSpPr>
          <p:cNvPr id="154" name="직사각형 153">
            <a:extLst>
              <a:ext uri="{FF2B5EF4-FFF2-40B4-BE49-F238E27FC236}">
                <a16:creationId xmlns:a16="http://schemas.microsoft.com/office/drawing/2014/main" id="{6F71ABD5-D394-467F-9A3C-5207CFB9D1E8}"/>
              </a:ext>
            </a:extLst>
          </p:cNvPr>
          <p:cNvSpPr/>
          <p:nvPr/>
        </p:nvSpPr>
        <p:spPr>
          <a:xfrm>
            <a:off x="6241685" y="3734507"/>
            <a:ext cx="1324778" cy="246186"/>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panose="020B0604020202020204" pitchFamily="34" charset="0"/>
                <a:ea typeface="KoPubWorld돋움체 Medium" panose="00000600000000000000" pitchFamily="2" charset="-127"/>
              </a:rPr>
              <a:t>2.4</a:t>
            </a:r>
            <a:r>
              <a:rPr lang="ko-KR" altLang="en-US" sz="800" b="1" dirty="0">
                <a:solidFill>
                  <a:schemeClr val="tx1"/>
                </a:solidFill>
                <a:latin typeface="Arial" panose="020B0604020202020204" pitchFamily="34" charset="0"/>
                <a:ea typeface="KoPubWorld돋움체 Medium" panose="00000600000000000000" pitchFamily="2" charset="-127"/>
              </a:rPr>
              <a:t> 시간</a:t>
            </a:r>
          </a:p>
        </p:txBody>
      </p:sp>
      <p:sp>
        <p:nvSpPr>
          <p:cNvPr id="155" name="직사각형 154">
            <a:extLst>
              <a:ext uri="{FF2B5EF4-FFF2-40B4-BE49-F238E27FC236}">
                <a16:creationId xmlns:a16="http://schemas.microsoft.com/office/drawing/2014/main" id="{F634FB28-96CA-432E-BAB6-E3D0963A7172}"/>
              </a:ext>
            </a:extLst>
          </p:cNvPr>
          <p:cNvSpPr/>
          <p:nvPr/>
        </p:nvSpPr>
        <p:spPr>
          <a:xfrm>
            <a:off x="8174146" y="3734507"/>
            <a:ext cx="1324778" cy="246186"/>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panose="020B0604020202020204" pitchFamily="34" charset="0"/>
                <a:ea typeface="KoPubWorld돋움체 Medium" panose="00000600000000000000" pitchFamily="2" charset="-127"/>
              </a:rPr>
              <a:t>0.9</a:t>
            </a:r>
            <a:r>
              <a:rPr lang="ko-KR" altLang="en-US" sz="800" b="1" dirty="0">
                <a:solidFill>
                  <a:schemeClr val="tx1"/>
                </a:solidFill>
                <a:latin typeface="Arial" panose="020B0604020202020204" pitchFamily="34" charset="0"/>
                <a:ea typeface="KoPubWorld돋움체 Medium" panose="00000600000000000000" pitchFamily="2" charset="-127"/>
              </a:rPr>
              <a:t> 시간</a:t>
            </a:r>
          </a:p>
        </p:txBody>
      </p:sp>
      <p:sp>
        <p:nvSpPr>
          <p:cNvPr id="156" name="직사각형 155">
            <a:extLst>
              <a:ext uri="{FF2B5EF4-FFF2-40B4-BE49-F238E27FC236}">
                <a16:creationId xmlns:a16="http://schemas.microsoft.com/office/drawing/2014/main" id="{FE13BB7C-3CDF-4186-9704-6D2AEA2099C0}"/>
              </a:ext>
            </a:extLst>
          </p:cNvPr>
          <p:cNvSpPr/>
          <p:nvPr/>
        </p:nvSpPr>
        <p:spPr>
          <a:xfrm>
            <a:off x="484030" y="5930619"/>
            <a:ext cx="1324778" cy="223805"/>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panose="020B0604020202020204" pitchFamily="34" charset="0"/>
                <a:ea typeface="KoPubWorld돋움체 Medium" panose="00000600000000000000" pitchFamily="2" charset="-127"/>
              </a:rPr>
              <a:t>0.6</a:t>
            </a:r>
            <a:r>
              <a:rPr lang="ko-KR" altLang="en-US" sz="800" b="1" dirty="0">
                <a:solidFill>
                  <a:schemeClr val="tx1"/>
                </a:solidFill>
                <a:latin typeface="Arial" panose="020B0604020202020204" pitchFamily="34" charset="0"/>
                <a:ea typeface="KoPubWorld돋움체 Medium" panose="00000600000000000000" pitchFamily="2" charset="-127"/>
              </a:rPr>
              <a:t> 시간</a:t>
            </a:r>
          </a:p>
        </p:txBody>
      </p:sp>
      <p:sp>
        <p:nvSpPr>
          <p:cNvPr id="157" name="직사각형 156">
            <a:extLst>
              <a:ext uri="{FF2B5EF4-FFF2-40B4-BE49-F238E27FC236}">
                <a16:creationId xmlns:a16="http://schemas.microsoft.com/office/drawing/2014/main" id="{9A1B4940-D79F-4CF6-B2CC-3B8DEE7FBEEB}"/>
              </a:ext>
            </a:extLst>
          </p:cNvPr>
          <p:cNvSpPr/>
          <p:nvPr/>
        </p:nvSpPr>
        <p:spPr>
          <a:xfrm>
            <a:off x="2379540" y="5930619"/>
            <a:ext cx="1324778" cy="223805"/>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panose="020B0604020202020204" pitchFamily="34" charset="0"/>
                <a:ea typeface="KoPubWorld돋움체 Medium" panose="00000600000000000000" pitchFamily="2" charset="-127"/>
              </a:rPr>
              <a:t>0.7</a:t>
            </a:r>
            <a:r>
              <a:rPr lang="ko-KR" altLang="en-US" sz="800" b="1" dirty="0">
                <a:solidFill>
                  <a:schemeClr val="tx1"/>
                </a:solidFill>
                <a:latin typeface="Arial" panose="020B0604020202020204" pitchFamily="34" charset="0"/>
                <a:ea typeface="KoPubWorld돋움체 Medium" panose="00000600000000000000" pitchFamily="2" charset="-127"/>
              </a:rPr>
              <a:t> 시간</a:t>
            </a:r>
          </a:p>
        </p:txBody>
      </p:sp>
      <p:sp>
        <p:nvSpPr>
          <p:cNvPr id="158" name="직사각형 157">
            <a:extLst>
              <a:ext uri="{FF2B5EF4-FFF2-40B4-BE49-F238E27FC236}">
                <a16:creationId xmlns:a16="http://schemas.microsoft.com/office/drawing/2014/main" id="{1F0F9DB5-C9A8-4650-9AEC-74ED3DF9E3CA}"/>
              </a:ext>
            </a:extLst>
          </p:cNvPr>
          <p:cNvSpPr/>
          <p:nvPr/>
        </p:nvSpPr>
        <p:spPr>
          <a:xfrm>
            <a:off x="4275050" y="5930619"/>
            <a:ext cx="1324778" cy="223805"/>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panose="020B0604020202020204" pitchFamily="34" charset="0"/>
                <a:ea typeface="KoPubWorld돋움체 Medium" panose="00000600000000000000" pitchFamily="2" charset="-127"/>
              </a:rPr>
              <a:t>0.4</a:t>
            </a:r>
            <a:r>
              <a:rPr lang="ko-KR" altLang="en-US" sz="800" b="1" dirty="0">
                <a:solidFill>
                  <a:schemeClr val="tx1"/>
                </a:solidFill>
                <a:latin typeface="Arial" panose="020B0604020202020204" pitchFamily="34" charset="0"/>
                <a:ea typeface="KoPubWorld돋움체 Medium" panose="00000600000000000000" pitchFamily="2" charset="-127"/>
              </a:rPr>
              <a:t> 시간</a:t>
            </a:r>
          </a:p>
        </p:txBody>
      </p:sp>
      <p:sp>
        <p:nvSpPr>
          <p:cNvPr id="159" name="직사각형 158">
            <a:extLst>
              <a:ext uri="{FF2B5EF4-FFF2-40B4-BE49-F238E27FC236}">
                <a16:creationId xmlns:a16="http://schemas.microsoft.com/office/drawing/2014/main" id="{5D1EF81D-CC82-4050-84C0-833AD3AF492D}"/>
              </a:ext>
            </a:extLst>
          </p:cNvPr>
          <p:cNvSpPr/>
          <p:nvPr/>
        </p:nvSpPr>
        <p:spPr>
          <a:xfrm>
            <a:off x="6272184" y="5930619"/>
            <a:ext cx="1324778" cy="223805"/>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panose="020B0604020202020204" pitchFamily="34" charset="0"/>
                <a:ea typeface="KoPubWorld돋움체 Medium" panose="00000600000000000000" pitchFamily="2" charset="-127"/>
              </a:rPr>
              <a:t>0.3</a:t>
            </a:r>
            <a:r>
              <a:rPr lang="ko-KR" altLang="en-US" sz="800" b="1" dirty="0">
                <a:solidFill>
                  <a:schemeClr val="tx1"/>
                </a:solidFill>
                <a:latin typeface="Arial" panose="020B0604020202020204" pitchFamily="34" charset="0"/>
                <a:ea typeface="KoPubWorld돋움체 Medium" panose="00000600000000000000" pitchFamily="2" charset="-127"/>
              </a:rPr>
              <a:t> 시간</a:t>
            </a:r>
          </a:p>
        </p:txBody>
      </p:sp>
      <p:sp>
        <p:nvSpPr>
          <p:cNvPr id="160" name="직사각형 159">
            <a:extLst>
              <a:ext uri="{FF2B5EF4-FFF2-40B4-BE49-F238E27FC236}">
                <a16:creationId xmlns:a16="http://schemas.microsoft.com/office/drawing/2014/main" id="{BF18BA68-9070-439C-9878-85FB2A6D9837}"/>
              </a:ext>
            </a:extLst>
          </p:cNvPr>
          <p:cNvSpPr/>
          <p:nvPr/>
        </p:nvSpPr>
        <p:spPr>
          <a:xfrm>
            <a:off x="8204644" y="5930619"/>
            <a:ext cx="1324778" cy="223805"/>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panose="020B0604020202020204" pitchFamily="34" charset="0"/>
                <a:ea typeface="KoPubWorld돋움체 Medium" panose="00000600000000000000" pitchFamily="2" charset="-127"/>
              </a:rPr>
              <a:t>0.2</a:t>
            </a:r>
            <a:r>
              <a:rPr lang="ko-KR" altLang="en-US" sz="800" b="1" dirty="0">
                <a:solidFill>
                  <a:schemeClr val="tx1"/>
                </a:solidFill>
                <a:latin typeface="Arial" panose="020B0604020202020204" pitchFamily="34" charset="0"/>
                <a:ea typeface="KoPubWorld돋움체 Medium" panose="00000600000000000000" pitchFamily="2" charset="-127"/>
              </a:rPr>
              <a:t> 시간</a:t>
            </a:r>
          </a:p>
        </p:txBody>
      </p:sp>
      <p:sp>
        <p:nvSpPr>
          <p:cNvPr id="161" name="직사각형 160">
            <a:extLst>
              <a:ext uri="{FF2B5EF4-FFF2-40B4-BE49-F238E27FC236}">
                <a16:creationId xmlns:a16="http://schemas.microsoft.com/office/drawing/2014/main" id="{470344EE-6EB1-4692-9F28-B4F121DA3B8C}"/>
              </a:ext>
            </a:extLst>
          </p:cNvPr>
          <p:cNvSpPr/>
          <p:nvPr/>
        </p:nvSpPr>
        <p:spPr>
          <a:xfrm>
            <a:off x="2349041" y="5440900"/>
            <a:ext cx="1296234" cy="539113"/>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Arial" panose="020B0604020202020204" pitchFamily="34" charset="0"/>
                <a:ea typeface="KoPubWorld돋움체 Medium" panose="00000600000000000000" pitchFamily="2" charset="-127"/>
              </a:rPr>
              <a:t>제품의 외관 검사를</a:t>
            </a:r>
            <a:endParaRPr lang="en-US" altLang="ko-KR" sz="800" dirty="0">
              <a:solidFill>
                <a:schemeClr val="tx1"/>
              </a:solidFill>
              <a:latin typeface="Arial" panose="020B0604020202020204" pitchFamily="34" charset="0"/>
              <a:ea typeface="KoPubWorld돋움체 Medium" panose="00000600000000000000" pitchFamily="2" charset="-127"/>
            </a:endParaRPr>
          </a:p>
          <a:p>
            <a:r>
              <a:rPr lang="ko-KR" altLang="en-US" sz="800" dirty="0">
                <a:solidFill>
                  <a:schemeClr val="tx1"/>
                </a:solidFill>
                <a:latin typeface="Arial" panose="020B0604020202020204" pitchFamily="34" charset="0"/>
                <a:ea typeface="KoPubWorld돋움체 Medium" panose="00000600000000000000" pitchFamily="2" charset="-127"/>
              </a:rPr>
              <a:t>진행하는 장비</a:t>
            </a:r>
          </a:p>
        </p:txBody>
      </p:sp>
      <p:sp>
        <p:nvSpPr>
          <p:cNvPr id="162" name="직사각형 161">
            <a:extLst>
              <a:ext uri="{FF2B5EF4-FFF2-40B4-BE49-F238E27FC236}">
                <a16:creationId xmlns:a16="http://schemas.microsoft.com/office/drawing/2014/main" id="{D15B5996-1BAC-4560-BFD5-E4D0A3A2E3E9}"/>
              </a:ext>
            </a:extLst>
          </p:cNvPr>
          <p:cNvSpPr/>
          <p:nvPr/>
        </p:nvSpPr>
        <p:spPr>
          <a:xfrm>
            <a:off x="4303594" y="5440900"/>
            <a:ext cx="1296234" cy="539113"/>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Arial" panose="020B0604020202020204" pitchFamily="34" charset="0"/>
                <a:ea typeface="KoPubWorld돋움체 Medium" panose="00000600000000000000" pitchFamily="2" charset="-127"/>
              </a:rPr>
              <a:t>최종 제품 외관 검사</a:t>
            </a:r>
          </a:p>
        </p:txBody>
      </p:sp>
      <p:sp>
        <p:nvSpPr>
          <p:cNvPr id="163" name="직사각형 162">
            <a:extLst>
              <a:ext uri="{FF2B5EF4-FFF2-40B4-BE49-F238E27FC236}">
                <a16:creationId xmlns:a16="http://schemas.microsoft.com/office/drawing/2014/main" id="{FB23CF7B-4B9F-4F10-B3BF-4F54F60C7578}"/>
              </a:ext>
            </a:extLst>
          </p:cNvPr>
          <p:cNvSpPr/>
          <p:nvPr/>
        </p:nvSpPr>
        <p:spPr>
          <a:xfrm>
            <a:off x="6230462" y="5440900"/>
            <a:ext cx="1296234" cy="539113"/>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Arial" panose="020B0604020202020204" pitchFamily="34" charset="0"/>
                <a:ea typeface="KoPubWorld돋움체 Medium" panose="00000600000000000000" pitchFamily="2" charset="-127"/>
              </a:rPr>
              <a:t>출하 전 품질 </a:t>
            </a:r>
            <a:endParaRPr lang="en-US" altLang="ko-KR" sz="800" dirty="0">
              <a:solidFill>
                <a:schemeClr val="tx1"/>
              </a:solidFill>
              <a:latin typeface="Arial" panose="020B0604020202020204" pitchFamily="34" charset="0"/>
              <a:ea typeface="KoPubWorld돋움체 Medium" panose="00000600000000000000" pitchFamily="2" charset="-127"/>
            </a:endParaRPr>
          </a:p>
          <a:p>
            <a:r>
              <a:rPr lang="ko-KR" altLang="en-US" sz="800" dirty="0">
                <a:solidFill>
                  <a:schemeClr val="tx1"/>
                </a:solidFill>
                <a:latin typeface="Arial" panose="020B0604020202020204" pitchFamily="34" charset="0"/>
                <a:ea typeface="KoPubWorld돋움체 Medium" panose="00000600000000000000" pitchFamily="2" charset="-127"/>
              </a:rPr>
              <a:t>제품 검사</a:t>
            </a:r>
            <a:endParaRPr lang="en-US" altLang="ko-KR" sz="800" dirty="0">
              <a:solidFill>
                <a:schemeClr val="tx1"/>
              </a:solidFill>
              <a:latin typeface="Arial" panose="020B0604020202020204" pitchFamily="34" charset="0"/>
              <a:ea typeface="KoPubWorld돋움체 Medium" panose="00000600000000000000" pitchFamily="2" charset="-127"/>
            </a:endParaRPr>
          </a:p>
          <a:p>
            <a:r>
              <a:rPr lang="en-US" altLang="ko-KR" sz="800" dirty="0">
                <a:solidFill>
                  <a:schemeClr val="tx1"/>
                </a:solidFill>
                <a:latin typeface="Arial" panose="020B0604020202020204" pitchFamily="34" charset="0"/>
                <a:ea typeface="KoPubWorld돋움체 Medium" panose="00000600000000000000" pitchFamily="2" charset="-127"/>
              </a:rPr>
              <a:t>(</a:t>
            </a:r>
            <a:r>
              <a:rPr lang="ko-KR" altLang="en-US" sz="800" dirty="0">
                <a:solidFill>
                  <a:schemeClr val="tx1"/>
                </a:solidFill>
                <a:latin typeface="Arial" panose="020B0604020202020204" pitchFamily="34" charset="0"/>
                <a:ea typeface="KoPubWorld돋움체 Medium" panose="00000600000000000000" pitchFamily="2" charset="-127"/>
              </a:rPr>
              <a:t>육안 검사 진행</a:t>
            </a:r>
            <a:r>
              <a:rPr lang="en-US" altLang="ko-KR" sz="800" dirty="0">
                <a:solidFill>
                  <a:schemeClr val="tx1"/>
                </a:solidFill>
                <a:latin typeface="Arial" panose="020B0604020202020204" pitchFamily="34" charset="0"/>
                <a:ea typeface="KoPubWorld돋움체 Medium" panose="00000600000000000000" pitchFamily="2" charset="-127"/>
              </a:rPr>
              <a:t>)</a:t>
            </a:r>
            <a:endParaRPr lang="ko-KR" altLang="en-US" sz="800" dirty="0">
              <a:solidFill>
                <a:schemeClr val="tx1"/>
              </a:solidFill>
              <a:latin typeface="Arial" panose="020B0604020202020204" pitchFamily="34" charset="0"/>
              <a:ea typeface="KoPubWorld돋움체 Medium" panose="00000600000000000000" pitchFamily="2" charset="-127"/>
            </a:endParaRPr>
          </a:p>
        </p:txBody>
      </p:sp>
      <p:sp>
        <p:nvSpPr>
          <p:cNvPr id="164" name="직사각형 163">
            <a:extLst>
              <a:ext uri="{FF2B5EF4-FFF2-40B4-BE49-F238E27FC236}">
                <a16:creationId xmlns:a16="http://schemas.microsoft.com/office/drawing/2014/main" id="{2CA71CF9-E289-4D9B-8EF0-AC949DB00FC1}"/>
              </a:ext>
            </a:extLst>
          </p:cNvPr>
          <p:cNvSpPr/>
          <p:nvPr/>
        </p:nvSpPr>
        <p:spPr>
          <a:xfrm>
            <a:off x="8162141" y="5440900"/>
            <a:ext cx="1296234" cy="539113"/>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800" dirty="0">
                <a:solidFill>
                  <a:schemeClr val="tx1"/>
                </a:solidFill>
                <a:latin typeface="Arial" panose="020B0604020202020204" pitchFamily="34" charset="0"/>
                <a:ea typeface="KoPubWorld돋움체 Medium" panose="00000600000000000000" pitchFamily="2" charset="-127"/>
              </a:rPr>
              <a:t>최종 완성 제품을 고개의 요구에 맞춰 </a:t>
            </a:r>
            <a:r>
              <a:rPr lang="en-US" altLang="ko-KR" sz="800" dirty="0">
                <a:solidFill>
                  <a:schemeClr val="tx1"/>
                </a:solidFill>
                <a:latin typeface="Arial" panose="020B0604020202020204" pitchFamily="34" charset="0"/>
                <a:ea typeface="KoPubWorld돋움체 Medium" panose="00000600000000000000" pitchFamily="2" charset="-127"/>
              </a:rPr>
              <a:t>Packaging </a:t>
            </a:r>
            <a:r>
              <a:rPr lang="ko-KR" altLang="en-US" sz="800" dirty="0">
                <a:solidFill>
                  <a:schemeClr val="tx1"/>
                </a:solidFill>
                <a:latin typeface="Arial" panose="020B0604020202020204" pitchFamily="34" charset="0"/>
                <a:ea typeface="KoPubWorld돋움체 Medium" panose="00000600000000000000" pitchFamily="2" charset="-127"/>
              </a:rPr>
              <a:t>및 </a:t>
            </a:r>
            <a:endParaRPr lang="en-US" altLang="ko-KR" sz="800" dirty="0">
              <a:solidFill>
                <a:schemeClr val="tx1"/>
              </a:solidFill>
              <a:latin typeface="Arial" panose="020B0604020202020204" pitchFamily="34" charset="0"/>
              <a:ea typeface="KoPubWorld돋움체 Medium" panose="00000600000000000000" pitchFamily="2" charset="-127"/>
            </a:endParaRPr>
          </a:p>
          <a:p>
            <a:r>
              <a:rPr lang="ko-KR" altLang="en-US" sz="800" dirty="0">
                <a:solidFill>
                  <a:schemeClr val="tx1"/>
                </a:solidFill>
                <a:latin typeface="Arial" panose="020B0604020202020204" pitchFamily="34" charset="0"/>
                <a:ea typeface="KoPubWorld돋움체 Medium" panose="00000600000000000000" pitchFamily="2" charset="-127"/>
              </a:rPr>
              <a:t>출하하는 공정</a:t>
            </a:r>
          </a:p>
        </p:txBody>
      </p:sp>
      <p:pic>
        <p:nvPicPr>
          <p:cNvPr id="67" name="그림 66"/>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031696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F3A1357-BC5F-494B-8146-AE6AFAAE0263}"/>
              </a:ext>
            </a:extLst>
          </p:cNvPr>
          <p:cNvSpPr>
            <a:spLocks noGrp="1"/>
          </p:cNvSpPr>
          <p:nvPr>
            <p:ph type="body" sz="quarter" idx="13"/>
          </p:nvPr>
        </p:nvSpPr>
        <p:spPr/>
        <p:txBody>
          <a:bodyPr/>
          <a:lstStyle/>
          <a:p>
            <a:r>
              <a:rPr lang="ko-KR" altLang="en-US" dirty="0"/>
              <a:t>사업 부문별 손익구조</a:t>
            </a:r>
          </a:p>
        </p:txBody>
      </p:sp>
      <p:sp>
        <p:nvSpPr>
          <p:cNvPr id="3" name="세로 텍스트 개체 틀 2">
            <a:extLst>
              <a:ext uri="{FF2B5EF4-FFF2-40B4-BE49-F238E27FC236}">
                <a16:creationId xmlns:a16="http://schemas.microsoft.com/office/drawing/2014/main" id="{54DB9A8D-1C6E-4462-81C1-ADB1F9D69698}"/>
              </a:ext>
            </a:extLst>
          </p:cNvPr>
          <p:cNvSpPr>
            <a:spLocks noGrp="1"/>
          </p:cNvSpPr>
          <p:nvPr>
            <p:ph type="body" orient="vert" sz="quarter" idx="14"/>
          </p:nvPr>
        </p:nvSpPr>
        <p:spPr>
          <a:xfrm>
            <a:off x="136628" y="1193892"/>
            <a:ext cx="9621300" cy="558000"/>
          </a:xfrm>
        </p:spPr>
        <p:txBody>
          <a:bodyPr/>
          <a:lstStyle/>
          <a:p>
            <a:r>
              <a:rPr lang="en-US" altLang="ko-KR" dirty="0"/>
              <a:t>’20</a:t>
            </a:r>
            <a:r>
              <a:rPr lang="ko-KR" altLang="en-US" dirty="0"/>
              <a:t>년 사업부별 </a:t>
            </a:r>
            <a:r>
              <a:rPr lang="ko-KR" altLang="en-US" dirty="0" err="1"/>
              <a:t>매출총이익률은</a:t>
            </a:r>
            <a:r>
              <a:rPr lang="en-US" altLang="ko-KR" dirty="0"/>
              <a:t>,</a:t>
            </a:r>
            <a:r>
              <a:rPr lang="ko-KR" altLang="en-US" dirty="0"/>
              <a:t> 패키징 사업부는 </a:t>
            </a:r>
            <a:r>
              <a:rPr lang="en-US" altLang="ko-KR" dirty="0"/>
              <a:t>2.2%, </a:t>
            </a:r>
            <a:r>
              <a:rPr lang="ko-KR" altLang="en-US" dirty="0"/>
              <a:t>메모리 테스트 </a:t>
            </a:r>
            <a:r>
              <a:rPr lang="en-US" altLang="ko-KR" dirty="0"/>
              <a:t>37.2%</a:t>
            </a:r>
            <a:r>
              <a:rPr lang="ko-KR" altLang="en-US" dirty="0"/>
              <a:t> 를 나타내고 있으며 메모리 테스트 부문의 수익성이 전체 이익에서 </a:t>
            </a:r>
            <a:r>
              <a:rPr lang="en-US" altLang="ko-KR" dirty="0"/>
              <a:t>80%</a:t>
            </a:r>
            <a:r>
              <a:rPr lang="ko-KR" altLang="en-US" dirty="0"/>
              <a:t> 이상을 차지하고 있습니다</a:t>
            </a:r>
            <a:r>
              <a:rPr lang="en-US" altLang="ko-KR" dirty="0"/>
              <a:t>.</a:t>
            </a:r>
            <a:endParaRPr lang="ko-KR" altLang="en-US" dirty="0"/>
          </a:p>
        </p:txBody>
      </p:sp>
      <p:sp>
        <p:nvSpPr>
          <p:cNvPr id="6" name="텍스트 개체 틀 5">
            <a:extLst>
              <a:ext uri="{FF2B5EF4-FFF2-40B4-BE49-F238E27FC236}">
                <a16:creationId xmlns:a16="http://schemas.microsoft.com/office/drawing/2014/main" id="{7CD713F5-4AEF-4C81-B9B9-B165917EAA53}"/>
              </a:ext>
            </a:extLst>
          </p:cNvPr>
          <p:cNvSpPr>
            <a:spLocks noGrp="1"/>
          </p:cNvSpPr>
          <p:nvPr>
            <p:ph type="body" sz="quarter" idx="15"/>
          </p:nvPr>
        </p:nvSpPr>
        <p:spPr/>
        <p:txBody>
          <a:bodyPr/>
          <a:lstStyle/>
          <a:p>
            <a:r>
              <a:rPr lang="en-US" altLang="ko-KR" dirty="0"/>
              <a:t>Source: KPMG FDD &amp; Price Analysis Report</a:t>
            </a:r>
          </a:p>
        </p:txBody>
      </p:sp>
      <p:grpSp>
        <p:nvGrpSpPr>
          <p:cNvPr id="16" name="그룹 15">
            <a:extLst>
              <a:ext uri="{FF2B5EF4-FFF2-40B4-BE49-F238E27FC236}">
                <a16:creationId xmlns:a16="http://schemas.microsoft.com/office/drawing/2014/main" id="{705B57B1-08D9-4F74-8C1C-FCA7008C0432}"/>
              </a:ext>
            </a:extLst>
          </p:cNvPr>
          <p:cNvGrpSpPr/>
          <p:nvPr/>
        </p:nvGrpSpPr>
        <p:grpSpPr>
          <a:xfrm>
            <a:off x="266168" y="1956462"/>
            <a:ext cx="3034094" cy="285238"/>
            <a:chOff x="453025" y="1956462"/>
            <a:chExt cx="4320000" cy="285238"/>
          </a:xfrm>
        </p:grpSpPr>
        <p:sp>
          <p:nvSpPr>
            <p:cNvPr id="17" name="TextBox 16">
              <a:extLst>
                <a:ext uri="{FF2B5EF4-FFF2-40B4-BE49-F238E27FC236}">
                  <a16:creationId xmlns:a16="http://schemas.microsoft.com/office/drawing/2014/main" id="{483167E2-80A2-4899-BF8F-2F84557BEE6C}"/>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패키징</a:t>
              </a:r>
              <a:r>
                <a:rPr lang="en-US" altLang="ko-KR" sz="1400" b="1" dirty="0">
                  <a:solidFill>
                    <a:srgbClr val="483159"/>
                  </a:solidFill>
                  <a:latin typeface="Arial" panose="020B0604020202020204" pitchFamily="34" charset="0"/>
                  <a:ea typeface="KoPubWorld돋움체 Medium" panose="00000600000000000000" pitchFamily="2" charset="-127"/>
                </a:rPr>
                <a:t> </a:t>
              </a:r>
              <a:r>
                <a:rPr lang="ko-KR" altLang="en-US" sz="1400" b="1" dirty="0">
                  <a:solidFill>
                    <a:srgbClr val="483159"/>
                  </a:solidFill>
                  <a:latin typeface="Arial" panose="020B0604020202020204" pitchFamily="34" charset="0"/>
                  <a:ea typeface="KoPubWorld돋움체 Medium" panose="00000600000000000000" pitchFamily="2" charset="-127"/>
                </a:rPr>
                <a:t>사업부</a:t>
              </a:r>
            </a:p>
          </p:txBody>
        </p:sp>
        <p:cxnSp>
          <p:nvCxnSpPr>
            <p:cNvPr id="18" name="Straight Connector 32">
              <a:extLst>
                <a:ext uri="{FF2B5EF4-FFF2-40B4-BE49-F238E27FC236}">
                  <a16:creationId xmlns:a16="http://schemas.microsoft.com/office/drawing/2014/main" id="{6673C5A6-8DF5-46DA-BA8D-9B1C0E4E6E64}"/>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19" name="그룹 18">
            <a:extLst>
              <a:ext uri="{FF2B5EF4-FFF2-40B4-BE49-F238E27FC236}">
                <a16:creationId xmlns:a16="http://schemas.microsoft.com/office/drawing/2014/main" id="{E9DB805F-D276-44F3-B3B7-F153C992B697}"/>
              </a:ext>
            </a:extLst>
          </p:cNvPr>
          <p:cNvGrpSpPr/>
          <p:nvPr/>
        </p:nvGrpSpPr>
        <p:grpSpPr>
          <a:xfrm>
            <a:off x="3430231" y="1956462"/>
            <a:ext cx="3034094" cy="285238"/>
            <a:chOff x="453025" y="1956462"/>
            <a:chExt cx="4320000" cy="285238"/>
          </a:xfrm>
        </p:grpSpPr>
        <p:sp>
          <p:nvSpPr>
            <p:cNvPr id="20" name="TextBox 19">
              <a:extLst>
                <a:ext uri="{FF2B5EF4-FFF2-40B4-BE49-F238E27FC236}">
                  <a16:creationId xmlns:a16="http://schemas.microsoft.com/office/drawing/2014/main" id="{B54B26D0-BB6F-47D1-AF7E-1BE8630E7961}"/>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테스트</a:t>
              </a:r>
              <a:r>
                <a:rPr lang="en-US" altLang="ko-KR" sz="1400" b="1" dirty="0">
                  <a:solidFill>
                    <a:srgbClr val="483159"/>
                  </a:solidFill>
                  <a:latin typeface="Arial" panose="020B0604020202020204" pitchFamily="34" charset="0"/>
                  <a:ea typeface="KoPubWorld돋움체 Medium" panose="00000600000000000000" pitchFamily="2" charset="-127"/>
                </a:rPr>
                <a:t> </a:t>
              </a:r>
              <a:r>
                <a:rPr lang="ko-KR" altLang="en-US" sz="1400" b="1" dirty="0">
                  <a:solidFill>
                    <a:srgbClr val="483159"/>
                  </a:solidFill>
                  <a:latin typeface="Arial" panose="020B0604020202020204" pitchFamily="34" charset="0"/>
                  <a:ea typeface="KoPubWorld돋움체 Medium" panose="00000600000000000000" pitchFamily="2" charset="-127"/>
                </a:rPr>
                <a:t>사업부 </a:t>
              </a:r>
              <a:r>
                <a:rPr lang="en-US" altLang="ko-KR" sz="1400" b="1" dirty="0">
                  <a:solidFill>
                    <a:srgbClr val="483159"/>
                  </a:solidFill>
                  <a:latin typeface="Arial" panose="020B0604020202020204" pitchFamily="34" charset="0"/>
                  <a:ea typeface="KoPubWorld돋움체 Medium" panose="00000600000000000000" pitchFamily="2" charset="-127"/>
                </a:rPr>
                <a:t>(Memory Test)</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21" name="Straight Connector 32">
              <a:extLst>
                <a:ext uri="{FF2B5EF4-FFF2-40B4-BE49-F238E27FC236}">
                  <a16:creationId xmlns:a16="http://schemas.microsoft.com/office/drawing/2014/main" id="{0AAC2929-EDD9-46C5-A1CF-65CF72E22F35}"/>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22" name="그룹 21">
            <a:extLst>
              <a:ext uri="{FF2B5EF4-FFF2-40B4-BE49-F238E27FC236}">
                <a16:creationId xmlns:a16="http://schemas.microsoft.com/office/drawing/2014/main" id="{1AAD2D12-30DC-48E5-8ADF-AD5B42F593F3}"/>
              </a:ext>
            </a:extLst>
          </p:cNvPr>
          <p:cNvGrpSpPr/>
          <p:nvPr/>
        </p:nvGrpSpPr>
        <p:grpSpPr>
          <a:xfrm>
            <a:off x="6594294" y="1956462"/>
            <a:ext cx="3034094" cy="285238"/>
            <a:chOff x="453025" y="1956462"/>
            <a:chExt cx="4320000" cy="285238"/>
          </a:xfrm>
        </p:grpSpPr>
        <p:sp>
          <p:nvSpPr>
            <p:cNvPr id="23" name="TextBox 22">
              <a:extLst>
                <a:ext uri="{FF2B5EF4-FFF2-40B4-BE49-F238E27FC236}">
                  <a16:creationId xmlns:a16="http://schemas.microsoft.com/office/drawing/2014/main" id="{1AA5230B-5D78-4FE8-B271-BBDEFAF509C0}"/>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테스트 사업부 </a:t>
              </a:r>
              <a:r>
                <a:rPr lang="en-US" altLang="ko-KR" sz="1400" b="1" dirty="0">
                  <a:solidFill>
                    <a:srgbClr val="483159"/>
                  </a:solidFill>
                  <a:latin typeface="Arial" panose="020B0604020202020204" pitchFamily="34" charset="0"/>
                  <a:ea typeface="KoPubWorld돋움체 Medium" panose="00000600000000000000" pitchFamily="2" charset="-127"/>
                </a:rPr>
                <a:t>(SOC Test)</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24" name="Straight Connector 32">
              <a:extLst>
                <a:ext uri="{FF2B5EF4-FFF2-40B4-BE49-F238E27FC236}">
                  <a16:creationId xmlns:a16="http://schemas.microsoft.com/office/drawing/2014/main" id="{BCC181A9-A9A7-4FAF-81C7-6B4BCB599019}"/>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25" name="표 24">
            <a:extLst>
              <a:ext uri="{FF2B5EF4-FFF2-40B4-BE49-F238E27FC236}">
                <a16:creationId xmlns:a16="http://schemas.microsoft.com/office/drawing/2014/main" id="{20CD2D3B-6CFC-4337-AB60-8B57BC8069C1}"/>
              </a:ext>
            </a:extLst>
          </p:cNvPr>
          <p:cNvGraphicFramePr>
            <a:graphicFrameLocks noGrp="1"/>
          </p:cNvGraphicFramePr>
          <p:nvPr>
            <p:extLst>
              <p:ext uri="{D42A27DB-BD31-4B8C-83A1-F6EECF244321}">
                <p14:modId xmlns:p14="http://schemas.microsoft.com/office/powerpoint/2010/main" val="1734485519"/>
              </p:ext>
            </p:extLst>
          </p:nvPr>
        </p:nvGraphicFramePr>
        <p:xfrm>
          <a:off x="283766" y="2351464"/>
          <a:ext cx="3016496" cy="2398608"/>
        </p:xfrm>
        <a:graphic>
          <a:graphicData uri="http://schemas.openxmlformats.org/drawingml/2006/table">
            <a:tbl>
              <a:tblPr/>
              <a:tblGrid>
                <a:gridCol w="1333928">
                  <a:extLst>
                    <a:ext uri="{9D8B030D-6E8A-4147-A177-3AD203B41FA5}">
                      <a16:colId xmlns:a16="http://schemas.microsoft.com/office/drawing/2014/main" val="1405837009"/>
                    </a:ext>
                  </a:extLst>
                </a:gridCol>
                <a:gridCol w="560856">
                  <a:extLst>
                    <a:ext uri="{9D8B030D-6E8A-4147-A177-3AD203B41FA5}">
                      <a16:colId xmlns:a16="http://schemas.microsoft.com/office/drawing/2014/main" val="1018051717"/>
                    </a:ext>
                  </a:extLst>
                </a:gridCol>
                <a:gridCol w="560856">
                  <a:extLst>
                    <a:ext uri="{9D8B030D-6E8A-4147-A177-3AD203B41FA5}">
                      <a16:colId xmlns:a16="http://schemas.microsoft.com/office/drawing/2014/main" val="2527549994"/>
                    </a:ext>
                  </a:extLst>
                </a:gridCol>
                <a:gridCol w="560856">
                  <a:extLst>
                    <a:ext uri="{9D8B030D-6E8A-4147-A177-3AD203B41FA5}">
                      <a16:colId xmlns:a16="http://schemas.microsoft.com/office/drawing/2014/main" val="3693502042"/>
                    </a:ext>
                  </a:extLst>
                </a:gridCol>
              </a:tblGrid>
              <a:tr h="133256">
                <a:tc>
                  <a:txBody>
                    <a:bodyPr/>
                    <a:lstStyle/>
                    <a:p>
                      <a:pPr algn="l" fontAlgn="b"/>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단위</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백만원</a:t>
                      </a:r>
                    </a:p>
                  </a:txBody>
                  <a:tcPr marL="18000" marR="18000" marT="0" marB="0" anchor="ctr">
                    <a:lnL w="12700" cap="flat" cmpd="sng" algn="ctr">
                      <a:noFill/>
                      <a:prstDash val="solid"/>
                      <a:round/>
                      <a:headEnd type="none" w="med" len="med"/>
                      <a:tailEnd type="none" w="med" len="med"/>
                    </a:lnL>
                    <a:lnR>
                      <a:noFill/>
                    </a:lnR>
                    <a:lnT w="9525" cap="flat" cmpd="sng" algn="ctr">
                      <a:solidFill>
                        <a:srgbClr val="483159"/>
                      </a:solidFill>
                      <a:prstDash val="solid"/>
                      <a:round/>
                      <a:headEnd type="none" w="med" len="med"/>
                      <a:tailEnd type="none" w="med" len="med"/>
                    </a:lnT>
                    <a:lnB w="6350" cap="flat" cmpd="sng" algn="ctr">
                      <a:solidFill>
                        <a:srgbClr val="483159"/>
                      </a:solidFill>
                      <a:prstDash val="solid"/>
                      <a:round/>
                      <a:headEnd type="none" w="med" len="med"/>
                      <a:tailEnd type="none" w="med" len="med"/>
                    </a:lnB>
                  </a:tcPr>
                </a:tc>
                <a:tc>
                  <a:txBody>
                    <a:bodyPr/>
                    <a:lstStyle/>
                    <a:p>
                      <a:pPr algn="ct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2018</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ctr">
                    <a:lnL>
                      <a:noFill/>
                    </a:lnL>
                    <a:lnR>
                      <a:noFill/>
                    </a:lnR>
                    <a:lnT w="9525" cap="flat" cmpd="sng" algn="ctr">
                      <a:solidFill>
                        <a:srgbClr val="483159"/>
                      </a:solidFill>
                      <a:prstDash val="solid"/>
                      <a:round/>
                      <a:headEnd type="none" w="med" len="med"/>
                      <a:tailEnd type="none" w="med" len="med"/>
                    </a:lnT>
                    <a:lnB w="6350" cap="flat" cmpd="sng" algn="ctr">
                      <a:solidFill>
                        <a:srgbClr val="483159"/>
                      </a:solidFill>
                      <a:prstDash val="solid"/>
                      <a:round/>
                      <a:headEnd type="none" w="med" len="med"/>
                      <a:tailEnd type="none" w="med" len="med"/>
                    </a:lnB>
                  </a:tcPr>
                </a:tc>
                <a:tc>
                  <a:txBody>
                    <a:bodyPr/>
                    <a:lstStyle/>
                    <a:p>
                      <a:pPr algn="ct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2019</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ctr">
                    <a:lnL>
                      <a:noFill/>
                    </a:lnL>
                    <a:lnR>
                      <a:noFill/>
                    </a:lnR>
                    <a:lnT w="9525" cap="flat" cmpd="sng" algn="ctr">
                      <a:solidFill>
                        <a:srgbClr val="483159"/>
                      </a:solidFill>
                      <a:prstDash val="solid"/>
                      <a:round/>
                      <a:headEnd type="none" w="med" len="med"/>
                      <a:tailEnd type="none" w="med" len="med"/>
                    </a:lnT>
                    <a:lnB w="6350" cap="flat" cmpd="sng" algn="ctr">
                      <a:solidFill>
                        <a:srgbClr val="483159"/>
                      </a:solidFill>
                      <a:prstDash val="solid"/>
                      <a:round/>
                      <a:headEnd type="none" w="med" len="med"/>
                      <a:tailEnd type="none" w="med" len="med"/>
                    </a:lnB>
                  </a:tcPr>
                </a:tc>
                <a:tc>
                  <a:txBody>
                    <a:bodyPr/>
                    <a:lstStyle/>
                    <a:p>
                      <a:pPr algn="ct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2020</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ctr">
                    <a:lnL>
                      <a:noFill/>
                    </a:lnL>
                    <a:lnR w="12700" cap="flat" cmpd="sng" algn="ctr">
                      <a:noFill/>
                      <a:prstDash val="solid"/>
                      <a:round/>
                      <a:headEnd type="none" w="med" len="med"/>
                      <a:tailEnd type="none" w="med" len="med"/>
                    </a:lnR>
                    <a:lnT w="9525" cap="flat" cmpd="sng" algn="ctr">
                      <a:solidFill>
                        <a:srgbClr val="483159"/>
                      </a:solidFill>
                      <a:prstDash val="solid"/>
                      <a:round/>
                      <a:headEnd type="none" w="med" len="med"/>
                      <a:tailEnd type="none" w="med" len="med"/>
                    </a:lnT>
                    <a:lnB w="635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3400333959"/>
                  </a:ext>
                </a:extLst>
              </a:tr>
              <a:tr h="133256">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매출액</a:t>
                      </a:r>
                    </a:p>
                  </a:txBody>
                  <a:tcPr marL="18000" marR="18000" marT="0" marB="0" anchor="ctr">
                    <a:lnL w="12700" cap="flat" cmpd="sng" algn="ctr">
                      <a:noFill/>
                      <a:prstDash val="solid"/>
                      <a:round/>
                      <a:headEnd type="none" w="med" len="med"/>
                      <a:tailEnd type="none" w="med" len="med"/>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47,507 </a:t>
                      </a:r>
                    </a:p>
                  </a:txBody>
                  <a:tcPr marL="18000" marR="18000" marT="0" marB="0" anchor="ctr">
                    <a:lnL>
                      <a:noFill/>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75,819 </a:t>
                      </a:r>
                    </a:p>
                  </a:txBody>
                  <a:tcPr marL="18000" marR="18000" marT="0" marB="0" anchor="ctr">
                    <a:lnL>
                      <a:noFill/>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85,511 </a:t>
                      </a:r>
                    </a:p>
                  </a:txBody>
                  <a:tcPr marL="18000" marR="18000" marT="0" marB="0" anchor="ctr">
                    <a:lnL>
                      <a:noFill/>
                    </a:lnL>
                    <a:lnR w="12700" cap="flat" cmpd="sng" algn="ctr">
                      <a:noFill/>
                      <a:prstDash val="solid"/>
                      <a:round/>
                      <a:headEnd type="none" w="med" len="med"/>
                      <a:tailEnd type="none" w="med" len="med"/>
                    </a:lnR>
                    <a:lnT w="635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2806324404"/>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매출원가</a:t>
                      </a:r>
                    </a:p>
                  </a:txBody>
                  <a:tcPr marL="18000" marR="18000" marT="0" marB="0" anchor="ctr">
                    <a:lnL w="1270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45,051 </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67,969 </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83,604 </a:t>
                      </a:r>
                    </a:p>
                  </a:txBody>
                  <a:tcPr marL="18000" marR="18000" marT="0" marB="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3925626031"/>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제품매출원가</a:t>
                      </a:r>
                    </a:p>
                  </a:txBody>
                  <a:tcPr marL="18000" marR="18000" marT="0" marB="0" anchor="ctr">
                    <a:lnL w="1270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44,296 </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67,410 </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82,602 </a:t>
                      </a:r>
                    </a:p>
                  </a:txBody>
                  <a:tcPr marL="18000" marR="18000" marT="0" marB="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2703260392"/>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원재료비</a:t>
                      </a:r>
                    </a:p>
                  </a:txBody>
                  <a:tcPr marL="18000" marR="18000" marT="0" marB="0" anchor="ctr">
                    <a:lnL w="1270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27,149 </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40,313 </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46,822 </a:t>
                      </a:r>
                    </a:p>
                  </a:txBody>
                  <a:tcPr marL="18000" marR="18000" marT="0" marB="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2003437054"/>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재료비율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57.1%</a:t>
                      </a:r>
                    </a:p>
                  </a:txBody>
                  <a:tcPr marL="18000" marR="18000" marT="0" marB="0" anchor="ctr">
                    <a:lnL>
                      <a:noFill/>
                    </a:lnL>
                    <a:lnR>
                      <a:noFill/>
                    </a:lnR>
                    <a:lnT>
                      <a:noFill/>
                    </a:lnT>
                    <a:lnB>
                      <a:noFill/>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53.2%</a:t>
                      </a:r>
                    </a:p>
                  </a:txBody>
                  <a:tcPr marL="18000" marR="18000" marT="0" marB="0" anchor="ctr">
                    <a:lnL>
                      <a:noFill/>
                    </a:lnL>
                    <a:lnR>
                      <a:noFill/>
                    </a:lnR>
                    <a:lnT>
                      <a:noFill/>
                    </a:lnT>
                    <a:lnB>
                      <a:noFill/>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54.8%</a:t>
                      </a:r>
                    </a:p>
                  </a:txBody>
                  <a:tcPr marL="18000" marR="18000" marT="0" marB="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3619895171"/>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노무비</a:t>
                      </a:r>
                    </a:p>
                  </a:txBody>
                  <a:tcPr marL="18000" marR="18000" marT="0" marB="0" anchor="ctr">
                    <a:lnL w="1270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8,089 </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11,595 </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13,937 </a:t>
                      </a:r>
                    </a:p>
                  </a:txBody>
                  <a:tcPr marL="18000" marR="18000" marT="0" marB="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573759176"/>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노무비율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17.0%</a:t>
                      </a:r>
                    </a:p>
                  </a:txBody>
                  <a:tcPr marL="18000" marR="18000" marT="0" marB="0" anchor="ctr">
                    <a:lnL>
                      <a:noFill/>
                    </a:lnL>
                    <a:lnR>
                      <a:noFill/>
                    </a:lnR>
                    <a:lnT>
                      <a:noFill/>
                    </a:lnT>
                    <a:lnB>
                      <a:noFill/>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15.3%</a:t>
                      </a:r>
                    </a:p>
                  </a:txBody>
                  <a:tcPr marL="18000" marR="18000" marT="0" marB="0" anchor="ctr">
                    <a:lnL>
                      <a:noFill/>
                    </a:lnL>
                    <a:lnR>
                      <a:noFill/>
                    </a:lnR>
                    <a:lnT>
                      <a:noFill/>
                    </a:lnT>
                    <a:lnB>
                      <a:noFill/>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16.3%</a:t>
                      </a:r>
                    </a:p>
                  </a:txBody>
                  <a:tcPr marL="18000" marR="18000" marT="0" marB="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4186583782"/>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제조경비</a:t>
                      </a:r>
                    </a:p>
                  </a:txBody>
                  <a:tcPr marL="18000" marR="18000" marT="0" marB="0" anchor="ctr">
                    <a:lnL w="1270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8,540 </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15,649 </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21,853 </a:t>
                      </a:r>
                    </a:p>
                  </a:txBody>
                  <a:tcPr marL="18000" marR="18000" marT="0" marB="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661402806"/>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제조경비율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18.0%</a:t>
                      </a:r>
                    </a:p>
                  </a:txBody>
                  <a:tcPr marL="18000" marR="18000" marT="0" marB="0" anchor="ctr">
                    <a:lnL>
                      <a:noFill/>
                    </a:lnL>
                    <a:lnR>
                      <a:noFill/>
                    </a:lnR>
                    <a:lnT>
                      <a:noFill/>
                    </a:lnT>
                    <a:lnB>
                      <a:noFill/>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20.6%</a:t>
                      </a:r>
                    </a:p>
                  </a:txBody>
                  <a:tcPr marL="18000" marR="18000" marT="0" marB="0" anchor="ctr">
                    <a:lnL>
                      <a:noFill/>
                    </a:lnL>
                    <a:lnR>
                      <a:noFill/>
                    </a:lnR>
                    <a:lnT>
                      <a:noFill/>
                    </a:lnT>
                    <a:lnB>
                      <a:noFill/>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25.6%</a:t>
                      </a:r>
                    </a:p>
                  </a:txBody>
                  <a:tcPr marL="18000" marR="18000" marT="0" marB="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3785054345"/>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재고변동</a:t>
                      </a:r>
                    </a:p>
                  </a:txBody>
                  <a:tcPr marL="18000" marR="18000" marT="0" marB="0" anchor="ctr">
                    <a:lnL w="1270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518 </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(148)</a:t>
                      </a:r>
                    </a:p>
                  </a:txBody>
                  <a:tcPr marL="18000" marR="18000" marT="0" marB="0" anchor="ctr">
                    <a:lnL>
                      <a:noFill/>
                    </a:lnL>
                    <a:lnR>
                      <a:noFill/>
                    </a:lnR>
                    <a:lnT>
                      <a:noFill/>
                    </a:lnT>
                    <a:lnB>
                      <a:noFill/>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a:t>
                      </a:r>
                    </a:p>
                  </a:txBody>
                  <a:tcPr marL="18000" marR="18000" marT="0" marB="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2787950821"/>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상품매출원가</a:t>
                      </a:r>
                    </a:p>
                  </a:txBody>
                  <a:tcPr marL="18000" marR="18000" marT="0" marB="0" anchor="ctr">
                    <a:lnL w="12700" cap="flat" cmpd="sng" algn="ctr">
                      <a:noFill/>
                      <a:prstDash val="solid"/>
                      <a:round/>
                      <a:headEnd type="none" w="med" len="med"/>
                      <a:tailEnd type="none" w="med" len="med"/>
                    </a:lnL>
                    <a:lnR>
                      <a:noFill/>
                    </a:lnR>
                    <a:lnT>
                      <a:noFill/>
                    </a:lnT>
                    <a:lnB w="635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755 </a:t>
                      </a:r>
                    </a:p>
                  </a:txBody>
                  <a:tcPr marL="18000" marR="18000" marT="0" marB="0" anchor="ctr">
                    <a:lnL>
                      <a:noFill/>
                    </a:lnL>
                    <a:lnR>
                      <a:noFill/>
                    </a:lnR>
                    <a:lnT>
                      <a:noFill/>
                    </a:lnT>
                    <a:lnB w="635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559 </a:t>
                      </a:r>
                    </a:p>
                  </a:txBody>
                  <a:tcPr marL="18000" marR="18000" marT="0" marB="0" anchor="ctr">
                    <a:lnL>
                      <a:noFill/>
                    </a:lnL>
                    <a:lnR>
                      <a:noFill/>
                    </a:lnR>
                    <a:lnT>
                      <a:noFill/>
                    </a:lnT>
                    <a:lnB w="6350" cap="flat" cmpd="sng" algn="ctr">
                      <a:solidFill>
                        <a:srgbClr val="483159"/>
                      </a:solidFill>
                      <a:prstDash val="solid"/>
                      <a:round/>
                      <a:headEnd type="none" w="med" len="med"/>
                      <a:tailEnd type="none" w="med" len="med"/>
                    </a:lnB>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1,001 </a:t>
                      </a:r>
                    </a:p>
                  </a:txBody>
                  <a:tcPr marL="18000" marR="18000" marT="0" marB="0" anchor="ctr">
                    <a:lnL>
                      <a:noFill/>
                    </a:lnL>
                    <a:lnR w="12700" cap="flat" cmpd="sng" algn="ctr">
                      <a:noFill/>
                      <a:prstDash val="solid"/>
                      <a:round/>
                      <a:headEnd type="none" w="med" len="med"/>
                      <a:tailEnd type="none" w="med" len="med"/>
                    </a:lnR>
                    <a:lnT>
                      <a:noFill/>
                    </a:lnT>
                    <a:lnB w="635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436882654"/>
                  </a:ext>
                </a:extLst>
              </a:tr>
              <a:tr h="133256">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매출총이익</a:t>
                      </a:r>
                    </a:p>
                  </a:txBody>
                  <a:tcPr marL="18000" marR="18000" marT="0" marB="0" anchor="ctr">
                    <a:lnL w="12700" cap="flat" cmpd="sng" algn="ctr">
                      <a:noFill/>
                      <a:prstDash val="solid"/>
                      <a:round/>
                      <a:headEnd type="none" w="med" len="med"/>
                      <a:tailEnd type="none" w="med" len="med"/>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2,456 </a:t>
                      </a:r>
                    </a:p>
                  </a:txBody>
                  <a:tcPr marL="18000" marR="18000" marT="0" marB="0" anchor="ctr">
                    <a:lnL>
                      <a:noFill/>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7,850 </a:t>
                      </a:r>
                    </a:p>
                  </a:txBody>
                  <a:tcPr marL="18000" marR="18000" marT="0" marB="0" anchor="ctr">
                    <a:lnL>
                      <a:noFill/>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1,907 </a:t>
                      </a:r>
                    </a:p>
                  </a:txBody>
                  <a:tcPr marL="18000" marR="18000" marT="0" marB="0" anchor="ctr">
                    <a:lnL>
                      <a:noFill/>
                    </a:lnL>
                    <a:lnR w="12700" cap="flat" cmpd="sng" algn="ctr">
                      <a:noFill/>
                      <a:prstDash val="solid"/>
                      <a:round/>
                      <a:headEnd type="none" w="med" len="med"/>
                      <a:tailEnd type="none" w="med" len="med"/>
                    </a:lnR>
                    <a:lnT w="635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3218968043"/>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매출총이익</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noFill/>
                      <a:prstDash val="solid"/>
                      <a:round/>
                      <a:headEnd type="none" w="med" len="med"/>
                      <a:tailEnd type="none" w="med" len="med"/>
                    </a:lnL>
                    <a:lnR>
                      <a:noFill/>
                    </a:lnR>
                    <a:lnT>
                      <a:noFill/>
                    </a:lnT>
                    <a:lnB w="6350" cap="flat" cmpd="sng" algn="ctr">
                      <a:solidFill>
                        <a:srgbClr val="483159"/>
                      </a:solidFill>
                      <a:prstDash val="solid"/>
                      <a:round/>
                      <a:headEnd type="none" w="med" len="med"/>
                      <a:tailEnd type="none" w="med" len="med"/>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5.2%</a:t>
                      </a:r>
                    </a:p>
                  </a:txBody>
                  <a:tcPr marL="18000" marR="18000" marT="0" marB="0" anchor="ctr">
                    <a:lnL>
                      <a:noFill/>
                    </a:lnL>
                    <a:lnR>
                      <a:noFill/>
                    </a:lnR>
                    <a:lnT>
                      <a:noFill/>
                    </a:lnT>
                    <a:lnB w="6350" cap="flat" cmpd="sng" algn="ctr">
                      <a:solidFill>
                        <a:srgbClr val="483159"/>
                      </a:solidFill>
                      <a:prstDash val="solid"/>
                      <a:round/>
                      <a:headEnd type="none" w="med" len="med"/>
                      <a:tailEnd type="none" w="med" len="med"/>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10.4%</a:t>
                      </a:r>
                    </a:p>
                  </a:txBody>
                  <a:tcPr marL="18000" marR="18000" marT="0" marB="0" anchor="ctr">
                    <a:lnL>
                      <a:noFill/>
                    </a:lnL>
                    <a:lnR>
                      <a:noFill/>
                    </a:lnR>
                    <a:lnT>
                      <a:noFill/>
                    </a:lnT>
                    <a:lnB w="6350" cap="flat" cmpd="sng" algn="ctr">
                      <a:solidFill>
                        <a:srgbClr val="483159"/>
                      </a:solidFill>
                      <a:prstDash val="solid"/>
                      <a:round/>
                      <a:headEnd type="none" w="med" len="med"/>
                      <a:tailEnd type="none" w="med" len="med"/>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2.2%</a:t>
                      </a:r>
                    </a:p>
                  </a:txBody>
                  <a:tcPr marL="18000" marR="18000" marT="0" marB="0" anchor="ctr">
                    <a:lnL>
                      <a:noFill/>
                    </a:lnL>
                    <a:lnR w="12700" cap="flat" cmpd="sng" algn="ctr">
                      <a:noFill/>
                      <a:prstDash val="solid"/>
                      <a:round/>
                      <a:headEnd type="none" w="med" len="med"/>
                      <a:tailEnd type="none" w="med" len="med"/>
                    </a:lnR>
                    <a:lnT>
                      <a:noFill/>
                    </a:lnT>
                    <a:lnB w="635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609893966"/>
                  </a:ext>
                </a:extLst>
              </a:tr>
              <a:tr h="133256">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영업이익</a:t>
                      </a:r>
                    </a:p>
                  </a:txBody>
                  <a:tcPr marL="18000" marR="18000" marT="0" marB="0" anchor="ctr">
                    <a:lnL w="12700" cap="flat" cmpd="sng" algn="ctr">
                      <a:noFill/>
                      <a:prstDash val="solid"/>
                      <a:round/>
                      <a:headEnd type="none" w="med" len="med"/>
                      <a:tailEnd type="none" w="med" len="med"/>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360 </a:t>
                      </a:r>
                    </a:p>
                  </a:txBody>
                  <a:tcPr marL="18000" marR="18000" marT="0" marB="0" anchor="ctr">
                    <a:lnL>
                      <a:noFill/>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5,026 </a:t>
                      </a:r>
                    </a:p>
                  </a:txBody>
                  <a:tcPr marL="18000" marR="18000" marT="0" marB="0" anchor="ctr">
                    <a:lnL>
                      <a:noFill/>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(1,159)</a:t>
                      </a:r>
                    </a:p>
                  </a:txBody>
                  <a:tcPr marL="18000" marR="18000" marT="0" marB="0" anchor="ctr">
                    <a:lnL>
                      <a:noFill/>
                    </a:lnL>
                    <a:lnR w="12700" cap="flat" cmpd="sng" algn="ctr">
                      <a:noFill/>
                      <a:prstDash val="solid"/>
                      <a:round/>
                      <a:headEnd type="none" w="med" len="med"/>
                      <a:tailEnd type="none" w="med" len="med"/>
                    </a:lnR>
                    <a:lnT w="635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1354032651"/>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영업이익</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12700" cap="flat" cmpd="sng" algn="ctr">
                      <a:noFill/>
                      <a:prstDash val="solid"/>
                      <a:round/>
                      <a:headEnd type="none" w="med" len="med"/>
                      <a:tailEnd type="none" w="med" len="med"/>
                    </a:lnL>
                    <a:lnR>
                      <a:noFill/>
                    </a:lnR>
                    <a:lnT>
                      <a:noFill/>
                    </a:lnT>
                    <a:lnB w="6350" cap="flat" cmpd="sng" algn="ctr">
                      <a:solidFill>
                        <a:srgbClr val="483159"/>
                      </a:solidFill>
                      <a:prstDash val="solid"/>
                      <a:round/>
                      <a:headEnd type="none" w="med" len="med"/>
                      <a:tailEnd type="none" w="med" len="med"/>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0.8%</a:t>
                      </a:r>
                    </a:p>
                  </a:txBody>
                  <a:tcPr marL="18000" marR="18000" marT="0" marB="0" anchor="ctr">
                    <a:lnL>
                      <a:noFill/>
                    </a:lnL>
                    <a:lnR>
                      <a:noFill/>
                    </a:lnR>
                    <a:lnT>
                      <a:noFill/>
                    </a:lnT>
                    <a:lnB w="6350" cap="flat" cmpd="sng" algn="ctr">
                      <a:solidFill>
                        <a:srgbClr val="483159"/>
                      </a:solidFill>
                      <a:prstDash val="solid"/>
                      <a:round/>
                      <a:headEnd type="none" w="med" len="med"/>
                      <a:tailEnd type="none" w="med" len="med"/>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6.6%</a:t>
                      </a:r>
                    </a:p>
                  </a:txBody>
                  <a:tcPr marL="18000" marR="18000" marT="0" marB="0" anchor="ctr">
                    <a:lnL>
                      <a:noFill/>
                    </a:lnL>
                    <a:lnR>
                      <a:noFill/>
                    </a:lnR>
                    <a:lnT>
                      <a:noFill/>
                    </a:lnT>
                    <a:lnB w="6350" cap="flat" cmpd="sng" algn="ctr">
                      <a:solidFill>
                        <a:srgbClr val="483159"/>
                      </a:solidFill>
                      <a:prstDash val="solid"/>
                      <a:round/>
                      <a:headEnd type="none" w="med" len="med"/>
                      <a:tailEnd type="none" w="med" len="med"/>
                    </a:lnB>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-1.4%</a:t>
                      </a:r>
                    </a:p>
                  </a:txBody>
                  <a:tcPr marL="18000" marR="18000" marT="0" marB="0" anchor="ctr">
                    <a:lnL>
                      <a:noFill/>
                    </a:lnL>
                    <a:lnR w="12700" cap="flat" cmpd="sng" algn="ctr">
                      <a:noFill/>
                      <a:prstDash val="solid"/>
                      <a:round/>
                      <a:headEnd type="none" w="med" len="med"/>
                      <a:tailEnd type="none" w="med" len="med"/>
                    </a:lnR>
                    <a:lnT>
                      <a:noFill/>
                    </a:lnT>
                    <a:lnB w="6350"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2399926597"/>
                  </a:ext>
                </a:extLst>
              </a:tr>
              <a:tr h="133256">
                <a:tc>
                  <a:txBody>
                    <a:bodyPr/>
                    <a:lstStyle/>
                    <a:p>
                      <a:pPr algn="l"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EBITDA</a:t>
                      </a:r>
                    </a:p>
                  </a:txBody>
                  <a:tcPr marL="18000" marR="18000" marT="0" marB="0" anchor="ctr">
                    <a:lnL w="12700" cap="flat" cmpd="sng" algn="ctr">
                      <a:noFill/>
                      <a:prstDash val="solid"/>
                      <a:round/>
                      <a:headEnd type="none" w="med" len="med"/>
                      <a:tailEnd type="none" w="med" len="med"/>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3,942 </a:t>
                      </a:r>
                    </a:p>
                  </a:txBody>
                  <a:tcPr marL="18000" marR="18000" marT="0" marB="0" anchor="ctr">
                    <a:lnL>
                      <a:noFill/>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12,619 </a:t>
                      </a:r>
                    </a:p>
                  </a:txBody>
                  <a:tcPr marL="18000" marR="18000" marT="0" marB="0" anchor="ctr">
                    <a:lnL>
                      <a:noFill/>
                    </a:lnL>
                    <a:lnR>
                      <a:noFill/>
                    </a:lnR>
                    <a:lnT w="6350" cap="flat" cmpd="sng" algn="ctr">
                      <a:solidFill>
                        <a:srgbClr val="483159"/>
                      </a:solidFill>
                      <a:prstDash val="solid"/>
                      <a:round/>
                      <a:headEnd type="none" w="med" len="med"/>
                      <a:tailEnd type="none" w="med" len="med"/>
                    </a:lnT>
                    <a:lnB>
                      <a:noFill/>
                    </a:lnB>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11,652 </a:t>
                      </a:r>
                    </a:p>
                  </a:txBody>
                  <a:tcPr marL="18000" marR="18000" marT="0" marB="0" anchor="ctr">
                    <a:lnL>
                      <a:noFill/>
                    </a:lnL>
                    <a:lnR w="12700" cap="flat" cmpd="sng" algn="ctr">
                      <a:noFill/>
                      <a:prstDash val="solid"/>
                      <a:round/>
                      <a:headEnd type="none" w="med" len="med"/>
                      <a:tailEnd type="none" w="med" len="med"/>
                    </a:lnR>
                    <a:lnT w="6350" cap="flat" cmpd="sng" algn="ctr">
                      <a:solidFill>
                        <a:srgbClr val="483159"/>
                      </a:solidFill>
                      <a:prstDash val="solid"/>
                      <a:round/>
                      <a:headEnd type="none" w="med" len="med"/>
                      <a:tailEnd type="none" w="med" len="med"/>
                    </a:lnT>
                    <a:lnB>
                      <a:noFill/>
                    </a:lnB>
                  </a:tcPr>
                </a:tc>
                <a:extLst>
                  <a:ext uri="{0D108BD9-81ED-4DB2-BD59-A6C34878D82A}">
                    <a16:rowId xmlns:a16="http://schemas.microsoft.com/office/drawing/2014/main" val="1132570260"/>
                  </a:ext>
                </a:extLst>
              </a:tr>
              <a:tr h="133256">
                <a:tc>
                  <a:txBody>
                    <a:bodyPr/>
                    <a:lstStyle/>
                    <a:p>
                      <a:pPr algn="l" fontAlgn="ctr"/>
                      <a:r>
                        <a:rPr lang="en-US" sz="800" b="0" i="1" u="none" strike="noStrike" baseline="0" dirty="0">
                          <a:solidFill>
                            <a:srgbClr val="002060"/>
                          </a:solidFill>
                          <a:effectLst/>
                          <a:latin typeface="Arial" panose="020B0604020202020204" pitchFamily="34" charset="0"/>
                          <a:ea typeface="KoPubWorld돋움체 Medium" panose="00000600000000000000" pitchFamily="2" charset="-127"/>
                        </a:rPr>
                        <a:t>EBITDA%</a:t>
                      </a:r>
                    </a:p>
                  </a:txBody>
                  <a:tcPr marL="18000" marR="18000" marT="0" marB="0" anchor="ctr">
                    <a:lnL w="12700" cap="flat" cmpd="sng" algn="ctr">
                      <a:noFill/>
                      <a:prstDash val="solid"/>
                      <a:round/>
                      <a:headEnd type="none" w="med" len="med"/>
                      <a:tailEnd type="none" w="med" len="med"/>
                    </a:lnL>
                    <a:lnR>
                      <a:noFill/>
                    </a:lnR>
                    <a:lnT>
                      <a:noFill/>
                    </a:lnT>
                    <a:lnB w="9525"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8.3%</a:t>
                      </a:r>
                    </a:p>
                  </a:txBody>
                  <a:tcPr marL="18000" marR="18000" marT="0" marB="0" anchor="ctr">
                    <a:lnL>
                      <a:noFill/>
                    </a:lnL>
                    <a:lnR>
                      <a:noFill/>
                    </a:lnR>
                    <a:lnT>
                      <a:noFill/>
                    </a:lnT>
                    <a:lnB w="9525"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16.6%</a:t>
                      </a:r>
                    </a:p>
                  </a:txBody>
                  <a:tcPr marL="18000" marR="18000" marT="0" marB="0" anchor="ctr">
                    <a:lnL>
                      <a:noFill/>
                    </a:lnL>
                    <a:lnR>
                      <a:noFill/>
                    </a:lnR>
                    <a:lnT>
                      <a:noFill/>
                    </a:lnT>
                    <a:lnB w="9525" cap="flat" cmpd="sng" algn="ctr">
                      <a:solidFill>
                        <a:srgbClr val="483159"/>
                      </a:solidFill>
                      <a:prstDash val="solid"/>
                      <a:round/>
                      <a:headEnd type="none" w="med" len="med"/>
                      <a:tailEnd type="none" w="med" len="med"/>
                    </a:lnB>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13.6%</a:t>
                      </a:r>
                    </a:p>
                  </a:txBody>
                  <a:tcPr marL="18000" marR="18000" marT="0" marB="0" anchor="ctr">
                    <a:lnL>
                      <a:noFill/>
                    </a:lnL>
                    <a:lnR w="12700" cap="flat" cmpd="sng" algn="ctr">
                      <a:noFill/>
                      <a:prstDash val="solid"/>
                      <a:round/>
                      <a:headEnd type="none" w="med" len="med"/>
                      <a:tailEnd type="none" w="med" len="med"/>
                    </a:lnR>
                    <a:lnT>
                      <a:noFill/>
                    </a:lnT>
                    <a:lnB w="9525" cap="flat" cmpd="sng" algn="ctr">
                      <a:solidFill>
                        <a:srgbClr val="483159"/>
                      </a:solidFill>
                      <a:prstDash val="solid"/>
                      <a:round/>
                      <a:headEnd type="none" w="med" len="med"/>
                      <a:tailEnd type="none" w="med" len="med"/>
                    </a:lnB>
                  </a:tcPr>
                </a:tc>
                <a:extLst>
                  <a:ext uri="{0D108BD9-81ED-4DB2-BD59-A6C34878D82A}">
                    <a16:rowId xmlns:a16="http://schemas.microsoft.com/office/drawing/2014/main" val="3162749280"/>
                  </a:ext>
                </a:extLst>
              </a:tr>
            </a:tbl>
          </a:graphicData>
        </a:graphic>
      </p:graphicFrame>
      <p:graphicFrame>
        <p:nvGraphicFramePr>
          <p:cNvPr id="26" name="표 25">
            <a:extLst>
              <a:ext uri="{FF2B5EF4-FFF2-40B4-BE49-F238E27FC236}">
                <a16:creationId xmlns:a16="http://schemas.microsoft.com/office/drawing/2014/main" id="{7AC2D8FD-608A-4401-9CB8-7F06B1EFC110}"/>
              </a:ext>
            </a:extLst>
          </p:cNvPr>
          <p:cNvGraphicFramePr>
            <a:graphicFrameLocks noGrp="1"/>
          </p:cNvGraphicFramePr>
          <p:nvPr>
            <p:extLst>
              <p:ext uri="{D42A27DB-BD31-4B8C-83A1-F6EECF244321}">
                <p14:modId xmlns:p14="http://schemas.microsoft.com/office/powerpoint/2010/main" val="3688601717"/>
              </p:ext>
            </p:extLst>
          </p:nvPr>
        </p:nvGraphicFramePr>
        <p:xfrm>
          <a:off x="3430231" y="2351463"/>
          <a:ext cx="3034094" cy="2398608"/>
        </p:xfrm>
        <a:graphic>
          <a:graphicData uri="http://schemas.openxmlformats.org/drawingml/2006/table">
            <a:tbl>
              <a:tblPr/>
              <a:tblGrid>
                <a:gridCol w="1383422">
                  <a:extLst>
                    <a:ext uri="{9D8B030D-6E8A-4147-A177-3AD203B41FA5}">
                      <a16:colId xmlns:a16="http://schemas.microsoft.com/office/drawing/2014/main" val="4165726900"/>
                    </a:ext>
                  </a:extLst>
                </a:gridCol>
                <a:gridCol w="550224">
                  <a:extLst>
                    <a:ext uri="{9D8B030D-6E8A-4147-A177-3AD203B41FA5}">
                      <a16:colId xmlns:a16="http://schemas.microsoft.com/office/drawing/2014/main" val="3854405120"/>
                    </a:ext>
                  </a:extLst>
                </a:gridCol>
                <a:gridCol w="550224">
                  <a:extLst>
                    <a:ext uri="{9D8B030D-6E8A-4147-A177-3AD203B41FA5}">
                      <a16:colId xmlns:a16="http://schemas.microsoft.com/office/drawing/2014/main" val="2552189567"/>
                    </a:ext>
                  </a:extLst>
                </a:gridCol>
                <a:gridCol w="550224">
                  <a:extLst>
                    <a:ext uri="{9D8B030D-6E8A-4147-A177-3AD203B41FA5}">
                      <a16:colId xmlns:a16="http://schemas.microsoft.com/office/drawing/2014/main" val="3488455082"/>
                    </a:ext>
                  </a:extLst>
                </a:gridCol>
              </a:tblGrid>
              <a:tr h="133256">
                <a:tc>
                  <a:txBody>
                    <a:bodyPr/>
                    <a:lstStyle/>
                    <a:p>
                      <a:pPr algn="l" fontAlgn="b"/>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단위</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백만원</a:t>
                      </a:r>
                    </a:p>
                  </a:txBody>
                  <a:tcPr marL="18000" marR="18000" marT="0" marB="0" anchor="ctr">
                    <a:lnL w="6350" cap="flat" cmpd="sng" algn="ctr">
                      <a:noFill/>
                      <a:prstDash val="solid"/>
                      <a:round/>
                      <a:headEnd type="none" w="med" len="med"/>
                      <a:tailEnd type="none" w="med" len="med"/>
                    </a:lnL>
                    <a:lnR>
                      <a:noFill/>
                    </a:lnR>
                    <a:lnT w="9525" cap="flat" cmpd="sng" algn="ctr">
                      <a:solidFill>
                        <a:srgbClr val="483159"/>
                      </a:solidFill>
                      <a:prstDash val="solid"/>
                      <a:round/>
                      <a:headEnd type="none" w="med" len="med"/>
                      <a:tailEnd type="none" w="med" len="med"/>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2018</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ctr">
                    <a:lnL>
                      <a:noFill/>
                    </a:lnL>
                    <a:lnR>
                      <a:noFill/>
                    </a:lnR>
                    <a:lnT w="9525" cap="flat" cmpd="sng" algn="ctr">
                      <a:solidFill>
                        <a:srgbClr val="483159"/>
                      </a:solidFill>
                      <a:prstDash val="solid"/>
                      <a:round/>
                      <a:headEnd type="none" w="med" len="med"/>
                      <a:tailEnd type="none" w="med" len="med"/>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2019</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ctr">
                    <a:lnL>
                      <a:noFill/>
                    </a:lnL>
                    <a:lnR>
                      <a:noFill/>
                    </a:lnR>
                    <a:lnT w="9525" cap="flat" cmpd="sng" algn="ctr">
                      <a:solidFill>
                        <a:srgbClr val="483159"/>
                      </a:solidFill>
                      <a:prstDash val="solid"/>
                      <a:round/>
                      <a:headEnd type="none" w="med" len="med"/>
                      <a:tailEnd type="none" w="med" len="med"/>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2020</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ctr">
                    <a:lnL>
                      <a:noFill/>
                    </a:lnL>
                    <a:lnR w="6350" cap="flat" cmpd="sng" algn="ctr">
                      <a:noFill/>
                      <a:prstDash val="solid"/>
                      <a:round/>
                      <a:headEnd type="none" w="med" len="med"/>
                      <a:tailEnd type="none" w="med" len="med"/>
                    </a:lnR>
                    <a:lnT w="9525" cap="flat" cmpd="sng" algn="ctr">
                      <a:solidFill>
                        <a:srgbClr val="483159"/>
                      </a:solidFill>
                      <a:prstDash val="solid"/>
                      <a:round/>
                      <a:headEnd type="none" w="med" len="med"/>
                      <a:tailEnd type="none" w="med" len="med"/>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7421665"/>
                  </a:ext>
                </a:extLst>
              </a:tr>
              <a:tr h="133256">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매출액</a:t>
                      </a:r>
                    </a:p>
                  </a:txBody>
                  <a:tcPr marL="18000" marR="18000" marT="0" marB="0" anchor="ctr">
                    <a:lnL w="6350" cap="flat" cmpd="sng" algn="ctr">
                      <a:noFill/>
                      <a:prstDash val="solid"/>
                      <a:round/>
                      <a:headEnd type="none" w="med" len="med"/>
                      <a:tailEnd type="none" w="med" len="med"/>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17,657 </a:t>
                      </a:r>
                    </a:p>
                  </a:txBody>
                  <a:tcPr marL="18000" marR="18000" marT="0" marB="0" anchor="ctr">
                    <a:lnL>
                      <a:noFill/>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21,414 </a:t>
                      </a:r>
                    </a:p>
                  </a:txBody>
                  <a:tcPr marL="18000" marR="18000" marT="0" marB="0" anchor="ctr">
                    <a:lnL>
                      <a:noFill/>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23,577 </a:t>
                      </a:r>
                    </a:p>
                  </a:txBody>
                  <a:tcPr marL="18000" marR="18000" marT="0" marB="0" anchor="ctr">
                    <a:lnL>
                      <a:noFill/>
                    </a:lnL>
                    <a:lnR w="6350" cap="flat" cmpd="sng" algn="ctr">
                      <a:noFill/>
                      <a:prstDash val="solid"/>
                      <a:round/>
                      <a:headEnd type="none" w="med" len="med"/>
                      <a:tailEnd type="none" w="med" len="med"/>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561159716"/>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매출원가</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14,405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15,915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14,815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4023286"/>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제품매출원가</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14,405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15,802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14,656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11347152"/>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원재료비</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16895489"/>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재료비율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0.0%</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0.0%</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0.0%</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32118529"/>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노무비</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4,676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5,929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6,274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12767072"/>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노무비율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26.5%</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27.7%</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26.6%</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86003795"/>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제조경비</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9,729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9,873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8,383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0064067"/>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제조경비율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55.1%</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46.1%</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35.6%</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09307481"/>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재고변동</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25060994"/>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상품매출원가</a:t>
                      </a:r>
                    </a:p>
                  </a:txBody>
                  <a:tcPr marL="18000" marR="18000" marT="0" marB="0" anchor="ctr">
                    <a:lnL w="6350" cap="flat" cmpd="sng" algn="ctr">
                      <a:noFill/>
                      <a:prstDash val="solid"/>
                      <a:round/>
                      <a:headEnd type="none" w="med" len="med"/>
                      <a:tailEnd type="none" w="med" len="med"/>
                    </a:lnL>
                    <a:lnR>
                      <a:noFill/>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0 </a:t>
                      </a:r>
                    </a:p>
                  </a:txBody>
                  <a:tcPr marL="18000" marR="18000" marT="0" marB="0" anchor="ctr">
                    <a:lnL>
                      <a:noFill/>
                    </a:lnL>
                    <a:lnR>
                      <a:noFill/>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114 </a:t>
                      </a:r>
                    </a:p>
                  </a:txBody>
                  <a:tcPr marL="18000" marR="18000" marT="0" marB="0" anchor="ctr">
                    <a:lnL>
                      <a:noFill/>
                    </a:lnL>
                    <a:lnR>
                      <a:noFill/>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159 </a:t>
                      </a:r>
                    </a:p>
                  </a:txBody>
                  <a:tcPr marL="18000" marR="18000" marT="0" marB="0" anchor="ctr">
                    <a:lnL>
                      <a:noFill/>
                    </a:lnL>
                    <a:lnR w="6350" cap="flat" cmpd="sng" algn="ctr">
                      <a:noFill/>
                      <a:prstDash val="solid"/>
                      <a:round/>
                      <a:headEnd type="none" w="med" len="med"/>
                      <a:tailEnd type="none" w="med" len="med"/>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4550660"/>
                  </a:ext>
                </a:extLst>
              </a:tr>
              <a:tr h="133256">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매출총이익</a:t>
                      </a:r>
                    </a:p>
                  </a:txBody>
                  <a:tcPr marL="18000" marR="18000" marT="0" marB="0" anchor="ctr">
                    <a:lnL w="6350" cap="flat" cmpd="sng" algn="ctr">
                      <a:noFill/>
                      <a:prstDash val="solid"/>
                      <a:round/>
                      <a:headEnd type="none" w="med" len="med"/>
                      <a:tailEnd type="none" w="med" len="med"/>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3,252 </a:t>
                      </a:r>
                    </a:p>
                  </a:txBody>
                  <a:tcPr marL="18000" marR="18000" marT="0" marB="0" anchor="ctr">
                    <a:lnL>
                      <a:noFill/>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5,499 </a:t>
                      </a:r>
                    </a:p>
                  </a:txBody>
                  <a:tcPr marL="18000" marR="18000" marT="0" marB="0" anchor="ctr">
                    <a:lnL>
                      <a:noFill/>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8,763 </a:t>
                      </a:r>
                    </a:p>
                  </a:txBody>
                  <a:tcPr marL="18000" marR="18000" marT="0" marB="0" anchor="ctr">
                    <a:lnL>
                      <a:noFill/>
                    </a:lnL>
                    <a:lnR w="6350" cap="flat" cmpd="sng" algn="ctr">
                      <a:noFill/>
                      <a:prstDash val="solid"/>
                      <a:round/>
                      <a:headEnd type="none" w="med" len="med"/>
                      <a:tailEnd type="none" w="med" len="med"/>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251813652"/>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매출총이익</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6350" cap="flat" cmpd="sng" algn="ctr">
                      <a:noFill/>
                      <a:prstDash val="solid"/>
                      <a:round/>
                      <a:headEnd type="none" w="med" len="med"/>
                      <a:tailEnd type="none" w="med" len="med"/>
                    </a:lnL>
                    <a:lnR>
                      <a:noFill/>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18.4%</a:t>
                      </a:r>
                    </a:p>
                  </a:txBody>
                  <a:tcPr marL="18000" marR="18000" marT="0" marB="0" anchor="ctr">
                    <a:lnL>
                      <a:noFill/>
                    </a:lnL>
                    <a:lnR>
                      <a:noFill/>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25.7%</a:t>
                      </a:r>
                    </a:p>
                  </a:txBody>
                  <a:tcPr marL="18000" marR="18000" marT="0" marB="0" anchor="ctr">
                    <a:lnL>
                      <a:noFill/>
                    </a:lnL>
                    <a:lnR>
                      <a:noFill/>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37.2%</a:t>
                      </a:r>
                    </a:p>
                  </a:txBody>
                  <a:tcPr marL="18000" marR="18000" marT="0" marB="0" anchor="ctr">
                    <a:lnL>
                      <a:noFill/>
                    </a:lnL>
                    <a:lnR w="6350" cap="flat" cmpd="sng" algn="ctr">
                      <a:noFill/>
                      <a:prstDash val="solid"/>
                      <a:round/>
                      <a:headEnd type="none" w="med" len="med"/>
                      <a:tailEnd type="none" w="med" len="med"/>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8614006"/>
                  </a:ext>
                </a:extLst>
              </a:tr>
              <a:tr h="133256">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영업이익</a:t>
                      </a:r>
                    </a:p>
                  </a:txBody>
                  <a:tcPr marL="18000" marR="18000" marT="0" marB="0" anchor="ctr">
                    <a:lnL w="6350" cap="flat" cmpd="sng" algn="ctr">
                      <a:noFill/>
                      <a:prstDash val="solid"/>
                      <a:round/>
                      <a:headEnd type="none" w="med" len="med"/>
                      <a:tailEnd type="none" w="med" len="med"/>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2,216 </a:t>
                      </a:r>
                    </a:p>
                  </a:txBody>
                  <a:tcPr marL="18000" marR="18000" marT="0" marB="0" anchor="ctr">
                    <a:lnL>
                      <a:noFill/>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4,149 </a:t>
                      </a:r>
                    </a:p>
                  </a:txBody>
                  <a:tcPr marL="18000" marR="18000" marT="0" marB="0" anchor="ctr">
                    <a:lnL>
                      <a:noFill/>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7,463 </a:t>
                      </a:r>
                    </a:p>
                  </a:txBody>
                  <a:tcPr marL="18000" marR="18000" marT="0" marB="0" anchor="ctr">
                    <a:lnL>
                      <a:noFill/>
                    </a:lnL>
                    <a:lnR w="6350" cap="flat" cmpd="sng" algn="ctr">
                      <a:noFill/>
                      <a:prstDash val="solid"/>
                      <a:round/>
                      <a:headEnd type="none" w="med" len="med"/>
                      <a:tailEnd type="none" w="med" len="med"/>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6951209"/>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영업이익</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6350" cap="flat" cmpd="sng" algn="ctr">
                      <a:noFill/>
                      <a:prstDash val="solid"/>
                      <a:round/>
                      <a:headEnd type="none" w="med" len="med"/>
                      <a:tailEnd type="none" w="med" len="med"/>
                    </a:lnL>
                    <a:lnR>
                      <a:noFill/>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12.5%</a:t>
                      </a:r>
                    </a:p>
                  </a:txBody>
                  <a:tcPr marL="18000" marR="18000" marT="0" marB="0" anchor="ctr">
                    <a:lnL>
                      <a:noFill/>
                    </a:lnL>
                    <a:lnR>
                      <a:noFill/>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19.4%</a:t>
                      </a:r>
                    </a:p>
                  </a:txBody>
                  <a:tcPr marL="18000" marR="18000" marT="0" marB="0" anchor="ctr">
                    <a:lnL>
                      <a:noFill/>
                    </a:lnL>
                    <a:lnR>
                      <a:noFill/>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31.7%</a:t>
                      </a:r>
                    </a:p>
                  </a:txBody>
                  <a:tcPr marL="18000" marR="18000" marT="0" marB="0" anchor="ctr">
                    <a:lnL>
                      <a:noFill/>
                    </a:lnL>
                    <a:lnR w="6350" cap="flat" cmpd="sng" algn="ctr">
                      <a:noFill/>
                      <a:prstDash val="solid"/>
                      <a:round/>
                      <a:headEnd type="none" w="med" len="med"/>
                      <a:tailEnd type="none" w="med" len="med"/>
                    </a:lnR>
                    <a:lnT>
                      <a:noFill/>
                    </a:lnT>
                    <a:lnB w="6350" cap="flat" cmpd="sng" algn="ctr">
                      <a:solidFill>
                        <a:srgbClr val="B3B6C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223073"/>
                  </a:ext>
                </a:extLst>
              </a:tr>
              <a:tr h="133256">
                <a:tc>
                  <a:txBody>
                    <a:bodyPr/>
                    <a:lstStyle/>
                    <a:p>
                      <a:pPr algn="l"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EBITDA</a:t>
                      </a:r>
                    </a:p>
                  </a:txBody>
                  <a:tcPr marL="18000" marR="18000" marT="0" marB="0" anchor="ctr">
                    <a:lnL w="6350" cap="flat" cmpd="sng" algn="ctr">
                      <a:noFill/>
                      <a:prstDash val="solid"/>
                      <a:round/>
                      <a:headEnd type="none" w="med" len="med"/>
                      <a:tailEnd type="none" w="med" len="med"/>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5,916 </a:t>
                      </a:r>
                    </a:p>
                  </a:txBody>
                  <a:tcPr marL="18000" marR="18000" marT="0" marB="0" anchor="ctr">
                    <a:lnL>
                      <a:noFill/>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7,412 </a:t>
                      </a:r>
                    </a:p>
                  </a:txBody>
                  <a:tcPr marL="18000" marR="18000" marT="0" marB="0" anchor="ctr">
                    <a:lnL>
                      <a:noFill/>
                    </a:lnL>
                    <a:lnR>
                      <a:noFill/>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9,521 </a:t>
                      </a:r>
                    </a:p>
                  </a:txBody>
                  <a:tcPr marL="18000" marR="18000" marT="0" marB="0" anchor="ctr">
                    <a:lnL>
                      <a:noFill/>
                    </a:lnL>
                    <a:lnR w="6350" cap="flat" cmpd="sng" algn="ctr">
                      <a:noFill/>
                      <a:prstDash val="solid"/>
                      <a:round/>
                      <a:headEnd type="none" w="med" len="med"/>
                      <a:tailEnd type="none" w="med" len="med"/>
                    </a:lnR>
                    <a:lnT w="6350" cap="flat" cmpd="sng" algn="ctr">
                      <a:solidFill>
                        <a:srgbClr val="B3B6C9"/>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255896522"/>
                  </a:ext>
                </a:extLst>
              </a:tr>
              <a:tr h="133256">
                <a:tc>
                  <a:txBody>
                    <a:bodyPr/>
                    <a:lstStyle/>
                    <a:p>
                      <a:pPr algn="l" fontAlgn="ctr"/>
                      <a:r>
                        <a:rPr lang="en-US" sz="800" b="0" i="1" u="none" strike="noStrike" baseline="0" dirty="0">
                          <a:solidFill>
                            <a:srgbClr val="002060"/>
                          </a:solidFill>
                          <a:effectLst/>
                          <a:latin typeface="Arial" panose="020B0604020202020204" pitchFamily="34" charset="0"/>
                          <a:ea typeface="KoPubWorld돋움체 Medium" panose="00000600000000000000" pitchFamily="2" charset="-127"/>
                        </a:rPr>
                        <a:t>EBITDA%</a:t>
                      </a:r>
                    </a:p>
                  </a:txBody>
                  <a:tcPr marL="18000" marR="18000" marT="0" marB="0" anchor="ctr">
                    <a:lnL w="6350" cap="flat" cmpd="sng" algn="ctr">
                      <a:noFill/>
                      <a:prstDash val="solid"/>
                      <a:round/>
                      <a:headEnd type="none" w="med" len="med"/>
                      <a:tailEnd type="none" w="med" len="med"/>
                    </a:lnL>
                    <a:lnR>
                      <a:noFill/>
                    </a:lnR>
                    <a:lnT>
                      <a:noFill/>
                    </a:lnT>
                    <a:lnB w="9525"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33.5%</a:t>
                      </a:r>
                    </a:p>
                  </a:txBody>
                  <a:tcPr marL="18000" marR="18000" marT="0" marB="0" anchor="ctr">
                    <a:lnL>
                      <a:noFill/>
                    </a:lnL>
                    <a:lnR>
                      <a:noFill/>
                    </a:lnR>
                    <a:lnT>
                      <a:noFill/>
                    </a:lnT>
                    <a:lnB w="9525"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34.6%</a:t>
                      </a:r>
                    </a:p>
                  </a:txBody>
                  <a:tcPr marL="18000" marR="18000" marT="0" marB="0" anchor="ctr">
                    <a:lnL>
                      <a:noFill/>
                    </a:lnL>
                    <a:lnR>
                      <a:noFill/>
                    </a:lnR>
                    <a:lnT>
                      <a:noFill/>
                    </a:lnT>
                    <a:lnB w="9525"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40.4%</a:t>
                      </a:r>
                    </a:p>
                  </a:txBody>
                  <a:tcPr marL="18000" marR="18000" marT="0" marB="0" anchor="ctr">
                    <a:lnL>
                      <a:noFill/>
                    </a:lnL>
                    <a:lnR w="6350" cap="flat" cmpd="sng" algn="ctr">
                      <a:noFill/>
                      <a:prstDash val="solid"/>
                      <a:round/>
                      <a:headEnd type="none" w="med" len="med"/>
                      <a:tailEnd type="none" w="med" len="med"/>
                    </a:lnR>
                    <a:lnT>
                      <a:noFill/>
                    </a:lnT>
                    <a:lnB w="9525"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882699"/>
                  </a:ext>
                </a:extLst>
              </a:tr>
            </a:tbl>
          </a:graphicData>
        </a:graphic>
      </p:graphicFrame>
      <p:graphicFrame>
        <p:nvGraphicFramePr>
          <p:cNvPr id="27" name="표 26">
            <a:extLst>
              <a:ext uri="{FF2B5EF4-FFF2-40B4-BE49-F238E27FC236}">
                <a16:creationId xmlns:a16="http://schemas.microsoft.com/office/drawing/2014/main" id="{D1EA8784-9714-4940-B642-41EFC2841B29}"/>
              </a:ext>
            </a:extLst>
          </p:cNvPr>
          <p:cNvGraphicFramePr>
            <a:graphicFrameLocks noGrp="1"/>
          </p:cNvGraphicFramePr>
          <p:nvPr>
            <p:extLst>
              <p:ext uri="{D42A27DB-BD31-4B8C-83A1-F6EECF244321}">
                <p14:modId xmlns:p14="http://schemas.microsoft.com/office/powerpoint/2010/main" val="2817994719"/>
              </p:ext>
            </p:extLst>
          </p:nvPr>
        </p:nvGraphicFramePr>
        <p:xfrm>
          <a:off x="6588140" y="2351464"/>
          <a:ext cx="3034094" cy="2398608"/>
        </p:xfrm>
        <a:graphic>
          <a:graphicData uri="http://schemas.openxmlformats.org/drawingml/2006/table">
            <a:tbl>
              <a:tblPr/>
              <a:tblGrid>
                <a:gridCol w="1294546">
                  <a:extLst>
                    <a:ext uri="{9D8B030D-6E8A-4147-A177-3AD203B41FA5}">
                      <a16:colId xmlns:a16="http://schemas.microsoft.com/office/drawing/2014/main" val="391461414"/>
                    </a:ext>
                  </a:extLst>
                </a:gridCol>
                <a:gridCol w="518554">
                  <a:extLst>
                    <a:ext uri="{9D8B030D-6E8A-4147-A177-3AD203B41FA5}">
                      <a16:colId xmlns:a16="http://schemas.microsoft.com/office/drawing/2014/main" val="3759414970"/>
                    </a:ext>
                  </a:extLst>
                </a:gridCol>
                <a:gridCol w="647274">
                  <a:extLst>
                    <a:ext uri="{9D8B030D-6E8A-4147-A177-3AD203B41FA5}">
                      <a16:colId xmlns:a16="http://schemas.microsoft.com/office/drawing/2014/main" val="1304334302"/>
                    </a:ext>
                  </a:extLst>
                </a:gridCol>
                <a:gridCol w="573720">
                  <a:extLst>
                    <a:ext uri="{9D8B030D-6E8A-4147-A177-3AD203B41FA5}">
                      <a16:colId xmlns:a16="http://schemas.microsoft.com/office/drawing/2014/main" val="3405064029"/>
                    </a:ext>
                  </a:extLst>
                </a:gridCol>
              </a:tblGrid>
              <a:tr h="133256">
                <a:tc>
                  <a:txBody>
                    <a:bodyPr/>
                    <a:lstStyle/>
                    <a:p>
                      <a:pPr algn="l" fontAlgn="b"/>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단위</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a:t>
                      </a: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백만원</a:t>
                      </a:r>
                    </a:p>
                  </a:txBody>
                  <a:tcPr marL="18000" marR="18000" marT="0" marB="0" anchor="ctr">
                    <a:lnL w="6350" cap="flat" cmpd="sng" algn="ctr">
                      <a:noFill/>
                      <a:prstDash val="solid"/>
                      <a:round/>
                      <a:headEnd type="none" w="med" len="med"/>
                      <a:tailEnd type="none" w="med" len="med"/>
                    </a:lnL>
                    <a:lnR>
                      <a:noFill/>
                    </a:lnR>
                    <a:lnT w="9525" cap="flat" cmpd="sng" algn="ctr">
                      <a:solidFill>
                        <a:srgbClr val="483159"/>
                      </a:solidFill>
                      <a:prstDash val="solid"/>
                      <a:round/>
                      <a:headEnd type="none" w="med" len="med"/>
                      <a:tailEnd type="none" w="med" len="med"/>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2018</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ctr">
                    <a:lnL>
                      <a:noFill/>
                    </a:lnL>
                    <a:lnR>
                      <a:noFill/>
                    </a:lnR>
                    <a:lnT w="9525" cap="flat" cmpd="sng" algn="ctr">
                      <a:solidFill>
                        <a:srgbClr val="483159"/>
                      </a:solidFill>
                      <a:prstDash val="solid"/>
                      <a:round/>
                      <a:headEnd type="none" w="med" len="med"/>
                      <a:tailEnd type="none" w="med" len="med"/>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2019</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ctr">
                    <a:lnL>
                      <a:noFill/>
                    </a:lnL>
                    <a:lnR>
                      <a:noFill/>
                    </a:lnR>
                    <a:lnT w="9525" cap="flat" cmpd="sng" algn="ctr">
                      <a:solidFill>
                        <a:srgbClr val="483159"/>
                      </a:solidFill>
                      <a:prstDash val="solid"/>
                      <a:round/>
                      <a:headEnd type="none" w="med" len="med"/>
                      <a:tailEnd type="none" w="med" len="med"/>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2020</a:t>
                      </a: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년</a:t>
                      </a:r>
                    </a:p>
                  </a:txBody>
                  <a:tcPr marL="18000" marR="18000" marT="0" marB="0" anchor="ctr">
                    <a:lnL>
                      <a:noFill/>
                    </a:lnL>
                    <a:lnR w="6350" cap="flat" cmpd="sng" algn="ctr">
                      <a:noFill/>
                      <a:prstDash val="solid"/>
                      <a:round/>
                      <a:headEnd type="none" w="med" len="med"/>
                      <a:tailEnd type="none" w="med" len="med"/>
                    </a:lnR>
                    <a:lnT w="9525" cap="flat" cmpd="sng" algn="ctr">
                      <a:solidFill>
                        <a:srgbClr val="483159"/>
                      </a:solidFill>
                      <a:prstDash val="solid"/>
                      <a:round/>
                      <a:headEnd type="none" w="med" len="med"/>
                      <a:tailEnd type="none" w="med" len="med"/>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9653791"/>
                  </a:ext>
                </a:extLst>
              </a:tr>
              <a:tr h="133256">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매출액</a:t>
                      </a:r>
                    </a:p>
                  </a:txBody>
                  <a:tcPr marL="18000" marR="18000" marT="0" marB="0" anchor="ctr">
                    <a:lnL w="6350" cap="flat" cmpd="sng" algn="ctr">
                      <a:noFill/>
                      <a:prstDash val="solid"/>
                      <a:round/>
                      <a:headEnd type="none" w="med" len="med"/>
                      <a:tailEnd type="none" w="med" len="med"/>
                    </a:lnL>
                    <a:lnR>
                      <a:noFill/>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2,348 </a:t>
                      </a:r>
                    </a:p>
                  </a:txBody>
                  <a:tcPr marL="18000" marR="18000" marT="0" marB="0" anchor="ctr">
                    <a:lnL>
                      <a:noFill/>
                    </a:lnL>
                    <a:lnR>
                      <a:noFill/>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694 </a:t>
                      </a:r>
                    </a:p>
                  </a:txBody>
                  <a:tcPr marL="18000" marR="18000" marT="0" marB="0" anchor="ctr">
                    <a:lnL>
                      <a:noFill/>
                    </a:lnL>
                    <a:lnR>
                      <a:noFill/>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1,006 </a:t>
                      </a:r>
                    </a:p>
                  </a:txBody>
                  <a:tcPr marL="18000" marR="18000" marT="0" marB="0" anchor="ctr">
                    <a:lnL>
                      <a:noFill/>
                    </a:lnL>
                    <a:lnR w="6350" cap="flat" cmpd="sng" algn="ctr">
                      <a:noFill/>
                      <a:prstDash val="solid"/>
                      <a:round/>
                      <a:headEnd type="none" w="med" len="med"/>
                      <a:tailEnd type="none" w="med" len="med"/>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48074353"/>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매출원가</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2,242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1,837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1,770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09265432"/>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제품매출원가</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2,186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1,814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1,705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61329028"/>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원재료비</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474438"/>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재료비율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0.0%</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0.0%</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0.0%</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38430324"/>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노무비</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1,108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893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920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82954196"/>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노무비율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47.2%</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128.8%</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91.4%</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52649504"/>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제조경비</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1,078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921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785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25392384"/>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제조경비율</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45.9%</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132.8%</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78.0%</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14944548"/>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재고변동</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 </a:t>
                      </a: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 </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4625991"/>
                  </a:ext>
                </a:extLst>
              </a:tr>
              <a:tr h="133256">
                <a:tc>
                  <a:txBody>
                    <a:bodyPr/>
                    <a:lstStyle/>
                    <a:p>
                      <a:pPr algn="l" fontAlgn="ctr"/>
                      <a:r>
                        <a:rPr lang="ko-KR" altLang="en-US" sz="800" b="0" i="0" u="none" strike="noStrike" baseline="0" dirty="0">
                          <a:solidFill>
                            <a:srgbClr val="000000"/>
                          </a:solidFill>
                          <a:effectLst/>
                          <a:latin typeface="Arial" panose="020B0604020202020204" pitchFamily="34" charset="0"/>
                          <a:ea typeface="KoPubWorld돋움체 Medium" panose="00000600000000000000" pitchFamily="2" charset="-127"/>
                        </a:rPr>
                        <a:t>상품매출원가</a:t>
                      </a:r>
                    </a:p>
                  </a:txBody>
                  <a:tcPr marL="18000" marR="18000" marT="0" marB="0" anchor="ctr">
                    <a:lnL w="6350" cap="flat" cmpd="sng" algn="ctr">
                      <a:noFill/>
                      <a:prstDash val="solid"/>
                      <a:round/>
                      <a:headEnd type="none" w="med" len="med"/>
                      <a:tailEnd type="none" w="med" len="med"/>
                    </a:lnL>
                    <a:lnR>
                      <a:noFill/>
                    </a:lnR>
                    <a:lnT>
                      <a:noFill/>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55 </a:t>
                      </a:r>
                    </a:p>
                  </a:txBody>
                  <a:tcPr marL="18000" marR="18000" marT="0" marB="0" anchor="ctr">
                    <a:lnL>
                      <a:noFill/>
                    </a:lnL>
                    <a:lnR>
                      <a:noFill/>
                    </a:lnR>
                    <a:lnT>
                      <a:noFill/>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23 </a:t>
                      </a:r>
                    </a:p>
                  </a:txBody>
                  <a:tcPr marL="18000" marR="18000" marT="0" marB="0" anchor="ctr">
                    <a:lnL>
                      <a:noFill/>
                    </a:lnL>
                    <a:lnR>
                      <a:noFill/>
                    </a:lnR>
                    <a:lnT>
                      <a:noFill/>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0" u="none" strike="noStrike" baseline="0" dirty="0">
                          <a:solidFill>
                            <a:srgbClr val="000000"/>
                          </a:solidFill>
                          <a:effectLst/>
                          <a:latin typeface="Arial" panose="020B0604020202020204" pitchFamily="34" charset="0"/>
                          <a:ea typeface="KoPubWorld돋움체 Medium" panose="00000600000000000000" pitchFamily="2" charset="-127"/>
                        </a:rPr>
                        <a:t>65 </a:t>
                      </a:r>
                    </a:p>
                  </a:txBody>
                  <a:tcPr marL="18000" marR="18000" marT="0" marB="0" anchor="ctr">
                    <a:lnL>
                      <a:noFill/>
                    </a:lnL>
                    <a:lnR w="6350" cap="flat" cmpd="sng" algn="ctr">
                      <a:noFill/>
                      <a:prstDash val="solid"/>
                      <a:round/>
                      <a:headEnd type="none" w="med" len="med"/>
                      <a:tailEnd type="none" w="med" len="med"/>
                    </a:lnR>
                    <a:lnT>
                      <a:noFill/>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0566247"/>
                  </a:ext>
                </a:extLst>
              </a:tr>
              <a:tr h="133256">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매출총이익</a:t>
                      </a:r>
                    </a:p>
                  </a:txBody>
                  <a:tcPr marL="18000" marR="18000" marT="0" marB="0" anchor="ctr">
                    <a:lnL w="6350" cap="flat" cmpd="sng" algn="ctr">
                      <a:noFill/>
                      <a:prstDash val="solid"/>
                      <a:round/>
                      <a:headEnd type="none" w="med" len="med"/>
                      <a:tailEnd type="none" w="med" len="med"/>
                    </a:lnL>
                    <a:lnR>
                      <a:noFill/>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107 </a:t>
                      </a:r>
                    </a:p>
                  </a:txBody>
                  <a:tcPr marL="18000" marR="18000" marT="0" marB="0" anchor="ctr">
                    <a:lnL>
                      <a:noFill/>
                    </a:lnL>
                    <a:lnR>
                      <a:noFill/>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(1,144)</a:t>
                      </a:r>
                    </a:p>
                  </a:txBody>
                  <a:tcPr marL="18000" marR="18000" marT="0" marB="0" anchor="ctr">
                    <a:lnL>
                      <a:noFill/>
                    </a:lnL>
                    <a:lnR>
                      <a:noFill/>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(763)</a:t>
                      </a:r>
                    </a:p>
                  </a:txBody>
                  <a:tcPr marL="18000" marR="18000" marT="0" marB="0" anchor="ctr">
                    <a:lnL>
                      <a:noFill/>
                    </a:lnL>
                    <a:lnR w="6350" cap="flat" cmpd="sng" algn="ctr">
                      <a:noFill/>
                      <a:prstDash val="solid"/>
                      <a:round/>
                      <a:headEnd type="none" w="med" len="med"/>
                      <a:tailEnd type="none" w="med" len="med"/>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222267870"/>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매출총이익</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4.5%</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-164.9%</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-75.8%</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32905366"/>
                  </a:ext>
                </a:extLst>
              </a:tr>
              <a:tr h="133256">
                <a:tc>
                  <a:txBody>
                    <a:bodyPr/>
                    <a:lstStyle/>
                    <a:p>
                      <a:pPr algn="l" fontAlgn="ctr"/>
                      <a:r>
                        <a:rPr lang="ko-KR" altLang="en-US" sz="800" b="1" i="0" u="none" strike="noStrike" baseline="0" dirty="0">
                          <a:solidFill>
                            <a:srgbClr val="000000"/>
                          </a:solidFill>
                          <a:effectLst/>
                          <a:latin typeface="Arial" panose="020B0604020202020204" pitchFamily="34" charset="0"/>
                          <a:ea typeface="KoPubWorld돋움체 Medium" panose="00000600000000000000" pitchFamily="2" charset="-127"/>
                        </a:rPr>
                        <a:t>영업이익</a:t>
                      </a:r>
                    </a:p>
                  </a:txBody>
                  <a:tcPr marL="18000" marR="1800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(139)</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(1,351)</a:t>
                      </a:r>
                    </a:p>
                  </a:txBody>
                  <a:tcPr marL="18000" marR="18000" marT="0" marB="0" anchor="ctr">
                    <a:lnL>
                      <a:noFill/>
                    </a:lnL>
                    <a:lnR>
                      <a:noFill/>
                    </a:lnR>
                    <a:lnT>
                      <a:noFill/>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(965)</a:t>
                      </a:r>
                    </a:p>
                  </a:txBody>
                  <a:tcPr marL="18000" marR="1800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23149313"/>
                  </a:ext>
                </a:extLst>
              </a:tr>
              <a:tr h="133256">
                <a:tc>
                  <a:txBody>
                    <a:bodyPr/>
                    <a:lstStyle/>
                    <a:p>
                      <a:pPr algn="l" fontAlgn="ctr"/>
                      <a:r>
                        <a:rPr lang="ko-KR" altLang="en-US" sz="800" b="0" i="1" u="none" strike="noStrike" baseline="0" dirty="0">
                          <a:solidFill>
                            <a:srgbClr val="002060"/>
                          </a:solidFill>
                          <a:effectLst/>
                          <a:latin typeface="Arial" panose="020B0604020202020204" pitchFamily="34" charset="0"/>
                          <a:ea typeface="KoPubWorld돋움체 Medium" panose="00000600000000000000" pitchFamily="2" charset="-127"/>
                        </a:rPr>
                        <a:t>영업이익</a:t>
                      </a: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a:t>
                      </a:r>
                    </a:p>
                  </a:txBody>
                  <a:tcPr marL="18000" marR="18000" marT="0" marB="0" anchor="ctr">
                    <a:lnL w="6350" cap="flat" cmpd="sng" algn="ctr">
                      <a:noFill/>
                      <a:prstDash val="solid"/>
                      <a:round/>
                      <a:headEnd type="none" w="med" len="med"/>
                      <a:tailEnd type="none" w="med" len="med"/>
                    </a:lnL>
                    <a:lnR>
                      <a:noFill/>
                    </a:lnR>
                    <a:lnT>
                      <a:noFill/>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-5.9%</a:t>
                      </a:r>
                    </a:p>
                  </a:txBody>
                  <a:tcPr marL="18000" marR="18000" marT="0" marB="0" anchor="ctr">
                    <a:lnL>
                      <a:noFill/>
                    </a:lnL>
                    <a:lnR>
                      <a:noFill/>
                    </a:lnR>
                    <a:lnT>
                      <a:noFill/>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-194.7%</a:t>
                      </a:r>
                    </a:p>
                  </a:txBody>
                  <a:tcPr marL="18000" marR="18000" marT="0" marB="0" anchor="ctr">
                    <a:lnL>
                      <a:noFill/>
                    </a:lnL>
                    <a:lnR>
                      <a:noFill/>
                    </a:lnR>
                    <a:lnT>
                      <a:noFill/>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1" i="1" u="none" strike="noStrike" baseline="0" dirty="0">
                          <a:solidFill>
                            <a:srgbClr val="002060"/>
                          </a:solidFill>
                          <a:effectLst/>
                          <a:latin typeface="Arial" panose="020B0604020202020204" pitchFamily="34" charset="0"/>
                          <a:ea typeface="KoPubWorld돋움체 Medium" panose="00000600000000000000" pitchFamily="2" charset="-127"/>
                        </a:rPr>
                        <a:t>-95.9%</a:t>
                      </a:r>
                    </a:p>
                  </a:txBody>
                  <a:tcPr marL="18000" marR="18000" marT="0" marB="0" anchor="ctr">
                    <a:lnL>
                      <a:noFill/>
                    </a:lnL>
                    <a:lnR w="6350" cap="flat" cmpd="sng" algn="ctr">
                      <a:noFill/>
                      <a:prstDash val="solid"/>
                      <a:round/>
                      <a:headEnd type="none" w="med" len="med"/>
                      <a:tailEnd type="none" w="med" len="med"/>
                    </a:lnR>
                    <a:lnT>
                      <a:noFill/>
                    </a:lnT>
                    <a:lnB w="6350" cap="flat" cmpd="sng" algn="ctr">
                      <a:solidFill>
                        <a:srgbClr val="D6CD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8319547"/>
                  </a:ext>
                </a:extLst>
              </a:tr>
              <a:tr h="133256">
                <a:tc>
                  <a:txBody>
                    <a:bodyPr/>
                    <a:lstStyle/>
                    <a:p>
                      <a:pPr algn="l" fontAlgn="ctr"/>
                      <a:r>
                        <a:rPr lang="en-US" sz="800" b="1" i="0" u="none" strike="noStrike" baseline="0" dirty="0">
                          <a:solidFill>
                            <a:srgbClr val="000000"/>
                          </a:solidFill>
                          <a:effectLst/>
                          <a:latin typeface="Arial" panose="020B0604020202020204" pitchFamily="34" charset="0"/>
                          <a:ea typeface="KoPubWorld돋움체 Medium" panose="00000600000000000000" pitchFamily="2" charset="-127"/>
                        </a:rPr>
                        <a:t>EBITDA</a:t>
                      </a:r>
                    </a:p>
                  </a:txBody>
                  <a:tcPr marL="18000" marR="18000" marT="0" marB="0" anchor="ctr">
                    <a:lnL w="6350" cap="flat" cmpd="sng" algn="ctr">
                      <a:noFill/>
                      <a:prstDash val="solid"/>
                      <a:round/>
                      <a:headEnd type="none" w="med" len="med"/>
                      <a:tailEnd type="none" w="med" len="med"/>
                    </a:lnL>
                    <a:lnR>
                      <a:noFill/>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101 </a:t>
                      </a:r>
                    </a:p>
                  </a:txBody>
                  <a:tcPr marL="18000" marR="18000" marT="0" marB="0" anchor="ctr">
                    <a:lnL>
                      <a:noFill/>
                    </a:lnL>
                    <a:lnR>
                      <a:noFill/>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(1,120)</a:t>
                      </a:r>
                    </a:p>
                  </a:txBody>
                  <a:tcPr marL="18000" marR="18000" marT="0" marB="0" anchor="ctr">
                    <a:lnL>
                      <a:noFill/>
                    </a:lnL>
                    <a:lnR>
                      <a:noFill/>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ctr"/>
                      <a:r>
                        <a:rPr lang="en-US" altLang="ko-KR" sz="800" b="1" i="0" u="none" strike="noStrike" baseline="0" dirty="0">
                          <a:solidFill>
                            <a:srgbClr val="000000"/>
                          </a:solidFill>
                          <a:effectLst/>
                          <a:latin typeface="Arial" panose="020B0604020202020204" pitchFamily="34" charset="0"/>
                          <a:ea typeface="KoPubWorld돋움체 Medium" panose="00000600000000000000" pitchFamily="2" charset="-127"/>
                        </a:rPr>
                        <a:t>(822)</a:t>
                      </a:r>
                    </a:p>
                  </a:txBody>
                  <a:tcPr marL="18000" marR="18000" marT="0" marB="0" anchor="ctr">
                    <a:lnL>
                      <a:noFill/>
                    </a:lnL>
                    <a:lnR w="6350" cap="flat" cmpd="sng" algn="ctr">
                      <a:noFill/>
                      <a:prstDash val="solid"/>
                      <a:round/>
                      <a:headEnd type="none" w="med" len="med"/>
                      <a:tailEnd type="none" w="med" len="med"/>
                    </a:lnR>
                    <a:lnT w="6350" cap="flat" cmpd="sng" algn="ctr">
                      <a:solidFill>
                        <a:srgbClr val="D6CDCC"/>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177771702"/>
                  </a:ext>
                </a:extLst>
              </a:tr>
              <a:tr h="133256">
                <a:tc>
                  <a:txBody>
                    <a:bodyPr/>
                    <a:lstStyle/>
                    <a:p>
                      <a:pPr algn="l" fontAlgn="ctr"/>
                      <a:r>
                        <a:rPr lang="en-US" sz="800" b="0" i="1" u="none" strike="noStrike" baseline="0" dirty="0">
                          <a:solidFill>
                            <a:srgbClr val="002060"/>
                          </a:solidFill>
                          <a:effectLst/>
                          <a:latin typeface="Arial" panose="020B0604020202020204" pitchFamily="34" charset="0"/>
                          <a:ea typeface="KoPubWorld돋움체 Medium" panose="00000600000000000000" pitchFamily="2" charset="-127"/>
                        </a:rPr>
                        <a:t>EBITDA%</a:t>
                      </a:r>
                    </a:p>
                  </a:txBody>
                  <a:tcPr marL="18000" marR="18000" marT="0" marB="0" anchor="ctr">
                    <a:lnL w="6350" cap="flat" cmpd="sng" algn="ctr">
                      <a:noFill/>
                      <a:prstDash val="solid"/>
                      <a:round/>
                      <a:headEnd type="none" w="med" len="med"/>
                      <a:tailEnd type="none" w="med" len="med"/>
                    </a:lnL>
                    <a:lnR>
                      <a:noFill/>
                    </a:lnR>
                    <a:lnT>
                      <a:noFill/>
                    </a:lnT>
                    <a:lnB w="9525"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4.3%</a:t>
                      </a:r>
                    </a:p>
                  </a:txBody>
                  <a:tcPr marL="18000" marR="18000" marT="0" marB="0" anchor="ctr">
                    <a:lnL>
                      <a:noFill/>
                    </a:lnL>
                    <a:lnR>
                      <a:noFill/>
                    </a:lnR>
                    <a:lnT>
                      <a:noFill/>
                    </a:lnT>
                    <a:lnB w="9525"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-161.5%</a:t>
                      </a:r>
                    </a:p>
                  </a:txBody>
                  <a:tcPr marL="18000" marR="18000" marT="0" marB="0" anchor="ctr">
                    <a:lnL>
                      <a:noFill/>
                    </a:lnL>
                    <a:lnR>
                      <a:noFill/>
                    </a:lnR>
                    <a:lnT>
                      <a:noFill/>
                    </a:lnT>
                    <a:lnB w="9525"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800" b="0" i="1" u="none" strike="noStrike" baseline="0" dirty="0">
                          <a:solidFill>
                            <a:srgbClr val="002060"/>
                          </a:solidFill>
                          <a:effectLst/>
                          <a:latin typeface="Arial" panose="020B0604020202020204" pitchFamily="34" charset="0"/>
                          <a:ea typeface="KoPubWorld돋움체 Medium" panose="00000600000000000000" pitchFamily="2" charset="-127"/>
                        </a:rPr>
                        <a:t>-81.7%</a:t>
                      </a:r>
                    </a:p>
                  </a:txBody>
                  <a:tcPr marL="18000" marR="18000" marT="0" marB="0" anchor="ctr">
                    <a:lnL>
                      <a:noFill/>
                    </a:lnL>
                    <a:lnR w="6350" cap="flat" cmpd="sng" algn="ctr">
                      <a:noFill/>
                      <a:prstDash val="solid"/>
                      <a:round/>
                      <a:headEnd type="none" w="med" len="med"/>
                      <a:tailEnd type="none" w="med" len="med"/>
                    </a:lnR>
                    <a:lnT>
                      <a:noFill/>
                    </a:lnT>
                    <a:lnB w="9525"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5266852"/>
                  </a:ext>
                </a:extLst>
              </a:tr>
            </a:tbl>
          </a:graphicData>
        </a:graphic>
      </p:graphicFrame>
      <p:graphicFrame>
        <p:nvGraphicFramePr>
          <p:cNvPr id="31" name="차트 30">
            <a:extLst>
              <a:ext uri="{FF2B5EF4-FFF2-40B4-BE49-F238E27FC236}">
                <a16:creationId xmlns:a16="http://schemas.microsoft.com/office/drawing/2014/main" id="{D49FC524-D277-4E39-9B63-BE82F8F14C88}"/>
              </a:ext>
            </a:extLst>
          </p:cNvPr>
          <p:cNvGraphicFramePr>
            <a:graphicFrameLocks/>
          </p:cNvGraphicFramePr>
          <p:nvPr/>
        </p:nvGraphicFramePr>
        <p:xfrm>
          <a:off x="283766" y="4859844"/>
          <a:ext cx="3016496" cy="14634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차트 31">
            <a:extLst>
              <a:ext uri="{FF2B5EF4-FFF2-40B4-BE49-F238E27FC236}">
                <a16:creationId xmlns:a16="http://schemas.microsoft.com/office/drawing/2014/main" id="{6963F96F-BC1A-42AD-BFFB-F47C1B2F68B3}"/>
              </a:ext>
            </a:extLst>
          </p:cNvPr>
          <p:cNvGraphicFramePr>
            <a:graphicFrameLocks/>
          </p:cNvGraphicFramePr>
          <p:nvPr/>
        </p:nvGraphicFramePr>
        <p:xfrm>
          <a:off x="3447829" y="4767332"/>
          <a:ext cx="3016495" cy="15559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차트 32">
            <a:extLst>
              <a:ext uri="{FF2B5EF4-FFF2-40B4-BE49-F238E27FC236}">
                <a16:creationId xmlns:a16="http://schemas.microsoft.com/office/drawing/2014/main" id="{BA4F91D9-8E28-4881-98A4-1DA8FFE7AF65}"/>
              </a:ext>
            </a:extLst>
          </p:cNvPr>
          <p:cNvGraphicFramePr>
            <a:graphicFrameLocks/>
          </p:cNvGraphicFramePr>
          <p:nvPr/>
        </p:nvGraphicFramePr>
        <p:xfrm>
          <a:off x="6605738" y="4800590"/>
          <a:ext cx="3016496" cy="1522717"/>
        </p:xfrm>
        <a:graphic>
          <a:graphicData uri="http://schemas.openxmlformats.org/drawingml/2006/chart">
            <c:chart xmlns:c="http://schemas.openxmlformats.org/drawingml/2006/chart" xmlns:r="http://schemas.openxmlformats.org/officeDocument/2006/relationships" r:id="rId5"/>
          </a:graphicData>
        </a:graphic>
      </p:graphicFrame>
      <p:pic>
        <p:nvPicPr>
          <p:cNvPr id="28" name="그림 2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687047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949C699-BC54-4180-85A3-362CE3023917}"/>
              </a:ext>
            </a:extLst>
          </p:cNvPr>
          <p:cNvSpPr>
            <a:spLocks noGrp="1"/>
          </p:cNvSpPr>
          <p:nvPr>
            <p:ph type="body" sz="quarter" idx="13"/>
          </p:nvPr>
        </p:nvSpPr>
        <p:spPr/>
        <p:txBody>
          <a:bodyPr/>
          <a:lstStyle/>
          <a:p>
            <a:r>
              <a:rPr lang="ko-KR" altLang="en-US" dirty="0"/>
              <a:t>패키징 사업부</a:t>
            </a:r>
            <a:r>
              <a:rPr lang="en-US" altLang="ko-KR" dirty="0"/>
              <a:t>:</a:t>
            </a:r>
            <a:r>
              <a:rPr lang="ko-KR" altLang="en-US" dirty="0"/>
              <a:t> 제품별 매출</a:t>
            </a:r>
          </a:p>
        </p:txBody>
      </p:sp>
      <p:sp>
        <p:nvSpPr>
          <p:cNvPr id="4" name="세로 텍스트 개체 틀 3">
            <a:extLst>
              <a:ext uri="{FF2B5EF4-FFF2-40B4-BE49-F238E27FC236}">
                <a16:creationId xmlns:a16="http://schemas.microsoft.com/office/drawing/2014/main" id="{36CA55FD-5673-47BD-AE5F-04E10272D060}"/>
              </a:ext>
            </a:extLst>
          </p:cNvPr>
          <p:cNvSpPr>
            <a:spLocks noGrp="1"/>
          </p:cNvSpPr>
          <p:nvPr>
            <p:ph type="body" orient="vert" sz="quarter" idx="14"/>
          </p:nvPr>
        </p:nvSpPr>
        <p:spPr/>
        <p:txBody>
          <a:bodyPr/>
          <a:lstStyle/>
          <a:p>
            <a:r>
              <a:rPr lang="ko-KR" altLang="en-US" dirty="0"/>
              <a:t>패키징 사업부의 제품은 반도체 </a:t>
            </a:r>
            <a:r>
              <a:rPr lang="en-US" altLang="ko-KR" dirty="0"/>
              <a:t>Spec-up</a:t>
            </a:r>
            <a:r>
              <a:rPr lang="ko-KR" altLang="en-US" dirty="0"/>
              <a:t>에 따라 변화하고 있으며</a:t>
            </a:r>
            <a:r>
              <a:rPr lang="en-US" altLang="ko-KR" dirty="0"/>
              <a:t>, </a:t>
            </a:r>
            <a:r>
              <a:rPr lang="ko-KR" altLang="en-US" dirty="0"/>
              <a:t>회사는 선제적 투자로 완제품 </a:t>
            </a:r>
            <a:r>
              <a:rPr lang="en-US" altLang="ko-KR" dirty="0"/>
              <a:t>DDR4 </a:t>
            </a:r>
            <a:r>
              <a:rPr lang="ko-KR" altLang="en-US" dirty="0"/>
              <a:t>을 위한 </a:t>
            </a:r>
            <a:r>
              <a:rPr lang="en-US" altLang="ko-KR" dirty="0"/>
              <a:t>FC </a:t>
            </a:r>
            <a:r>
              <a:rPr lang="ko-KR" altLang="en-US" dirty="0"/>
              <a:t> 기반의 매출을 확보하여 </a:t>
            </a:r>
            <a:r>
              <a:rPr lang="en-US" altLang="ko-KR" dirty="0"/>
              <a:t>’20</a:t>
            </a:r>
            <a:r>
              <a:rPr lang="ko-KR" altLang="en-US" dirty="0"/>
              <a:t>년 현재 패키징 매출의 약 </a:t>
            </a:r>
            <a:r>
              <a:rPr lang="en-US" altLang="ko-KR" dirty="0"/>
              <a:t>47% </a:t>
            </a:r>
            <a:r>
              <a:rPr lang="ko-KR" altLang="en-US" dirty="0"/>
              <a:t>수준을 </a:t>
            </a:r>
            <a:r>
              <a:rPr lang="en-US" altLang="ko-KR" dirty="0"/>
              <a:t>FC </a:t>
            </a:r>
            <a:r>
              <a:rPr lang="ko-KR" altLang="en-US" dirty="0"/>
              <a:t>제품으로 창출하고 있습니다</a:t>
            </a:r>
            <a:r>
              <a:rPr lang="en-US" altLang="ko-KR" dirty="0"/>
              <a:t>.</a:t>
            </a:r>
            <a:endParaRPr lang="ko-KR" altLang="en-US" dirty="0"/>
          </a:p>
        </p:txBody>
      </p:sp>
      <p:sp>
        <p:nvSpPr>
          <p:cNvPr id="6" name="텍스트 개체 틀 5">
            <a:extLst>
              <a:ext uri="{FF2B5EF4-FFF2-40B4-BE49-F238E27FC236}">
                <a16:creationId xmlns:a16="http://schemas.microsoft.com/office/drawing/2014/main" id="{B11EC43D-DCC1-4280-84BA-BF3AF91213A6}"/>
              </a:ext>
            </a:extLst>
          </p:cNvPr>
          <p:cNvSpPr>
            <a:spLocks noGrp="1"/>
          </p:cNvSpPr>
          <p:nvPr>
            <p:ph type="body" sz="quarter" idx="15"/>
          </p:nvPr>
        </p:nvSpPr>
        <p:spPr/>
        <p:txBody>
          <a:bodyPr/>
          <a:lstStyle/>
          <a:p>
            <a:r>
              <a:rPr lang="en-US" altLang="ko-KR" dirty="0"/>
              <a:t>Source: KPMG FDD &amp; Price Analysis Report,</a:t>
            </a:r>
            <a:r>
              <a:rPr lang="ko-KR" altLang="en-US" dirty="0"/>
              <a:t> 상품 매출 및 매출원가는 제외한 제품 매출 기준으로 산정</a:t>
            </a:r>
            <a:endParaRPr lang="en-US" altLang="ko-KR" dirty="0"/>
          </a:p>
        </p:txBody>
      </p:sp>
      <p:graphicFrame>
        <p:nvGraphicFramePr>
          <p:cNvPr id="28" name="차트 27">
            <a:extLst>
              <a:ext uri="{FF2B5EF4-FFF2-40B4-BE49-F238E27FC236}">
                <a16:creationId xmlns:a16="http://schemas.microsoft.com/office/drawing/2014/main" id="{CF107147-D99B-4AA6-9B25-FB931D28F7D4}"/>
              </a:ext>
            </a:extLst>
          </p:cNvPr>
          <p:cNvGraphicFramePr>
            <a:graphicFrameLocks/>
          </p:cNvGraphicFramePr>
          <p:nvPr/>
        </p:nvGraphicFramePr>
        <p:xfrm>
          <a:off x="535008" y="2394300"/>
          <a:ext cx="4204800" cy="19818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차트 29">
            <a:extLst>
              <a:ext uri="{FF2B5EF4-FFF2-40B4-BE49-F238E27FC236}">
                <a16:creationId xmlns:a16="http://schemas.microsoft.com/office/drawing/2014/main" id="{6F93D123-F401-4F4B-B2A7-BD0F9277FC8D}"/>
              </a:ext>
            </a:extLst>
          </p:cNvPr>
          <p:cNvGraphicFramePr>
            <a:graphicFrameLocks/>
          </p:cNvGraphicFramePr>
          <p:nvPr/>
        </p:nvGraphicFramePr>
        <p:xfrm>
          <a:off x="544152" y="4376159"/>
          <a:ext cx="4312800" cy="2015816"/>
        </p:xfrm>
        <a:graphic>
          <a:graphicData uri="http://schemas.openxmlformats.org/drawingml/2006/chart">
            <c:chart xmlns:c="http://schemas.openxmlformats.org/drawingml/2006/chart" xmlns:r="http://schemas.openxmlformats.org/officeDocument/2006/relationships" r:id="rId4"/>
          </a:graphicData>
        </a:graphic>
      </p:graphicFrame>
      <p:sp>
        <p:nvSpPr>
          <p:cNvPr id="271" name="직사각형 270">
            <a:extLst>
              <a:ext uri="{FF2B5EF4-FFF2-40B4-BE49-F238E27FC236}">
                <a16:creationId xmlns:a16="http://schemas.microsoft.com/office/drawing/2014/main" id="{22197700-E5A3-4B5D-BA7D-1029D9197B2B}"/>
              </a:ext>
            </a:extLst>
          </p:cNvPr>
          <p:cNvSpPr/>
          <p:nvPr/>
        </p:nvSpPr>
        <p:spPr>
          <a:xfrm>
            <a:off x="4947278" y="2561568"/>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현재 패키징 사업은 완제품인 </a:t>
            </a:r>
            <a:r>
              <a:rPr lang="en-US" altLang="ko-KR" sz="1000" dirty="0">
                <a:latin typeface="Arial" panose="020B0604020202020204" pitchFamily="34" charset="0"/>
                <a:ea typeface="KoPubWorld돋움체 Medium" panose="00000600000000000000" pitchFamily="2" charset="-127"/>
              </a:rPr>
              <a:t>DDR3 </a:t>
            </a:r>
            <a:r>
              <a:rPr lang="ko-KR" altLang="en-US" sz="1000" dirty="0">
                <a:latin typeface="Arial" panose="020B0604020202020204" pitchFamily="34" charset="0"/>
                <a:ea typeface="KoPubWorld돋움체 Medium" panose="00000600000000000000" pitchFamily="2" charset="-127"/>
              </a:rPr>
              <a:t>에서 </a:t>
            </a:r>
            <a:r>
              <a:rPr lang="en-US" altLang="ko-KR" sz="1000" dirty="0">
                <a:latin typeface="Arial" panose="020B0604020202020204" pitchFamily="34" charset="0"/>
                <a:ea typeface="KoPubWorld돋움체 Medium" panose="00000600000000000000" pitchFamily="2" charset="-127"/>
              </a:rPr>
              <a:t>DDR4 </a:t>
            </a:r>
            <a:r>
              <a:rPr lang="ko-KR" altLang="en-US" sz="1000" dirty="0">
                <a:latin typeface="Arial" panose="020B0604020202020204" pitchFamily="34" charset="0"/>
                <a:ea typeface="KoPubWorld돋움체 Medium" panose="00000600000000000000" pitchFamily="2" charset="-127"/>
              </a:rPr>
              <a:t>제품군으로 반도체 </a:t>
            </a:r>
            <a:r>
              <a:rPr lang="en-US" altLang="ko-KR" sz="1000" dirty="0">
                <a:latin typeface="Arial" panose="020B0604020202020204" pitchFamily="34" charset="0"/>
                <a:ea typeface="KoPubWorld돋움체 Medium" panose="00000600000000000000" pitchFamily="2" charset="-127"/>
              </a:rPr>
              <a:t>Spec-up</a:t>
            </a:r>
            <a:r>
              <a:rPr lang="ko-KR" altLang="en-US" sz="1000" dirty="0">
                <a:latin typeface="Arial" panose="020B0604020202020204" pitchFamily="34" charset="0"/>
                <a:ea typeface="KoPubWorld돋움체 Medium" panose="00000600000000000000" pitchFamily="2" charset="-127"/>
              </a:rPr>
              <a:t> 됨에 따라 </a:t>
            </a:r>
            <a:r>
              <a:rPr lang="en-US" altLang="ko-KR" sz="1000" dirty="0">
                <a:latin typeface="Arial" panose="020B0604020202020204" pitchFamily="34" charset="0"/>
                <a:ea typeface="KoPubWorld돋움체 Medium" panose="00000600000000000000" pitchFamily="2" charset="-127"/>
              </a:rPr>
              <a:t>FC </a:t>
            </a:r>
            <a:r>
              <a:rPr lang="ko-KR" altLang="en-US" sz="1000" dirty="0">
                <a:latin typeface="Arial" panose="020B0604020202020204" pitchFamily="34" charset="0"/>
                <a:ea typeface="KoPubWorld돋움체 Medium" panose="00000600000000000000" pitchFamily="2" charset="-127"/>
              </a:rPr>
              <a:t>공법을 기반으로 하는 매출</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하이닉스向</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성장 </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POP, MCP, </a:t>
            </a:r>
            <a:r>
              <a:rPr lang="ko-KR" altLang="en-US" sz="1000" dirty="0">
                <a:latin typeface="Arial" panose="020B0604020202020204" pitchFamily="34" charset="0"/>
                <a:ea typeface="KoPubWorld돋움체 Medium" panose="00000600000000000000" pitchFamily="2" charset="-127"/>
              </a:rPr>
              <a:t>기타</a:t>
            </a:r>
            <a:r>
              <a:rPr lang="en-US" altLang="ko-KR" sz="1000" dirty="0">
                <a:latin typeface="Arial" panose="020B0604020202020204" pitchFamily="34" charset="0"/>
                <a:ea typeface="KoPubWorld돋움체 Medium" panose="00000600000000000000" pitchFamily="2" charset="-127"/>
              </a:rPr>
              <a:t>(FD,FU </a:t>
            </a:r>
            <a:r>
              <a:rPr lang="ko-KR" altLang="en-US" sz="1000" dirty="0">
                <a:latin typeface="Arial" panose="020B0604020202020204" pitchFamily="34" charset="0"/>
                <a:ea typeface="KoPubWorld돋움체 Medium" panose="00000600000000000000" pitchFamily="2" charset="-127"/>
              </a:rPr>
              <a:t>등</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제품 매출액은 향후 유지 수준이 될 것으로 전망됨</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FC </a:t>
            </a:r>
            <a:r>
              <a:rPr lang="ko-KR" altLang="en-US" sz="1000" dirty="0">
                <a:latin typeface="Arial" panose="020B0604020202020204" pitchFamily="34" charset="0"/>
                <a:ea typeface="KoPubWorld돋움체 Medium" panose="00000600000000000000" pitchFamily="2" charset="-127"/>
              </a:rPr>
              <a:t>기반 매출의 경우 </a:t>
            </a:r>
            <a:r>
              <a:rPr lang="en-US" altLang="ko-KR" sz="1000" dirty="0">
                <a:latin typeface="Arial" panose="020B0604020202020204" pitchFamily="34" charset="0"/>
                <a:ea typeface="KoPubWorld돋움체 Medium" panose="00000600000000000000" pitchFamily="2" charset="-127"/>
              </a:rPr>
              <a:t>‘19</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240</a:t>
            </a:r>
            <a:r>
              <a:rPr lang="ko-KR" altLang="en-US" sz="1000" dirty="0">
                <a:latin typeface="Arial" panose="020B0604020202020204" pitchFamily="34" charset="0"/>
                <a:ea typeface="KoPubWorld돋움체 Medium" panose="00000600000000000000" pitchFamily="2" charset="-127"/>
              </a:rPr>
              <a:t>억원 수준에서 </a:t>
            </a:r>
            <a:r>
              <a:rPr lang="en-US" altLang="ko-KR" sz="1000" dirty="0">
                <a:latin typeface="Arial" panose="020B0604020202020204" pitchFamily="34" charset="0"/>
                <a:ea typeface="KoPubWorld돋움체 Medium" panose="00000600000000000000" pitchFamily="2" charset="-127"/>
              </a:rPr>
              <a:t>‘20</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398</a:t>
            </a:r>
            <a:r>
              <a:rPr lang="ko-KR" altLang="en-US" sz="1000" dirty="0">
                <a:latin typeface="Arial" panose="020B0604020202020204" pitchFamily="34" charset="0"/>
                <a:ea typeface="KoPubWorld돋움체 Medium" panose="00000600000000000000" pitchFamily="2" charset="-127"/>
              </a:rPr>
              <a:t>억원 수준으로 약 </a:t>
            </a:r>
            <a:r>
              <a:rPr lang="en-US" altLang="ko-KR" sz="1000" dirty="0">
                <a:latin typeface="Arial" panose="020B0604020202020204" pitchFamily="34" charset="0"/>
                <a:ea typeface="KoPubWorld돋움체 Medium" panose="00000600000000000000" pitchFamily="2" charset="-127"/>
              </a:rPr>
              <a:t>66% </a:t>
            </a:r>
            <a:r>
              <a:rPr lang="ko-KR" altLang="en-US" sz="1000" dirty="0">
                <a:latin typeface="Arial" panose="020B0604020202020204" pitchFamily="34" charset="0"/>
                <a:ea typeface="KoPubWorld돋움체 Medium" panose="00000600000000000000" pitchFamily="2" charset="-127"/>
              </a:rPr>
              <a:t>수준의 높은 성장률을 보이고 있으며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공헌이익률 </a:t>
            </a:r>
            <a:r>
              <a:rPr lang="en-US" altLang="ko-KR" sz="1000" dirty="0">
                <a:latin typeface="Arial" panose="020B0604020202020204" pitchFamily="34" charset="0"/>
                <a:ea typeface="KoPubWorld돋움체 Medium" panose="00000600000000000000" pitchFamily="2" charset="-127"/>
              </a:rPr>
              <a:t>50% </a:t>
            </a:r>
            <a:r>
              <a:rPr lang="ko-KR" altLang="en-US" sz="1000" dirty="0">
                <a:latin typeface="Arial" panose="020B0604020202020204" pitchFamily="34" charset="0"/>
                <a:ea typeface="KoPubWorld돋움체 Medium" panose="00000600000000000000" pitchFamily="2" charset="-127"/>
              </a:rPr>
              <a:t>이상 수준으로 높은 이익 기여도 시현</a:t>
            </a:r>
          </a:p>
        </p:txBody>
      </p:sp>
      <p:sp>
        <p:nvSpPr>
          <p:cNvPr id="3" name="자유형: 도형 2">
            <a:extLst>
              <a:ext uri="{FF2B5EF4-FFF2-40B4-BE49-F238E27FC236}">
                <a16:creationId xmlns:a16="http://schemas.microsoft.com/office/drawing/2014/main" id="{ACCA933D-1EBA-4ACC-A0B2-91D3F05B6B76}"/>
              </a:ext>
            </a:extLst>
          </p:cNvPr>
          <p:cNvSpPr/>
          <p:nvPr/>
        </p:nvSpPr>
        <p:spPr>
          <a:xfrm>
            <a:off x="2668608" y="3379445"/>
            <a:ext cx="1733550" cy="467688"/>
          </a:xfrm>
          <a:custGeom>
            <a:avLst/>
            <a:gdLst>
              <a:gd name="connsiteX0" fmla="*/ 0 w 1733550"/>
              <a:gd name="connsiteY0" fmla="*/ 238125 h 615950"/>
              <a:gd name="connsiteX1" fmla="*/ 0 w 1733550"/>
              <a:gd name="connsiteY1" fmla="*/ 615950 h 615950"/>
              <a:gd name="connsiteX2" fmla="*/ 1733550 w 1733550"/>
              <a:gd name="connsiteY2" fmla="*/ 615950 h 615950"/>
              <a:gd name="connsiteX3" fmla="*/ 1733550 w 1733550"/>
              <a:gd name="connsiteY3" fmla="*/ 0 h 615950"/>
              <a:gd name="connsiteX4" fmla="*/ 1069975 w 1733550"/>
              <a:gd name="connsiteY4" fmla="*/ 0 h 615950"/>
              <a:gd name="connsiteX5" fmla="*/ 660400 w 1733550"/>
              <a:gd name="connsiteY5" fmla="*/ 238125 h 615950"/>
              <a:gd name="connsiteX6" fmla="*/ 0 w 1733550"/>
              <a:gd name="connsiteY6" fmla="*/ 238125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3550" h="615950">
                <a:moveTo>
                  <a:pt x="0" y="238125"/>
                </a:moveTo>
                <a:lnTo>
                  <a:pt x="0" y="615950"/>
                </a:lnTo>
                <a:lnTo>
                  <a:pt x="1733550" y="615950"/>
                </a:lnTo>
                <a:lnTo>
                  <a:pt x="1733550" y="0"/>
                </a:lnTo>
                <a:lnTo>
                  <a:pt x="1069975" y="0"/>
                </a:lnTo>
                <a:lnTo>
                  <a:pt x="660400" y="238125"/>
                </a:lnTo>
                <a:lnTo>
                  <a:pt x="0" y="238125"/>
                </a:lnTo>
                <a:close/>
              </a:path>
            </a:pathLst>
          </a:custGeom>
          <a:solidFill>
            <a:srgbClr val="D1C1DD">
              <a:alpha val="40000"/>
            </a:srgbClr>
          </a:solid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272" name="자유형: 도형 271">
            <a:extLst>
              <a:ext uri="{FF2B5EF4-FFF2-40B4-BE49-F238E27FC236}">
                <a16:creationId xmlns:a16="http://schemas.microsoft.com/office/drawing/2014/main" id="{FCF56A0B-2C66-47A5-83C4-E8A17DC3EF30}"/>
              </a:ext>
            </a:extLst>
          </p:cNvPr>
          <p:cNvSpPr/>
          <p:nvPr/>
        </p:nvSpPr>
        <p:spPr>
          <a:xfrm>
            <a:off x="2702569" y="5303520"/>
            <a:ext cx="1807437" cy="550682"/>
          </a:xfrm>
          <a:custGeom>
            <a:avLst/>
            <a:gdLst>
              <a:gd name="connsiteX0" fmla="*/ 0 w 1733550"/>
              <a:gd name="connsiteY0" fmla="*/ 238125 h 615950"/>
              <a:gd name="connsiteX1" fmla="*/ 0 w 1733550"/>
              <a:gd name="connsiteY1" fmla="*/ 615950 h 615950"/>
              <a:gd name="connsiteX2" fmla="*/ 1733550 w 1733550"/>
              <a:gd name="connsiteY2" fmla="*/ 615950 h 615950"/>
              <a:gd name="connsiteX3" fmla="*/ 1733550 w 1733550"/>
              <a:gd name="connsiteY3" fmla="*/ 0 h 615950"/>
              <a:gd name="connsiteX4" fmla="*/ 1069975 w 1733550"/>
              <a:gd name="connsiteY4" fmla="*/ 0 h 615950"/>
              <a:gd name="connsiteX5" fmla="*/ 660400 w 1733550"/>
              <a:gd name="connsiteY5" fmla="*/ 238125 h 615950"/>
              <a:gd name="connsiteX6" fmla="*/ 0 w 1733550"/>
              <a:gd name="connsiteY6" fmla="*/ 238125 h 615950"/>
              <a:gd name="connsiteX0" fmla="*/ 0 w 1733550"/>
              <a:gd name="connsiteY0" fmla="*/ 201491 h 615950"/>
              <a:gd name="connsiteX1" fmla="*/ 0 w 1733550"/>
              <a:gd name="connsiteY1" fmla="*/ 615950 h 615950"/>
              <a:gd name="connsiteX2" fmla="*/ 1733550 w 1733550"/>
              <a:gd name="connsiteY2" fmla="*/ 615950 h 615950"/>
              <a:gd name="connsiteX3" fmla="*/ 1733550 w 1733550"/>
              <a:gd name="connsiteY3" fmla="*/ 0 h 615950"/>
              <a:gd name="connsiteX4" fmla="*/ 1069975 w 1733550"/>
              <a:gd name="connsiteY4" fmla="*/ 0 h 615950"/>
              <a:gd name="connsiteX5" fmla="*/ 660400 w 1733550"/>
              <a:gd name="connsiteY5" fmla="*/ 238125 h 615950"/>
              <a:gd name="connsiteX6" fmla="*/ 0 w 1733550"/>
              <a:gd name="connsiteY6" fmla="*/ 201491 h 615950"/>
              <a:gd name="connsiteX0" fmla="*/ 0 w 1733550"/>
              <a:gd name="connsiteY0" fmla="*/ 201491 h 615950"/>
              <a:gd name="connsiteX1" fmla="*/ 0 w 1733550"/>
              <a:gd name="connsiteY1" fmla="*/ 615950 h 615950"/>
              <a:gd name="connsiteX2" fmla="*/ 1733550 w 1733550"/>
              <a:gd name="connsiteY2" fmla="*/ 615950 h 615950"/>
              <a:gd name="connsiteX3" fmla="*/ 1733550 w 1733550"/>
              <a:gd name="connsiteY3" fmla="*/ 0 h 615950"/>
              <a:gd name="connsiteX4" fmla="*/ 1069975 w 1733550"/>
              <a:gd name="connsiteY4" fmla="*/ 0 h 615950"/>
              <a:gd name="connsiteX5" fmla="*/ 667252 w 1733550"/>
              <a:gd name="connsiteY5" fmla="*/ 201491 h 615950"/>
              <a:gd name="connsiteX6" fmla="*/ 0 w 1733550"/>
              <a:gd name="connsiteY6" fmla="*/ 201491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3550" h="615950">
                <a:moveTo>
                  <a:pt x="0" y="201491"/>
                </a:moveTo>
                <a:lnTo>
                  <a:pt x="0" y="615950"/>
                </a:lnTo>
                <a:lnTo>
                  <a:pt x="1733550" y="615950"/>
                </a:lnTo>
                <a:lnTo>
                  <a:pt x="1733550" y="0"/>
                </a:lnTo>
                <a:lnTo>
                  <a:pt x="1069975" y="0"/>
                </a:lnTo>
                <a:lnTo>
                  <a:pt x="667252" y="201491"/>
                </a:lnTo>
                <a:lnTo>
                  <a:pt x="0" y="201491"/>
                </a:lnTo>
                <a:close/>
              </a:path>
            </a:pathLst>
          </a:custGeom>
          <a:solidFill>
            <a:srgbClr val="D1C1DD">
              <a:alpha val="40000"/>
            </a:srgbClr>
          </a:solid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273" name="직사각형 272">
            <a:extLst>
              <a:ext uri="{FF2B5EF4-FFF2-40B4-BE49-F238E27FC236}">
                <a16:creationId xmlns:a16="http://schemas.microsoft.com/office/drawing/2014/main" id="{66A445B2-FA7F-48AF-A658-0E3D7FABE28A}"/>
              </a:ext>
            </a:extLst>
          </p:cNvPr>
          <p:cNvSpPr/>
          <p:nvPr/>
        </p:nvSpPr>
        <p:spPr>
          <a:xfrm>
            <a:off x="4947278" y="4712281"/>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메모리 반도체 </a:t>
            </a:r>
            <a:r>
              <a:rPr lang="en-US" altLang="ko-KR" sz="1000" dirty="0">
                <a:latin typeface="Arial" panose="020B0604020202020204" pitchFamily="34" charset="0"/>
                <a:ea typeface="KoPubWorld돋움체 Medium" panose="00000600000000000000" pitchFamily="2" charset="-127"/>
              </a:rPr>
              <a:t>Spec-up</a:t>
            </a:r>
            <a:r>
              <a:rPr lang="ko-KR" altLang="en-US" sz="1000" dirty="0">
                <a:latin typeface="Arial" panose="020B0604020202020204" pitchFamily="34" charset="0"/>
                <a:ea typeface="KoPubWorld돋움체 Medium" panose="00000600000000000000" pitchFamily="2" charset="-127"/>
              </a:rPr>
              <a:t>에 따라 </a:t>
            </a:r>
            <a:r>
              <a:rPr lang="en-US" altLang="ko-KR" sz="1000" dirty="0">
                <a:latin typeface="Arial" panose="020B0604020202020204" pitchFamily="34" charset="0"/>
                <a:ea typeface="KoPubWorld돋움체 Medium" panose="00000600000000000000" pitchFamily="2" charset="-127"/>
              </a:rPr>
              <a:t>FC </a:t>
            </a:r>
            <a:r>
              <a:rPr lang="ko-KR" altLang="en-US" sz="1000" dirty="0">
                <a:latin typeface="Arial" panose="020B0604020202020204" pitchFamily="34" charset="0"/>
                <a:ea typeface="KoPubWorld돋움체 Medium" panose="00000600000000000000" pitchFamily="2" charset="-127"/>
              </a:rPr>
              <a:t>비중이 약 </a:t>
            </a:r>
            <a:r>
              <a:rPr lang="en-US" altLang="ko-KR" sz="1000" dirty="0">
                <a:latin typeface="Arial" panose="020B0604020202020204" pitchFamily="34" charset="0"/>
                <a:ea typeface="KoPubWorld돋움체 Medium" panose="00000600000000000000" pitchFamily="2" charset="-127"/>
              </a:rPr>
              <a:t>32% </a:t>
            </a:r>
            <a:r>
              <a:rPr lang="en-US" altLang="ko-KR" sz="1000" dirty="0">
                <a:latin typeface="Arial" panose="020B0604020202020204" pitchFamily="34" charset="0"/>
                <a:ea typeface="KoPubWorld돋움체 Medium" panose="00000600000000000000" pitchFamily="2" charset="-127"/>
                <a:sym typeface="Wingdings" panose="05000000000000000000" pitchFamily="2" charset="2"/>
              </a:rPr>
              <a:t> 47% </a:t>
            </a:r>
            <a:r>
              <a:rPr lang="ko-KR" altLang="en-US" sz="1000" dirty="0">
                <a:latin typeface="Arial" panose="020B0604020202020204" pitchFamily="34" charset="0"/>
                <a:ea typeface="KoPubWorld돋움체 Medium" panose="00000600000000000000" pitchFamily="2" charset="-127"/>
                <a:sym typeface="Wingdings" panose="05000000000000000000" pitchFamily="2" charset="2"/>
              </a:rPr>
              <a:t>수준으로 높아졌으며 타 제품 비중은 모두 감소 추세임</a:t>
            </a:r>
            <a:endParaRPr lang="en-US" altLang="ko-KR" sz="1000" dirty="0">
              <a:latin typeface="Arial" panose="020B0604020202020204" pitchFamily="34" charset="0"/>
              <a:ea typeface="KoPubWorld돋움체 Medium" panose="00000600000000000000" pitchFamily="2" charset="-127"/>
              <a:sym typeface="Wingdings" panose="05000000000000000000" pitchFamily="2" charset="2"/>
            </a:endParaRPr>
          </a:p>
        </p:txBody>
      </p:sp>
      <p:grpSp>
        <p:nvGrpSpPr>
          <p:cNvPr id="274" name="그룹 273">
            <a:extLst>
              <a:ext uri="{FF2B5EF4-FFF2-40B4-BE49-F238E27FC236}">
                <a16:creationId xmlns:a16="http://schemas.microsoft.com/office/drawing/2014/main" id="{67A7BADE-28F6-41CB-AB44-7AE63E16A6C7}"/>
              </a:ext>
            </a:extLst>
          </p:cNvPr>
          <p:cNvGrpSpPr/>
          <p:nvPr/>
        </p:nvGrpSpPr>
        <p:grpSpPr>
          <a:xfrm>
            <a:off x="535008" y="1956462"/>
            <a:ext cx="8843666" cy="285238"/>
            <a:chOff x="453025" y="1956462"/>
            <a:chExt cx="4320000" cy="285238"/>
          </a:xfrm>
        </p:grpSpPr>
        <p:sp>
          <p:nvSpPr>
            <p:cNvPr id="275" name="TextBox 274">
              <a:extLst>
                <a:ext uri="{FF2B5EF4-FFF2-40B4-BE49-F238E27FC236}">
                  <a16:creationId xmlns:a16="http://schemas.microsoft.com/office/drawing/2014/main" id="{A6D623E8-F6C0-4BA2-82F2-94FC455DFE64}"/>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제품별 매출 및 매출 비중</a:t>
              </a:r>
            </a:p>
          </p:txBody>
        </p:sp>
        <p:cxnSp>
          <p:nvCxnSpPr>
            <p:cNvPr id="276" name="Straight Connector 32">
              <a:extLst>
                <a:ext uri="{FF2B5EF4-FFF2-40B4-BE49-F238E27FC236}">
                  <a16:creationId xmlns:a16="http://schemas.microsoft.com/office/drawing/2014/main" id="{5808573A-87AF-45B6-8D8B-FD8A80B9275D}"/>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pic>
        <p:nvPicPr>
          <p:cNvPr id="14" name="그림 1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087405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949C699-BC54-4180-85A3-362CE3023917}"/>
              </a:ext>
            </a:extLst>
          </p:cNvPr>
          <p:cNvSpPr>
            <a:spLocks noGrp="1"/>
          </p:cNvSpPr>
          <p:nvPr>
            <p:ph type="body" sz="quarter" idx="13"/>
          </p:nvPr>
        </p:nvSpPr>
        <p:spPr/>
        <p:txBody>
          <a:bodyPr/>
          <a:lstStyle/>
          <a:p>
            <a:r>
              <a:rPr lang="ko-KR" altLang="en-US" dirty="0"/>
              <a:t>패키징 사업부</a:t>
            </a:r>
            <a:r>
              <a:rPr lang="en-US" altLang="ko-KR" dirty="0"/>
              <a:t>:</a:t>
            </a:r>
            <a:r>
              <a:rPr lang="ko-KR" altLang="en-US" dirty="0"/>
              <a:t> 제품별 손익구조</a:t>
            </a:r>
          </a:p>
        </p:txBody>
      </p:sp>
      <p:sp>
        <p:nvSpPr>
          <p:cNvPr id="6" name="텍스트 개체 틀 5">
            <a:extLst>
              <a:ext uri="{FF2B5EF4-FFF2-40B4-BE49-F238E27FC236}">
                <a16:creationId xmlns:a16="http://schemas.microsoft.com/office/drawing/2014/main" id="{B11EC43D-DCC1-4280-84BA-BF3AF91213A6}"/>
              </a:ext>
            </a:extLst>
          </p:cNvPr>
          <p:cNvSpPr>
            <a:spLocks noGrp="1"/>
          </p:cNvSpPr>
          <p:nvPr>
            <p:ph type="body" sz="quarter" idx="15"/>
          </p:nvPr>
        </p:nvSpPr>
        <p:spPr/>
        <p:txBody>
          <a:bodyPr/>
          <a:lstStyle/>
          <a:p>
            <a:r>
              <a:rPr lang="en-US" altLang="ko-KR" dirty="0"/>
              <a:t>Source: KPMG FDD &amp; Price Analysis Report</a:t>
            </a:r>
          </a:p>
        </p:txBody>
      </p:sp>
      <p:sp>
        <p:nvSpPr>
          <p:cNvPr id="19" name="Text Box 6">
            <a:extLst>
              <a:ext uri="{FF2B5EF4-FFF2-40B4-BE49-F238E27FC236}">
                <a16:creationId xmlns:a16="http://schemas.microsoft.com/office/drawing/2014/main" id="{700C1326-6BEB-466B-ACA5-4321A3642723}"/>
              </a:ext>
            </a:extLst>
          </p:cNvPr>
          <p:cNvSpPr txBox="1">
            <a:spLocks noChangeArrowheads="1"/>
          </p:cNvSpPr>
          <p:nvPr/>
        </p:nvSpPr>
        <p:spPr bwMode="auto">
          <a:xfrm>
            <a:off x="242253" y="3862784"/>
            <a:ext cx="7193698" cy="110800"/>
          </a:xfrm>
          <a:prstGeom prst="rect">
            <a:avLst/>
          </a:prstGeom>
        </p:spPr>
        <p:txBody>
          <a:bodyPr anchor="b"/>
          <a:lstStyle>
            <a:lvl1pPr indent="0" defTabSz="914400" latinLnBrk="1">
              <a:lnSpc>
                <a:spcPct val="90000"/>
              </a:lnSpc>
              <a:spcBef>
                <a:spcPts val="1000"/>
              </a:spcBef>
              <a:buFont typeface="Arial" panose="020B0604020202020204" pitchFamily="34" charset="0"/>
              <a:buNone/>
              <a:defRPr sz="800" baseline="0">
                <a:latin typeface="Arial" panose="020B0604020202020204" pitchFamily="34" charset="0"/>
                <a:ea typeface="KoPub돋움체 Medium" panose="02020603020101020101" pitchFamily="18" charset="-127"/>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ea typeface="KoPubWorld돋움체 Medium" panose="00000600000000000000" pitchFamily="2" charset="-127"/>
              </a:rPr>
              <a:t>(</a:t>
            </a:r>
            <a:r>
              <a:rPr lang="ko-KR" altLang="en-US" dirty="0">
                <a:ea typeface="KoPubWorld돋움체 Medium" panose="00000600000000000000" pitchFamily="2" charset="-127"/>
              </a:rPr>
              <a:t>*</a:t>
            </a:r>
            <a:r>
              <a:rPr lang="en-US" altLang="ko-KR" dirty="0">
                <a:ea typeface="KoPubWorld돋움체 Medium" panose="00000600000000000000" pitchFamily="2" charset="-127"/>
              </a:rPr>
              <a:t>)</a:t>
            </a:r>
            <a:r>
              <a:rPr lang="ko-KR" altLang="en-US" dirty="0">
                <a:ea typeface="KoPubWorld돋움체 Medium" panose="00000600000000000000" pitchFamily="2" charset="-127"/>
              </a:rPr>
              <a:t> 상품 매출 및 매출원가는 제외한 제품 매출 기준으로 산정</a:t>
            </a:r>
            <a:endParaRPr lang="en-US" altLang="ko-KR" dirty="0">
              <a:ea typeface="KoPubWorld돋움체 Medium" panose="00000600000000000000" pitchFamily="2" charset="-127"/>
            </a:endParaRPr>
          </a:p>
        </p:txBody>
      </p:sp>
      <p:sp>
        <p:nvSpPr>
          <p:cNvPr id="20" name="TextBox 19">
            <a:extLst>
              <a:ext uri="{FF2B5EF4-FFF2-40B4-BE49-F238E27FC236}">
                <a16:creationId xmlns:a16="http://schemas.microsoft.com/office/drawing/2014/main" id="{4CE52EAD-D520-478F-835F-33CF709E6D5E}"/>
              </a:ext>
            </a:extLst>
          </p:cNvPr>
          <p:cNvSpPr txBox="1"/>
          <p:nvPr/>
        </p:nvSpPr>
        <p:spPr>
          <a:xfrm>
            <a:off x="4795204" y="4586509"/>
            <a:ext cx="3853839" cy="1696909"/>
          </a:xfrm>
          <a:prstGeom prst="rect">
            <a:avLst/>
          </a:prstGeom>
          <a:noFill/>
        </p:spPr>
        <p:txBody>
          <a:bodyPr wrap="square" lIns="54610" tIns="54610" rIns="54610" bIns="54610" rtlCol="0">
            <a:noAutofit/>
          </a:bodyPr>
          <a:lstStyle/>
          <a:p>
            <a:pPr marL="171450" indent="-171450" algn="just">
              <a:lnSpc>
                <a:spcPct val="110000"/>
              </a:lnSpc>
              <a:spcAft>
                <a:spcPts val="300"/>
              </a:spcAft>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패키징 사업부 공헌이익은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’18</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년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192</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억 대비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’19</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년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348</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억원 수준으로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FC </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매출 증대에 따라 크게 증가</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약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81% </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상승</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하였고</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 ’20</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년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376</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억원을 달성하며 약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45% </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수준의 공헌이익률 유지</a:t>
            </a:r>
            <a:endParaRPr lang="en-US" altLang="ko-KR" sz="1000" dirty="0">
              <a:latin typeface="Arial" panose="020B0604020202020204" pitchFamily="34" charset="0"/>
              <a:ea typeface="KoPubWorld돋움체 Medium" panose="00000600000000000000" pitchFamily="2" charset="-127"/>
              <a:cs typeface="Arial" panose="020B0604020202020204" pitchFamily="34" charset="0"/>
            </a:endParaRPr>
          </a:p>
          <a:p>
            <a:pPr marL="171450" indent="-171450" algn="just">
              <a:lnSpc>
                <a:spcPct val="110000"/>
              </a:lnSpc>
              <a:spcAft>
                <a:spcPts val="300"/>
              </a:spcAft>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패키징 사업부의 공헌이익률도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’18</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년도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41.0% </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수준에서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20</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년도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44.6%</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로 </a:t>
            </a:r>
            <a:r>
              <a:rPr lang="en-US" altLang="ko-KR" sz="1000" dirty="0">
                <a:latin typeface="Arial" panose="020B0604020202020204" pitchFamily="34" charset="0"/>
                <a:ea typeface="KoPubWorld돋움체 Medium" panose="00000600000000000000" pitchFamily="2" charset="-127"/>
                <a:cs typeface="Arial" panose="020B0604020202020204" pitchFamily="34" charset="0"/>
              </a:rPr>
              <a:t>3.6%p </a:t>
            </a:r>
            <a:r>
              <a:rPr lang="ko-KR" altLang="en-US" sz="1000" dirty="0">
                <a:latin typeface="Arial" panose="020B0604020202020204" pitchFamily="34" charset="0"/>
                <a:ea typeface="KoPubWorld돋움체 Medium" panose="00000600000000000000" pitchFamily="2" charset="-127"/>
                <a:cs typeface="Arial" panose="020B0604020202020204" pitchFamily="34" charset="0"/>
              </a:rPr>
              <a:t>가량 개선됨</a:t>
            </a:r>
            <a:endParaRPr lang="en-US" altLang="ko-KR" sz="1000" dirty="0">
              <a:latin typeface="Arial" panose="020B0604020202020204" pitchFamily="34" charset="0"/>
              <a:ea typeface="KoPubWorld돋움체 Medium" panose="00000600000000000000" pitchFamily="2" charset="-127"/>
              <a:cs typeface="Arial" panose="020B0604020202020204" pitchFamily="34" charset="0"/>
            </a:endParaRPr>
          </a:p>
        </p:txBody>
      </p:sp>
      <p:grpSp>
        <p:nvGrpSpPr>
          <p:cNvPr id="8" name="그룹 7">
            <a:extLst>
              <a:ext uri="{FF2B5EF4-FFF2-40B4-BE49-F238E27FC236}">
                <a16:creationId xmlns:a16="http://schemas.microsoft.com/office/drawing/2014/main" id="{1E529FBB-5F04-495A-A18B-E56A964EC8FF}"/>
              </a:ext>
            </a:extLst>
          </p:cNvPr>
          <p:cNvGrpSpPr/>
          <p:nvPr/>
        </p:nvGrpSpPr>
        <p:grpSpPr>
          <a:xfrm>
            <a:off x="241643" y="1603245"/>
            <a:ext cx="8407400" cy="2145393"/>
            <a:chOff x="241643" y="1603245"/>
            <a:chExt cx="8407400" cy="2145393"/>
          </a:xfrm>
        </p:grpSpPr>
        <p:sp>
          <p:nvSpPr>
            <p:cNvPr id="23" name="AutoShape 3">
              <a:extLst>
                <a:ext uri="{FF2B5EF4-FFF2-40B4-BE49-F238E27FC236}">
                  <a16:creationId xmlns:a16="http://schemas.microsoft.com/office/drawing/2014/main" id="{899CDA9B-A750-4C07-B64E-B97D7A2321FD}"/>
                </a:ext>
              </a:extLst>
            </p:cNvPr>
            <p:cNvSpPr>
              <a:spLocks noChangeAspect="1" noChangeArrowheads="1" noTextEdit="1"/>
            </p:cNvSpPr>
            <p:nvPr/>
          </p:nvSpPr>
          <p:spPr bwMode="auto">
            <a:xfrm>
              <a:off x="241643" y="1603245"/>
              <a:ext cx="8407400" cy="21453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89" name="Rectangle 5">
              <a:extLst>
                <a:ext uri="{FF2B5EF4-FFF2-40B4-BE49-F238E27FC236}">
                  <a16:creationId xmlns:a16="http://schemas.microsoft.com/office/drawing/2014/main" id="{B504720F-F940-4EDC-BCC9-D0CA2A5F967D}"/>
                </a:ext>
              </a:extLst>
            </p:cNvPr>
            <p:cNvSpPr>
              <a:spLocks noChangeArrowheads="1"/>
            </p:cNvSpPr>
            <p:nvPr/>
          </p:nvSpPr>
          <p:spPr bwMode="auto">
            <a:xfrm>
              <a:off x="241643" y="1603245"/>
              <a:ext cx="8407400" cy="270619"/>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90" name="Rectangle 6">
              <a:extLst>
                <a:ext uri="{FF2B5EF4-FFF2-40B4-BE49-F238E27FC236}">
                  <a16:creationId xmlns:a16="http://schemas.microsoft.com/office/drawing/2014/main" id="{9B17CE19-AEFA-4C48-B993-C62170CA530E}"/>
                </a:ext>
              </a:extLst>
            </p:cNvPr>
            <p:cNvSpPr>
              <a:spLocks noChangeArrowheads="1"/>
            </p:cNvSpPr>
            <p:nvPr/>
          </p:nvSpPr>
          <p:spPr bwMode="auto">
            <a:xfrm>
              <a:off x="1152524" y="2775386"/>
              <a:ext cx="1932331"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91" name="Rectangle 7">
              <a:extLst>
                <a:ext uri="{FF2B5EF4-FFF2-40B4-BE49-F238E27FC236}">
                  <a16:creationId xmlns:a16="http://schemas.microsoft.com/office/drawing/2014/main" id="{BD2B4D92-62AC-48F8-BF27-83E48D270282}"/>
                </a:ext>
              </a:extLst>
            </p:cNvPr>
            <p:cNvSpPr>
              <a:spLocks noChangeArrowheads="1"/>
            </p:cNvSpPr>
            <p:nvPr/>
          </p:nvSpPr>
          <p:spPr bwMode="auto">
            <a:xfrm>
              <a:off x="3581743" y="2775386"/>
              <a:ext cx="2032000"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92" name="Rectangle 8">
              <a:extLst>
                <a:ext uri="{FF2B5EF4-FFF2-40B4-BE49-F238E27FC236}">
                  <a16:creationId xmlns:a16="http://schemas.microsoft.com/office/drawing/2014/main" id="{0658082B-131F-4249-B5AD-B35BCEEEA0A1}"/>
                </a:ext>
              </a:extLst>
            </p:cNvPr>
            <p:cNvSpPr>
              <a:spLocks noChangeArrowheads="1"/>
            </p:cNvSpPr>
            <p:nvPr/>
          </p:nvSpPr>
          <p:spPr bwMode="auto">
            <a:xfrm>
              <a:off x="6110631" y="2775386"/>
              <a:ext cx="2032000"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93" name="Rectangle 9">
              <a:extLst>
                <a:ext uri="{FF2B5EF4-FFF2-40B4-BE49-F238E27FC236}">
                  <a16:creationId xmlns:a16="http://schemas.microsoft.com/office/drawing/2014/main" id="{D28A810A-8C12-4E8A-B670-D50AE9B30AD4}"/>
                </a:ext>
              </a:extLst>
            </p:cNvPr>
            <p:cNvSpPr>
              <a:spLocks noChangeArrowheads="1"/>
            </p:cNvSpPr>
            <p:nvPr/>
          </p:nvSpPr>
          <p:spPr bwMode="auto">
            <a:xfrm>
              <a:off x="1152524" y="2936780"/>
              <a:ext cx="1932331" cy="16954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94" name="Rectangle 10">
              <a:extLst>
                <a:ext uri="{FF2B5EF4-FFF2-40B4-BE49-F238E27FC236}">
                  <a16:creationId xmlns:a16="http://schemas.microsoft.com/office/drawing/2014/main" id="{D56CBFEB-DE24-45E3-A43E-3BF09B0BED56}"/>
                </a:ext>
              </a:extLst>
            </p:cNvPr>
            <p:cNvSpPr>
              <a:spLocks noChangeArrowheads="1"/>
            </p:cNvSpPr>
            <p:nvPr/>
          </p:nvSpPr>
          <p:spPr bwMode="auto">
            <a:xfrm>
              <a:off x="3581743" y="2936780"/>
              <a:ext cx="2032000" cy="16954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95" name="Rectangle 11">
              <a:extLst>
                <a:ext uri="{FF2B5EF4-FFF2-40B4-BE49-F238E27FC236}">
                  <a16:creationId xmlns:a16="http://schemas.microsoft.com/office/drawing/2014/main" id="{22D06752-9ACA-4C39-B30B-EF650CD0025F}"/>
                </a:ext>
              </a:extLst>
            </p:cNvPr>
            <p:cNvSpPr>
              <a:spLocks noChangeArrowheads="1"/>
            </p:cNvSpPr>
            <p:nvPr/>
          </p:nvSpPr>
          <p:spPr bwMode="auto">
            <a:xfrm>
              <a:off x="6110631" y="2936780"/>
              <a:ext cx="2032000" cy="16954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96" name="Rectangle 12">
              <a:extLst>
                <a:ext uri="{FF2B5EF4-FFF2-40B4-BE49-F238E27FC236}">
                  <a16:creationId xmlns:a16="http://schemas.microsoft.com/office/drawing/2014/main" id="{6FD67A75-992B-4DF2-BDDD-4ECF6885C4A8}"/>
                </a:ext>
              </a:extLst>
            </p:cNvPr>
            <p:cNvSpPr>
              <a:spLocks noChangeArrowheads="1"/>
            </p:cNvSpPr>
            <p:nvPr/>
          </p:nvSpPr>
          <p:spPr bwMode="auto">
            <a:xfrm>
              <a:off x="1152524" y="3096543"/>
              <a:ext cx="1932331"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97" name="Rectangle 13">
              <a:extLst>
                <a:ext uri="{FF2B5EF4-FFF2-40B4-BE49-F238E27FC236}">
                  <a16:creationId xmlns:a16="http://schemas.microsoft.com/office/drawing/2014/main" id="{A724A78A-404B-41B5-B87A-66F57C18CF29}"/>
                </a:ext>
              </a:extLst>
            </p:cNvPr>
            <p:cNvSpPr>
              <a:spLocks noChangeArrowheads="1"/>
            </p:cNvSpPr>
            <p:nvPr/>
          </p:nvSpPr>
          <p:spPr bwMode="auto">
            <a:xfrm>
              <a:off x="3581743" y="3096543"/>
              <a:ext cx="2032000"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98" name="Rectangle 14">
              <a:extLst>
                <a:ext uri="{FF2B5EF4-FFF2-40B4-BE49-F238E27FC236}">
                  <a16:creationId xmlns:a16="http://schemas.microsoft.com/office/drawing/2014/main" id="{4D10B63F-4CC9-48A0-969E-A210A5DF69D7}"/>
                </a:ext>
              </a:extLst>
            </p:cNvPr>
            <p:cNvSpPr>
              <a:spLocks noChangeArrowheads="1"/>
            </p:cNvSpPr>
            <p:nvPr/>
          </p:nvSpPr>
          <p:spPr bwMode="auto">
            <a:xfrm>
              <a:off x="6110631" y="3096543"/>
              <a:ext cx="2032000"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99" name="Rectangle 15">
              <a:extLst>
                <a:ext uri="{FF2B5EF4-FFF2-40B4-BE49-F238E27FC236}">
                  <a16:creationId xmlns:a16="http://schemas.microsoft.com/office/drawing/2014/main" id="{56DD99C4-B77E-4763-A383-7B875A7BC95A}"/>
                </a:ext>
              </a:extLst>
            </p:cNvPr>
            <p:cNvSpPr>
              <a:spLocks noChangeArrowheads="1"/>
            </p:cNvSpPr>
            <p:nvPr/>
          </p:nvSpPr>
          <p:spPr bwMode="auto">
            <a:xfrm>
              <a:off x="1152524" y="3257936"/>
              <a:ext cx="1932331" cy="16954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100" name="Rectangle 16">
              <a:extLst>
                <a:ext uri="{FF2B5EF4-FFF2-40B4-BE49-F238E27FC236}">
                  <a16:creationId xmlns:a16="http://schemas.microsoft.com/office/drawing/2014/main" id="{8181CCDC-3ECF-4F1B-90A0-5D8F0A6D8D39}"/>
                </a:ext>
              </a:extLst>
            </p:cNvPr>
            <p:cNvSpPr>
              <a:spLocks noChangeArrowheads="1"/>
            </p:cNvSpPr>
            <p:nvPr/>
          </p:nvSpPr>
          <p:spPr bwMode="auto">
            <a:xfrm>
              <a:off x="3581743" y="3257936"/>
              <a:ext cx="2032000" cy="16954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101" name="Rectangle 17">
              <a:extLst>
                <a:ext uri="{FF2B5EF4-FFF2-40B4-BE49-F238E27FC236}">
                  <a16:creationId xmlns:a16="http://schemas.microsoft.com/office/drawing/2014/main" id="{D47E900C-7691-4D30-97B5-78A55467C729}"/>
                </a:ext>
              </a:extLst>
            </p:cNvPr>
            <p:cNvSpPr>
              <a:spLocks noChangeArrowheads="1"/>
            </p:cNvSpPr>
            <p:nvPr/>
          </p:nvSpPr>
          <p:spPr bwMode="auto">
            <a:xfrm>
              <a:off x="6110631" y="3257936"/>
              <a:ext cx="2032000" cy="16954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102" name="Rectangle 18">
              <a:extLst>
                <a:ext uri="{FF2B5EF4-FFF2-40B4-BE49-F238E27FC236}">
                  <a16:creationId xmlns:a16="http://schemas.microsoft.com/office/drawing/2014/main" id="{21EEA7AB-786F-406E-816D-DE461EF6EFAD}"/>
                </a:ext>
              </a:extLst>
            </p:cNvPr>
            <p:cNvSpPr>
              <a:spLocks noChangeArrowheads="1"/>
            </p:cNvSpPr>
            <p:nvPr/>
          </p:nvSpPr>
          <p:spPr bwMode="auto">
            <a:xfrm>
              <a:off x="1152524" y="3417700"/>
              <a:ext cx="1932331"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103" name="Rectangle 19">
              <a:extLst>
                <a:ext uri="{FF2B5EF4-FFF2-40B4-BE49-F238E27FC236}">
                  <a16:creationId xmlns:a16="http://schemas.microsoft.com/office/drawing/2014/main" id="{2AECF578-3DC3-466B-86DF-3D8546184DFD}"/>
                </a:ext>
              </a:extLst>
            </p:cNvPr>
            <p:cNvSpPr>
              <a:spLocks noChangeArrowheads="1"/>
            </p:cNvSpPr>
            <p:nvPr/>
          </p:nvSpPr>
          <p:spPr bwMode="auto">
            <a:xfrm>
              <a:off x="3581743" y="3417700"/>
              <a:ext cx="2032000"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104" name="Rectangle 20">
              <a:extLst>
                <a:ext uri="{FF2B5EF4-FFF2-40B4-BE49-F238E27FC236}">
                  <a16:creationId xmlns:a16="http://schemas.microsoft.com/office/drawing/2014/main" id="{0ED51EB5-546F-4345-A71E-AB8BF845C61C}"/>
                </a:ext>
              </a:extLst>
            </p:cNvPr>
            <p:cNvSpPr>
              <a:spLocks noChangeArrowheads="1"/>
            </p:cNvSpPr>
            <p:nvPr/>
          </p:nvSpPr>
          <p:spPr bwMode="auto">
            <a:xfrm>
              <a:off x="6110631" y="3417700"/>
              <a:ext cx="2032000"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105" name="Rectangle 21">
              <a:extLst>
                <a:ext uri="{FF2B5EF4-FFF2-40B4-BE49-F238E27FC236}">
                  <a16:creationId xmlns:a16="http://schemas.microsoft.com/office/drawing/2014/main" id="{AB9384BA-4FAF-4DE7-B9BB-9ECBE6B57E22}"/>
                </a:ext>
              </a:extLst>
            </p:cNvPr>
            <p:cNvSpPr>
              <a:spLocks noChangeArrowheads="1"/>
            </p:cNvSpPr>
            <p:nvPr/>
          </p:nvSpPr>
          <p:spPr bwMode="auto">
            <a:xfrm>
              <a:off x="1152524" y="3577463"/>
              <a:ext cx="1932331"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106" name="Rectangle 22">
              <a:extLst>
                <a:ext uri="{FF2B5EF4-FFF2-40B4-BE49-F238E27FC236}">
                  <a16:creationId xmlns:a16="http://schemas.microsoft.com/office/drawing/2014/main" id="{0E0D18CD-9C31-4138-B109-8CF4F2A97073}"/>
                </a:ext>
              </a:extLst>
            </p:cNvPr>
            <p:cNvSpPr>
              <a:spLocks noChangeArrowheads="1"/>
            </p:cNvSpPr>
            <p:nvPr/>
          </p:nvSpPr>
          <p:spPr bwMode="auto">
            <a:xfrm>
              <a:off x="3581743" y="3577463"/>
              <a:ext cx="2032000"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107" name="Rectangle 23">
              <a:extLst>
                <a:ext uri="{FF2B5EF4-FFF2-40B4-BE49-F238E27FC236}">
                  <a16:creationId xmlns:a16="http://schemas.microsoft.com/office/drawing/2014/main" id="{62049F38-5D02-4EC6-A046-2128F7F98AB9}"/>
                </a:ext>
              </a:extLst>
            </p:cNvPr>
            <p:cNvSpPr>
              <a:spLocks noChangeArrowheads="1"/>
            </p:cNvSpPr>
            <p:nvPr/>
          </p:nvSpPr>
          <p:spPr bwMode="auto">
            <a:xfrm>
              <a:off x="6110631" y="3577463"/>
              <a:ext cx="2032000" cy="17117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108" name="Rectangle 24">
              <a:extLst>
                <a:ext uri="{FF2B5EF4-FFF2-40B4-BE49-F238E27FC236}">
                  <a16:creationId xmlns:a16="http://schemas.microsoft.com/office/drawing/2014/main" id="{26D7C783-5A72-4B42-AE8F-C58FCED5580E}"/>
                </a:ext>
              </a:extLst>
            </p:cNvPr>
            <p:cNvSpPr>
              <a:spLocks noChangeArrowheads="1"/>
            </p:cNvSpPr>
            <p:nvPr/>
          </p:nvSpPr>
          <p:spPr bwMode="auto">
            <a:xfrm>
              <a:off x="270218" y="1673345"/>
              <a:ext cx="3032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FFFFFF"/>
                  </a:solidFill>
                  <a:effectLst/>
                  <a:ea typeface="KoPubWorld돋움체 Medium" panose="00000600000000000000" pitchFamily="2" charset="-127"/>
                  <a:cs typeface="KoPubWorld돋움체 Medium" panose="00000600000000000000" pitchFamily="2" charset="-127"/>
                </a:rPr>
                <a:t>패키징</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09" name="Rectangle 25">
              <a:extLst>
                <a:ext uri="{FF2B5EF4-FFF2-40B4-BE49-F238E27FC236}">
                  <a16:creationId xmlns:a16="http://schemas.microsoft.com/office/drawing/2014/main" id="{1EFF6E33-1A83-4A01-A8FD-333DD3A23548}"/>
                </a:ext>
              </a:extLst>
            </p:cNvPr>
            <p:cNvSpPr>
              <a:spLocks noChangeArrowheads="1"/>
            </p:cNvSpPr>
            <p:nvPr/>
          </p:nvSpPr>
          <p:spPr bwMode="auto">
            <a:xfrm>
              <a:off x="584543" y="1663564"/>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FFFFFF"/>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10" name="Rectangle 26">
              <a:extLst>
                <a:ext uri="{FF2B5EF4-FFF2-40B4-BE49-F238E27FC236}">
                  <a16:creationId xmlns:a16="http://schemas.microsoft.com/office/drawing/2014/main" id="{BD65C90D-0FC1-4CE1-B048-DC9C282EAAB3}"/>
                </a:ext>
              </a:extLst>
            </p:cNvPr>
            <p:cNvSpPr>
              <a:spLocks noChangeArrowheads="1"/>
            </p:cNvSpPr>
            <p:nvPr/>
          </p:nvSpPr>
          <p:spPr bwMode="auto">
            <a:xfrm>
              <a:off x="613118" y="1673345"/>
              <a:ext cx="3032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FFFFFF"/>
                  </a:solidFill>
                  <a:effectLst/>
                  <a:ea typeface="KoPubWorld돋움체 Medium" panose="00000600000000000000" pitchFamily="2" charset="-127"/>
                  <a:cs typeface="KoPubWorld돋움체 Medium" panose="00000600000000000000" pitchFamily="2" charset="-127"/>
                </a:rPr>
                <a:t>제품별</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11" name="Rectangle 27">
              <a:extLst>
                <a:ext uri="{FF2B5EF4-FFF2-40B4-BE49-F238E27FC236}">
                  <a16:creationId xmlns:a16="http://schemas.microsoft.com/office/drawing/2014/main" id="{00C02ADD-4FF8-4151-9A44-8FBE4128447B}"/>
                </a:ext>
              </a:extLst>
            </p:cNvPr>
            <p:cNvSpPr>
              <a:spLocks noChangeArrowheads="1"/>
            </p:cNvSpPr>
            <p:nvPr/>
          </p:nvSpPr>
          <p:spPr bwMode="auto">
            <a:xfrm>
              <a:off x="929031" y="1663564"/>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FFFFFF"/>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12" name="Rectangle 28">
              <a:extLst>
                <a:ext uri="{FF2B5EF4-FFF2-40B4-BE49-F238E27FC236}">
                  <a16:creationId xmlns:a16="http://schemas.microsoft.com/office/drawing/2014/main" id="{E836FB8E-FB15-4700-A18B-198989B83446}"/>
                </a:ext>
              </a:extLst>
            </p:cNvPr>
            <p:cNvSpPr>
              <a:spLocks noChangeArrowheads="1"/>
            </p:cNvSpPr>
            <p:nvPr/>
          </p:nvSpPr>
          <p:spPr bwMode="auto">
            <a:xfrm>
              <a:off x="957606" y="1673345"/>
              <a:ext cx="40322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900" b="1" i="0" u="none" strike="noStrike" cap="none" normalizeH="0" dirty="0">
                  <a:ln>
                    <a:noFill/>
                  </a:ln>
                  <a:solidFill>
                    <a:srgbClr val="FFFFFF"/>
                  </a:solidFill>
                  <a:effectLst/>
                  <a:ea typeface="KoPubWorld돋움체 Medium" panose="00000600000000000000" pitchFamily="2" charset="-127"/>
                  <a:cs typeface="KoPubWorld돋움체 Medium" panose="00000600000000000000" pitchFamily="2" charset="-127"/>
                </a:rPr>
                <a:t>손익구조</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13" name="Rectangle 29">
              <a:extLst>
                <a:ext uri="{FF2B5EF4-FFF2-40B4-BE49-F238E27FC236}">
                  <a16:creationId xmlns:a16="http://schemas.microsoft.com/office/drawing/2014/main" id="{211829BF-68BC-4403-8576-A6855C1EED90}"/>
                </a:ext>
              </a:extLst>
            </p:cNvPr>
            <p:cNvSpPr>
              <a:spLocks noChangeArrowheads="1"/>
            </p:cNvSpPr>
            <p:nvPr/>
          </p:nvSpPr>
          <p:spPr bwMode="auto">
            <a:xfrm>
              <a:off x="270218" y="2033628"/>
              <a:ext cx="3032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백만원</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14" name="Rectangle 30">
              <a:extLst>
                <a:ext uri="{FF2B5EF4-FFF2-40B4-BE49-F238E27FC236}">
                  <a16:creationId xmlns:a16="http://schemas.microsoft.com/office/drawing/2014/main" id="{F8F1D124-4AC7-426F-AB79-176FACB23EF1}"/>
                </a:ext>
              </a:extLst>
            </p:cNvPr>
            <p:cNvSpPr>
              <a:spLocks noChangeArrowheads="1"/>
            </p:cNvSpPr>
            <p:nvPr/>
          </p:nvSpPr>
          <p:spPr bwMode="auto">
            <a:xfrm>
              <a:off x="1405281" y="2023846"/>
              <a:ext cx="15388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FC</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15" name="Rectangle 31">
              <a:extLst>
                <a:ext uri="{FF2B5EF4-FFF2-40B4-BE49-F238E27FC236}">
                  <a16:creationId xmlns:a16="http://schemas.microsoft.com/office/drawing/2014/main" id="{00585FAF-7690-422F-9518-46E45C41A696}"/>
                </a:ext>
              </a:extLst>
            </p:cNvPr>
            <p:cNvSpPr>
              <a:spLocks noChangeArrowheads="1"/>
            </p:cNvSpPr>
            <p:nvPr/>
          </p:nvSpPr>
          <p:spPr bwMode="auto">
            <a:xfrm>
              <a:off x="1835493" y="2023846"/>
              <a:ext cx="2436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POP</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16" name="Rectangle 32">
              <a:extLst>
                <a:ext uri="{FF2B5EF4-FFF2-40B4-BE49-F238E27FC236}">
                  <a16:creationId xmlns:a16="http://schemas.microsoft.com/office/drawing/2014/main" id="{F6196DE4-9315-4FBF-BDF0-4006DEE6354B}"/>
                </a:ext>
              </a:extLst>
            </p:cNvPr>
            <p:cNvSpPr>
              <a:spLocks noChangeArrowheads="1"/>
            </p:cNvSpPr>
            <p:nvPr/>
          </p:nvSpPr>
          <p:spPr bwMode="auto">
            <a:xfrm>
              <a:off x="2311743" y="2023846"/>
              <a:ext cx="25648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MCP</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17" name="Rectangle 33">
              <a:extLst>
                <a:ext uri="{FF2B5EF4-FFF2-40B4-BE49-F238E27FC236}">
                  <a16:creationId xmlns:a16="http://schemas.microsoft.com/office/drawing/2014/main" id="{FF9EE076-9F6A-4DB5-A249-597E96A26603}"/>
                </a:ext>
              </a:extLst>
            </p:cNvPr>
            <p:cNvSpPr>
              <a:spLocks noChangeArrowheads="1"/>
            </p:cNvSpPr>
            <p:nvPr/>
          </p:nvSpPr>
          <p:spPr bwMode="auto">
            <a:xfrm>
              <a:off x="2846731" y="2033628"/>
              <a:ext cx="2016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기타</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18" name="Rectangle 34">
              <a:extLst>
                <a:ext uri="{FF2B5EF4-FFF2-40B4-BE49-F238E27FC236}">
                  <a16:creationId xmlns:a16="http://schemas.microsoft.com/office/drawing/2014/main" id="{B39392D9-8FCC-46FC-8EAA-CFD51EF6D1C7}"/>
                </a:ext>
              </a:extLst>
            </p:cNvPr>
            <p:cNvSpPr>
              <a:spLocks noChangeArrowheads="1"/>
            </p:cNvSpPr>
            <p:nvPr/>
          </p:nvSpPr>
          <p:spPr bwMode="auto">
            <a:xfrm>
              <a:off x="3353143" y="2033628"/>
              <a:ext cx="2016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전체</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19" name="Rectangle 35">
              <a:extLst>
                <a:ext uri="{FF2B5EF4-FFF2-40B4-BE49-F238E27FC236}">
                  <a16:creationId xmlns:a16="http://schemas.microsoft.com/office/drawing/2014/main" id="{E1F7E210-EF46-4473-8830-1F5215E86687}"/>
                </a:ext>
              </a:extLst>
            </p:cNvPr>
            <p:cNvSpPr>
              <a:spLocks noChangeArrowheads="1"/>
            </p:cNvSpPr>
            <p:nvPr/>
          </p:nvSpPr>
          <p:spPr bwMode="auto">
            <a:xfrm>
              <a:off x="3934168" y="2023846"/>
              <a:ext cx="15388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FC</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20" name="Rectangle 36">
              <a:extLst>
                <a:ext uri="{FF2B5EF4-FFF2-40B4-BE49-F238E27FC236}">
                  <a16:creationId xmlns:a16="http://schemas.microsoft.com/office/drawing/2014/main" id="{E9155429-E5CD-47F3-A428-7EAE4B0AB13B}"/>
                </a:ext>
              </a:extLst>
            </p:cNvPr>
            <p:cNvSpPr>
              <a:spLocks noChangeArrowheads="1"/>
            </p:cNvSpPr>
            <p:nvPr/>
          </p:nvSpPr>
          <p:spPr bwMode="auto">
            <a:xfrm>
              <a:off x="4364381" y="2023846"/>
              <a:ext cx="2436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POP</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21" name="Rectangle 37">
              <a:extLst>
                <a:ext uri="{FF2B5EF4-FFF2-40B4-BE49-F238E27FC236}">
                  <a16:creationId xmlns:a16="http://schemas.microsoft.com/office/drawing/2014/main" id="{1A1202A6-7B7A-41B0-B59D-8F33842F8C56}"/>
                </a:ext>
              </a:extLst>
            </p:cNvPr>
            <p:cNvSpPr>
              <a:spLocks noChangeArrowheads="1"/>
            </p:cNvSpPr>
            <p:nvPr/>
          </p:nvSpPr>
          <p:spPr bwMode="auto">
            <a:xfrm>
              <a:off x="4840631" y="2023846"/>
              <a:ext cx="25648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MCP</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22" name="Rectangle 38">
              <a:extLst>
                <a:ext uri="{FF2B5EF4-FFF2-40B4-BE49-F238E27FC236}">
                  <a16:creationId xmlns:a16="http://schemas.microsoft.com/office/drawing/2014/main" id="{54C973D9-8001-4855-8EE2-EAA92316363D}"/>
                </a:ext>
              </a:extLst>
            </p:cNvPr>
            <p:cNvSpPr>
              <a:spLocks noChangeArrowheads="1"/>
            </p:cNvSpPr>
            <p:nvPr/>
          </p:nvSpPr>
          <p:spPr bwMode="auto">
            <a:xfrm>
              <a:off x="5375618" y="2033628"/>
              <a:ext cx="2016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기타</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23" name="Rectangle 39">
              <a:extLst>
                <a:ext uri="{FF2B5EF4-FFF2-40B4-BE49-F238E27FC236}">
                  <a16:creationId xmlns:a16="http://schemas.microsoft.com/office/drawing/2014/main" id="{13021A07-23E1-4CE9-A2CC-4CA4A999CD4F}"/>
                </a:ext>
              </a:extLst>
            </p:cNvPr>
            <p:cNvSpPr>
              <a:spLocks noChangeArrowheads="1"/>
            </p:cNvSpPr>
            <p:nvPr/>
          </p:nvSpPr>
          <p:spPr bwMode="auto">
            <a:xfrm>
              <a:off x="5882031" y="2033628"/>
              <a:ext cx="2016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전체</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24" name="Rectangle 40">
              <a:extLst>
                <a:ext uri="{FF2B5EF4-FFF2-40B4-BE49-F238E27FC236}">
                  <a16:creationId xmlns:a16="http://schemas.microsoft.com/office/drawing/2014/main" id="{92A40284-09C3-4C19-82C7-B7094432C76C}"/>
                </a:ext>
              </a:extLst>
            </p:cNvPr>
            <p:cNvSpPr>
              <a:spLocks noChangeArrowheads="1"/>
            </p:cNvSpPr>
            <p:nvPr/>
          </p:nvSpPr>
          <p:spPr bwMode="auto">
            <a:xfrm>
              <a:off x="6463056" y="2023846"/>
              <a:ext cx="15388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FC</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25" name="Rectangle 41">
              <a:extLst>
                <a:ext uri="{FF2B5EF4-FFF2-40B4-BE49-F238E27FC236}">
                  <a16:creationId xmlns:a16="http://schemas.microsoft.com/office/drawing/2014/main" id="{B92084AD-B77E-4787-8DCD-A6143FA3CE0D}"/>
                </a:ext>
              </a:extLst>
            </p:cNvPr>
            <p:cNvSpPr>
              <a:spLocks noChangeArrowheads="1"/>
            </p:cNvSpPr>
            <p:nvPr/>
          </p:nvSpPr>
          <p:spPr bwMode="auto">
            <a:xfrm>
              <a:off x="6893268" y="2023846"/>
              <a:ext cx="2436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POP</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26" name="Rectangle 42">
              <a:extLst>
                <a:ext uri="{FF2B5EF4-FFF2-40B4-BE49-F238E27FC236}">
                  <a16:creationId xmlns:a16="http://schemas.microsoft.com/office/drawing/2014/main" id="{2DBF6481-7DF8-462E-A813-5139C86761F8}"/>
                </a:ext>
              </a:extLst>
            </p:cNvPr>
            <p:cNvSpPr>
              <a:spLocks noChangeArrowheads="1"/>
            </p:cNvSpPr>
            <p:nvPr/>
          </p:nvSpPr>
          <p:spPr bwMode="auto">
            <a:xfrm>
              <a:off x="7369518" y="2023846"/>
              <a:ext cx="25648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MCP</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27" name="Rectangle 43">
              <a:extLst>
                <a:ext uri="{FF2B5EF4-FFF2-40B4-BE49-F238E27FC236}">
                  <a16:creationId xmlns:a16="http://schemas.microsoft.com/office/drawing/2014/main" id="{D68225D7-C87E-4C7A-91F7-233DE30B9D4F}"/>
                </a:ext>
              </a:extLst>
            </p:cNvPr>
            <p:cNvSpPr>
              <a:spLocks noChangeArrowheads="1"/>
            </p:cNvSpPr>
            <p:nvPr/>
          </p:nvSpPr>
          <p:spPr bwMode="auto">
            <a:xfrm>
              <a:off x="7904506" y="2033628"/>
              <a:ext cx="2016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기타</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28" name="Rectangle 44">
              <a:extLst>
                <a:ext uri="{FF2B5EF4-FFF2-40B4-BE49-F238E27FC236}">
                  <a16:creationId xmlns:a16="http://schemas.microsoft.com/office/drawing/2014/main" id="{24B13F97-BF0A-4BFA-ABC2-F81336C0A94C}"/>
                </a:ext>
              </a:extLst>
            </p:cNvPr>
            <p:cNvSpPr>
              <a:spLocks noChangeArrowheads="1"/>
            </p:cNvSpPr>
            <p:nvPr/>
          </p:nvSpPr>
          <p:spPr bwMode="auto">
            <a:xfrm>
              <a:off x="8410918" y="2033628"/>
              <a:ext cx="2016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전체</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29" name="Rectangle 45">
              <a:extLst>
                <a:ext uri="{FF2B5EF4-FFF2-40B4-BE49-F238E27FC236}">
                  <a16:creationId xmlns:a16="http://schemas.microsoft.com/office/drawing/2014/main" id="{6BFB14A8-84A0-43B2-ACDA-A79DD0294CDE}"/>
                </a:ext>
              </a:extLst>
            </p:cNvPr>
            <p:cNvSpPr>
              <a:spLocks noChangeArrowheads="1"/>
            </p:cNvSpPr>
            <p:nvPr/>
          </p:nvSpPr>
          <p:spPr bwMode="auto">
            <a:xfrm>
              <a:off x="270218" y="2185240"/>
              <a:ext cx="3032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매출액</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30" name="Rectangle 46">
              <a:extLst>
                <a:ext uri="{FF2B5EF4-FFF2-40B4-BE49-F238E27FC236}">
                  <a16:creationId xmlns:a16="http://schemas.microsoft.com/office/drawing/2014/main" id="{B63D67B4-7EFA-48D2-917D-C70645CF9CF5}"/>
                </a:ext>
              </a:extLst>
            </p:cNvPr>
            <p:cNvSpPr>
              <a:spLocks noChangeArrowheads="1"/>
            </p:cNvSpPr>
            <p:nvPr/>
          </p:nvSpPr>
          <p:spPr bwMode="auto">
            <a:xfrm>
              <a:off x="1462431" y="2175458"/>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31" name="Rectangle 47">
              <a:extLst>
                <a:ext uri="{FF2B5EF4-FFF2-40B4-BE49-F238E27FC236}">
                  <a16:creationId xmlns:a16="http://schemas.microsoft.com/office/drawing/2014/main" id="{CF74A16B-6BA1-4B1C-9095-FDC30A3F3FCE}"/>
                </a:ext>
              </a:extLst>
            </p:cNvPr>
            <p:cNvSpPr>
              <a:spLocks noChangeArrowheads="1"/>
            </p:cNvSpPr>
            <p:nvPr/>
          </p:nvSpPr>
          <p:spPr bwMode="auto">
            <a:xfrm>
              <a:off x="1119531" y="2175458"/>
              <a:ext cx="3847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32" name="Rectangle 48">
              <a:extLst>
                <a:ext uri="{FF2B5EF4-FFF2-40B4-BE49-F238E27FC236}">
                  <a16:creationId xmlns:a16="http://schemas.microsoft.com/office/drawing/2014/main" id="{661299E1-D37F-4999-92E8-9B92B32DB93B}"/>
                </a:ext>
              </a:extLst>
            </p:cNvPr>
            <p:cNvSpPr>
              <a:spLocks noChangeArrowheads="1"/>
            </p:cNvSpPr>
            <p:nvPr/>
          </p:nvSpPr>
          <p:spPr bwMode="auto">
            <a:xfrm>
              <a:off x="1462431"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33" name="Rectangle 49">
              <a:extLst>
                <a:ext uri="{FF2B5EF4-FFF2-40B4-BE49-F238E27FC236}">
                  <a16:creationId xmlns:a16="http://schemas.microsoft.com/office/drawing/2014/main" id="{C990D087-B6C6-443B-9983-230507CA6C31}"/>
                </a:ext>
              </a:extLst>
            </p:cNvPr>
            <p:cNvSpPr>
              <a:spLocks noChangeArrowheads="1"/>
            </p:cNvSpPr>
            <p:nvPr/>
          </p:nvSpPr>
          <p:spPr bwMode="auto">
            <a:xfrm>
              <a:off x="1692618"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18,044</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34" name="Rectangle 50">
              <a:extLst>
                <a:ext uri="{FF2B5EF4-FFF2-40B4-BE49-F238E27FC236}">
                  <a16:creationId xmlns:a16="http://schemas.microsoft.com/office/drawing/2014/main" id="{C4B9869C-5ECF-4A85-B12B-51640E5F66B3}"/>
                </a:ext>
              </a:extLst>
            </p:cNvPr>
            <p:cNvSpPr>
              <a:spLocks noChangeArrowheads="1"/>
            </p:cNvSpPr>
            <p:nvPr/>
          </p:nvSpPr>
          <p:spPr bwMode="auto">
            <a:xfrm>
              <a:off x="1625943"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35" name="Rectangle 51">
              <a:extLst>
                <a:ext uri="{FF2B5EF4-FFF2-40B4-BE49-F238E27FC236}">
                  <a16:creationId xmlns:a16="http://schemas.microsoft.com/office/drawing/2014/main" id="{3D48B4E4-50EC-48EE-BC0B-CDBB7905FF67}"/>
                </a:ext>
              </a:extLst>
            </p:cNvPr>
            <p:cNvSpPr>
              <a:spLocks noChangeArrowheads="1"/>
            </p:cNvSpPr>
            <p:nvPr/>
          </p:nvSpPr>
          <p:spPr bwMode="auto">
            <a:xfrm>
              <a:off x="1683093"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36" name="Rectangle 52">
              <a:extLst>
                <a:ext uri="{FF2B5EF4-FFF2-40B4-BE49-F238E27FC236}">
                  <a16:creationId xmlns:a16="http://schemas.microsoft.com/office/drawing/2014/main" id="{0A1B75DD-2A95-40C3-8C94-9BB9161F2AFC}"/>
                </a:ext>
              </a:extLst>
            </p:cNvPr>
            <p:cNvSpPr>
              <a:spLocks noChangeArrowheads="1"/>
            </p:cNvSpPr>
            <p:nvPr/>
          </p:nvSpPr>
          <p:spPr bwMode="auto">
            <a:xfrm>
              <a:off x="2197443"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10,446</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37" name="Rectangle 53">
              <a:extLst>
                <a:ext uri="{FF2B5EF4-FFF2-40B4-BE49-F238E27FC236}">
                  <a16:creationId xmlns:a16="http://schemas.microsoft.com/office/drawing/2014/main" id="{80398C81-B09D-429E-97A2-0563F0472DC8}"/>
                </a:ext>
              </a:extLst>
            </p:cNvPr>
            <p:cNvSpPr>
              <a:spLocks noChangeArrowheads="1"/>
            </p:cNvSpPr>
            <p:nvPr/>
          </p:nvSpPr>
          <p:spPr bwMode="auto">
            <a:xfrm>
              <a:off x="2130768"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38" name="Rectangle 54">
              <a:extLst>
                <a:ext uri="{FF2B5EF4-FFF2-40B4-BE49-F238E27FC236}">
                  <a16:creationId xmlns:a16="http://schemas.microsoft.com/office/drawing/2014/main" id="{2C4C7FEB-A740-4A43-BF8E-437D794BC74B}"/>
                </a:ext>
              </a:extLst>
            </p:cNvPr>
            <p:cNvSpPr>
              <a:spLocks noChangeArrowheads="1"/>
            </p:cNvSpPr>
            <p:nvPr/>
          </p:nvSpPr>
          <p:spPr bwMode="auto">
            <a:xfrm>
              <a:off x="2187918"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39" name="Rectangle 55">
              <a:extLst>
                <a:ext uri="{FF2B5EF4-FFF2-40B4-BE49-F238E27FC236}">
                  <a16:creationId xmlns:a16="http://schemas.microsoft.com/office/drawing/2014/main" id="{B5A4AFB0-0344-498E-AE46-3C567CD68A4E}"/>
                </a:ext>
              </a:extLst>
            </p:cNvPr>
            <p:cNvSpPr>
              <a:spLocks noChangeArrowheads="1"/>
            </p:cNvSpPr>
            <p:nvPr/>
          </p:nvSpPr>
          <p:spPr bwMode="auto">
            <a:xfrm>
              <a:off x="2703856"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18,239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40" name="Rectangle 56">
              <a:extLst>
                <a:ext uri="{FF2B5EF4-FFF2-40B4-BE49-F238E27FC236}">
                  <a16:creationId xmlns:a16="http://schemas.microsoft.com/office/drawing/2014/main" id="{15731C9F-67B8-45C2-ABCA-51020FDEFA9A}"/>
                </a:ext>
              </a:extLst>
            </p:cNvPr>
            <p:cNvSpPr>
              <a:spLocks noChangeArrowheads="1"/>
            </p:cNvSpPr>
            <p:nvPr/>
          </p:nvSpPr>
          <p:spPr bwMode="auto">
            <a:xfrm>
              <a:off x="2637181"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41" name="Rectangle 57">
              <a:extLst>
                <a:ext uri="{FF2B5EF4-FFF2-40B4-BE49-F238E27FC236}">
                  <a16:creationId xmlns:a16="http://schemas.microsoft.com/office/drawing/2014/main" id="{2A43EB2A-2605-49E4-A660-1CD295E8B076}"/>
                </a:ext>
              </a:extLst>
            </p:cNvPr>
            <p:cNvSpPr>
              <a:spLocks noChangeArrowheads="1"/>
            </p:cNvSpPr>
            <p:nvPr/>
          </p:nvSpPr>
          <p:spPr bwMode="auto">
            <a:xfrm>
              <a:off x="2694331"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42" name="Rectangle 58">
              <a:extLst>
                <a:ext uri="{FF2B5EF4-FFF2-40B4-BE49-F238E27FC236}">
                  <a16:creationId xmlns:a16="http://schemas.microsoft.com/office/drawing/2014/main" id="{C51EF7B5-3BEE-4E23-BD91-D8945675FCE9}"/>
                </a:ext>
              </a:extLst>
            </p:cNvPr>
            <p:cNvSpPr>
              <a:spLocks noChangeArrowheads="1"/>
            </p:cNvSpPr>
            <p:nvPr/>
          </p:nvSpPr>
          <p:spPr bwMode="auto">
            <a:xfrm>
              <a:off x="3210268"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46,728</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43" name="Rectangle 59">
              <a:extLst>
                <a:ext uri="{FF2B5EF4-FFF2-40B4-BE49-F238E27FC236}">
                  <a16:creationId xmlns:a16="http://schemas.microsoft.com/office/drawing/2014/main" id="{1EBE7DAB-F799-4E78-8178-1CAF3DC22978}"/>
                </a:ext>
              </a:extLst>
            </p:cNvPr>
            <p:cNvSpPr>
              <a:spLocks noChangeArrowheads="1"/>
            </p:cNvSpPr>
            <p:nvPr/>
          </p:nvSpPr>
          <p:spPr bwMode="auto">
            <a:xfrm>
              <a:off x="3142006"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44" name="Rectangle 60">
              <a:extLst>
                <a:ext uri="{FF2B5EF4-FFF2-40B4-BE49-F238E27FC236}">
                  <a16:creationId xmlns:a16="http://schemas.microsoft.com/office/drawing/2014/main" id="{C511A94D-31D5-476A-A57D-D80FA7279F3A}"/>
                </a:ext>
              </a:extLst>
            </p:cNvPr>
            <p:cNvSpPr>
              <a:spLocks noChangeArrowheads="1"/>
            </p:cNvSpPr>
            <p:nvPr/>
          </p:nvSpPr>
          <p:spPr bwMode="auto">
            <a:xfrm>
              <a:off x="3199156"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45" name="Rectangle 61">
              <a:extLst>
                <a:ext uri="{FF2B5EF4-FFF2-40B4-BE49-F238E27FC236}">
                  <a16:creationId xmlns:a16="http://schemas.microsoft.com/office/drawing/2014/main" id="{07BC4032-CE5F-4828-A02B-3A2F8D147C8C}"/>
                </a:ext>
              </a:extLst>
            </p:cNvPr>
            <p:cNvSpPr>
              <a:spLocks noChangeArrowheads="1"/>
            </p:cNvSpPr>
            <p:nvPr/>
          </p:nvSpPr>
          <p:spPr bwMode="auto">
            <a:xfrm>
              <a:off x="3715093"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24,006</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46" name="Rectangle 62">
              <a:extLst>
                <a:ext uri="{FF2B5EF4-FFF2-40B4-BE49-F238E27FC236}">
                  <a16:creationId xmlns:a16="http://schemas.microsoft.com/office/drawing/2014/main" id="{03820F65-E5E8-4546-ADA9-E825A9C36B05}"/>
                </a:ext>
              </a:extLst>
            </p:cNvPr>
            <p:cNvSpPr>
              <a:spLocks noChangeArrowheads="1"/>
            </p:cNvSpPr>
            <p:nvPr/>
          </p:nvSpPr>
          <p:spPr bwMode="auto">
            <a:xfrm>
              <a:off x="3648418"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47" name="Rectangle 63">
              <a:extLst>
                <a:ext uri="{FF2B5EF4-FFF2-40B4-BE49-F238E27FC236}">
                  <a16:creationId xmlns:a16="http://schemas.microsoft.com/office/drawing/2014/main" id="{140F0C11-6646-4F45-8EB4-1234BF58E1AC}"/>
                </a:ext>
              </a:extLst>
            </p:cNvPr>
            <p:cNvSpPr>
              <a:spLocks noChangeArrowheads="1"/>
            </p:cNvSpPr>
            <p:nvPr/>
          </p:nvSpPr>
          <p:spPr bwMode="auto">
            <a:xfrm>
              <a:off x="3705568"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48" name="Rectangle 64">
              <a:extLst>
                <a:ext uri="{FF2B5EF4-FFF2-40B4-BE49-F238E27FC236}">
                  <a16:creationId xmlns:a16="http://schemas.microsoft.com/office/drawing/2014/main" id="{D2E4BF99-E4ED-44BC-A3EE-C5BEEA8F6DB6}"/>
                </a:ext>
              </a:extLst>
            </p:cNvPr>
            <p:cNvSpPr>
              <a:spLocks noChangeArrowheads="1"/>
            </p:cNvSpPr>
            <p:nvPr/>
          </p:nvSpPr>
          <p:spPr bwMode="auto">
            <a:xfrm>
              <a:off x="4221506"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27,571</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49" name="Rectangle 65">
              <a:extLst>
                <a:ext uri="{FF2B5EF4-FFF2-40B4-BE49-F238E27FC236}">
                  <a16:creationId xmlns:a16="http://schemas.microsoft.com/office/drawing/2014/main" id="{6D774018-B721-4C39-9C65-15B377CD17DA}"/>
                </a:ext>
              </a:extLst>
            </p:cNvPr>
            <p:cNvSpPr>
              <a:spLocks noChangeArrowheads="1"/>
            </p:cNvSpPr>
            <p:nvPr/>
          </p:nvSpPr>
          <p:spPr bwMode="auto">
            <a:xfrm>
              <a:off x="4154831"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50" name="Rectangle 66">
              <a:extLst>
                <a:ext uri="{FF2B5EF4-FFF2-40B4-BE49-F238E27FC236}">
                  <a16:creationId xmlns:a16="http://schemas.microsoft.com/office/drawing/2014/main" id="{20A302AD-9B86-4C82-8B91-48CDF79CA52A}"/>
                </a:ext>
              </a:extLst>
            </p:cNvPr>
            <p:cNvSpPr>
              <a:spLocks noChangeArrowheads="1"/>
            </p:cNvSpPr>
            <p:nvPr/>
          </p:nvSpPr>
          <p:spPr bwMode="auto">
            <a:xfrm>
              <a:off x="4211981"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51" name="Rectangle 67">
              <a:extLst>
                <a:ext uri="{FF2B5EF4-FFF2-40B4-BE49-F238E27FC236}">
                  <a16:creationId xmlns:a16="http://schemas.microsoft.com/office/drawing/2014/main" id="{6847BA0C-1E62-4EE6-96C7-AE82997A8832}"/>
                </a:ext>
              </a:extLst>
            </p:cNvPr>
            <p:cNvSpPr>
              <a:spLocks noChangeArrowheads="1"/>
            </p:cNvSpPr>
            <p:nvPr/>
          </p:nvSpPr>
          <p:spPr bwMode="auto">
            <a:xfrm>
              <a:off x="4726331"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11,722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52" name="Rectangle 68">
              <a:extLst>
                <a:ext uri="{FF2B5EF4-FFF2-40B4-BE49-F238E27FC236}">
                  <a16:creationId xmlns:a16="http://schemas.microsoft.com/office/drawing/2014/main" id="{D2AACC8E-C95E-4B08-AB51-CB7B0944F844}"/>
                </a:ext>
              </a:extLst>
            </p:cNvPr>
            <p:cNvSpPr>
              <a:spLocks noChangeArrowheads="1"/>
            </p:cNvSpPr>
            <p:nvPr/>
          </p:nvSpPr>
          <p:spPr bwMode="auto">
            <a:xfrm>
              <a:off x="4659656"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53" name="Rectangle 69">
              <a:extLst>
                <a:ext uri="{FF2B5EF4-FFF2-40B4-BE49-F238E27FC236}">
                  <a16:creationId xmlns:a16="http://schemas.microsoft.com/office/drawing/2014/main" id="{4835F67B-8819-4EE2-96DF-368D81F20ED6}"/>
                </a:ext>
              </a:extLst>
            </p:cNvPr>
            <p:cNvSpPr>
              <a:spLocks noChangeArrowheads="1"/>
            </p:cNvSpPr>
            <p:nvPr/>
          </p:nvSpPr>
          <p:spPr bwMode="auto">
            <a:xfrm>
              <a:off x="4716806"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54" name="Rectangle 70">
              <a:extLst>
                <a:ext uri="{FF2B5EF4-FFF2-40B4-BE49-F238E27FC236}">
                  <a16:creationId xmlns:a16="http://schemas.microsoft.com/office/drawing/2014/main" id="{D075F9C9-F85D-4C66-BDB8-5561184E2FA2}"/>
                </a:ext>
              </a:extLst>
            </p:cNvPr>
            <p:cNvSpPr>
              <a:spLocks noChangeArrowheads="1"/>
            </p:cNvSpPr>
            <p:nvPr/>
          </p:nvSpPr>
          <p:spPr bwMode="auto">
            <a:xfrm>
              <a:off x="5232743"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11,940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55" name="Rectangle 71">
              <a:extLst>
                <a:ext uri="{FF2B5EF4-FFF2-40B4-BE49-F238E27FC236}">
                  <a16:creationId xmlns:a16="http://schemas.microsoft.com/office/drawing/2014/main" id="{1237C4CE-30CE-4C62-97AC-8BDD051078C9}"/>
                </a:ext>
              </a:extLst>
            </p:cNvPr>
            <p:cNvSpPr>
              <a:spLocks noChangeArrowheads="1"/>
            </p:cNvSpPr>
            <p:nvPr/>
          </p:nvSpPr>
          <p:spPr bwMode="auto">
            <a:xfrm>
              <a:off x="5166068"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56" name="Rectangle 72">
              <a:extLst>
                <a:ext uri="{FF2B5EF4-FFF2-40B4-BE49-F238E27FC236}">
                  <a16:creationId xmlns:a16="http://schemas.microsoft.com/office/drawing/2014/main" id="{FA7918B4-D3B9-4047-A9DD-12BD489B33F9}"/>
                </a:ext>
              </a:extLst>
            </p:cNvPr>
            <p:cNvSpPr>
              <a:spLocks noChangeArrowheads="1"/>
            </p:cNvSpPr>
            <p:nvPr/>
          </p:nvSpPr>
          <p:spPr bwMode="auto">
            <a:xfrm>
              <a:off x="5223218"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57" name="Rectangle 73">
              <a:extLst>
                <a:ext uri="{FF2B5EF4-FFF2-40B4-BE49-F238E27FC236}">
                  <a16:creationId xmlns:a16="http://schemas.microsoft.com/office/drawing/2014/main" id="{1F452043-D282-4C63-85C9-9D1AB21443C5}"/>
                </a:ext>
              </a:extLst>
            </p:cNvPr>
            <p:cNvSpPr>
              <a:spLocks noChangeArrowheads="1"/>
            </p:cNvSpPr>
            <p:nvPr/>
          </p:nvSpPr>
          <p:spPr bwMode="auto">
            <a:xfrm>
              <a:off x="5737568"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75,239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58" name="Rectangle 74">
              <a:extLst>
                <a:ext uri="{FF2B5EF4-FFF2-40B4-BE49-F238E27FC236}">
                  <a16:creationId xmlns:a16="http://schemas.microsoft.com/office/drawing/2014/main" id="{A0E24560-D876-4F14-A6FD-F725F3F34908}"/>
                </a:ext>
              </a:extLst>
            </p:cNvPr>
            <p:cNvSpPr>
              <a:spLocks noChangeArrowheads="1"/>
            </p:cNvSpPr>
            <p:nvPr/>
          </p:nvSpPr>
          <p:spPr bwMode="auto">
            <a:xfrm>
              <a:off x="5670893"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59" name="Rectangle 75">
              <a:extLst>
                <a:ext uri="{FF2B5EF4-FFF2-40B4-BE49-F238E27FC236}">
                  <a16:creationId xmlns:a16="http://schemas.microsoft.com/office/drawing/2014/main" id="{C0F1FCA7-D351-4965-BA51-324F597C3412}"/>
                </a:ext>
              </a:extLst>
            </p:cNvPr>
            <p:cNvSpPr>
              <a:spLocks noChangeArrowheads="1"/>
            </p:cNvSpPr>
            <p:nvPr/>
          </p:nvSpPr>
          <p:spPr bwMode="auto">
            <a:xfrm>
              <a:off x="5728043"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60" name="Rectangle 76">
              <a:extLst>
                <a:ext uri="{FF2B5EF4-FFF2-40B4-BE49-F238E27FC236}">
                  <a16:creationId xmlns:a16="http://schemas.microsoft.com/office/drawing/2014/main" id="{154AF889-4EA8-4DA9-B240-E8EBA540BB35}"/>
                </a:ext>
              </a:extLst>
            </p:cNvPr>
            <p:cNvSpPr>
              <a:spLocks noChangeArrowheads="1"/>
            </p:cNvSpPr>
            <p:nvPr/>
          </p:nvSpPr>
          <p:spPr bwMode="auto">
            <a:xfrm>
              <a:off x="6243981"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39,858</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61" name="Rectangle 77">
              <a:extLst>
                <a:ext uri="{FF2B5EF4-FFF2-40B4-BE49-F238E27FC236}">
                  <a16:creationId xmlns:a16="http://schemas.microsoft.com/office/drawing/2014/main" id="{97CA5831-BEB6-41EF-B38A-5831F833F4EB}"/>
                </a:ext>
              </a:extLst>
            </p:cNvPr>
            <p:cNvSpPr>
              <a:spLocks noChangeArrowheads="1"/>
            </p:cNvSpPr>
            <p:nvPr/>
          </p:nvSpPr>
          <p:spPr bwMode="auto">
            <a:xfrm>
              <a:off x="6177306"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62" name="Rectangle 78">
              <a:extLst>
                <a:ext uri="{FF2B5EF4-FFF2-40B4-BE49-F238E27FC236}">
                  <a16:creationId xmlns:a16="http://schemas.microsoft.com/office/drawing/2014/main" id="{9F21E90F-A7C9-408B-A494-A85B9BA8DC86}"/>
                </a:ext>
              </a:extLst>
            </p:cNvPr>
            <p:cNvSpPr>
              <a:spLocks noChangeArrowheads="1"/>
            </p:cNvSpPr>
            <p:nvPr/>
          </p:nvSpPr>
          <p:spPr bwMode="auto">
            <a:xfrm>
              <a:off x="6234456"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63" name="Rectangle 79">
              <a:extLst>
                <a:ext uri="{FF2B5EF4-FFF2-40B4-BE49-F238E27FC236}">
                  <a16:creationId xmlns:a16="http://schemas.microsoft.com/office/drawing/2014/main" id="{0FA9F729-748B-47ED-A823-FA66E8A3F24A}"/>
                </a:ext>
              </a:extLst>
            </p:cNvPr>
            <p:cNvSpPr>
              <a:spLocks noChangeArrowheads="1"/>
            </p:cNvSpPr>
            <p:nvPr/>
          </p:nvSpPr>
          <p:spPr bwMode="auto">
            <a:xfrm>
              <a:off x="6750393"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24,141</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64" name="Rectangle 80">
              <a:extLst>
                <a:ext uri="{FF2B5EF4-FFF2-40B4-BE49-F238E27FC236}">
                  <a16:creationId xmlns:a16="http://schemas.microsoft.com/office/drawing/2014/main" id="{B2A5AE7E-E0CD-42FA-9468-8F3B2D382AE7}"/>
                </a:ext>
              </a:extLst>
            </p:cNvPr>
            <p:cNvSpPr>
              <a:spLocks noChangeArrowheads="1"/>
            </p:cNvSpPr>
            <p:nvPr/>
          </p:nvSpPr>
          <p:spPr bwMode="auto">
            <a:xfrm>
              <a:off x="6683718"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65" name="Rectangle 81">
              <a:extLst>
                <a:ext uri="{FF2B5EF4-FFF2-40B4-BE49-F238E27FC236}">
                  <a16:creationId xmlns:a16="http://schemas.microsoft.com/office/drawing/2014/main" id="{0726A5AA-6ED5-42CA-8302-7E8004CCD7E5}"/>
                </a:ext>
              </a:extLst>
            </p:cNvPr>
            <p:cNvSpPr>
              <a:spLocks noChangeArrowheads="1"/>
            </p:cNvSpPr>
            <p:nvPr/>
          </p:nvSpPr>
          <p:spPr bwMode="auto">
            <a:xfrm>
              <a:off x="6740868"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66" name="Rectangle 82">
              <a:extLst>
                <a:ext uri="{FF2B5EF4-FFF2-40B4-BE49-F238E27FC236}">
                  <a16:creationId xmlns:a16="http://schemas.microsoft.com/office/drawing/2014/main" id="{1E4E93C1-790D-44F3-B118-6E61B58E0E24}"/>
                </a:ext>
              </a:extLst>
            </p:cNvPr>
            <p:cNvSpPr>
              <a:spLocks noChangeArrowheads="1"/>
            </p:cNvSpPr>
            <p:nvPr/>
          </p:nvSpPr>
          <p:spPr bwMode="auto">
            <a:xfrm>
              <a:off x="7255218"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11,314</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67" name="Rectangle 83">
              <a:extLst>
                <a:ext uri="{FF2B5EF4-FFF2-40B4-BE49-F238E27FC236}">
                  <a16:creationId xmlns:a16="http://schemas.microsoft.com/office/drawing/2014/main" id="{E5EE2C79-A477-471D-86D1-9B4417413A5D}"/>
                </a:ext>
              </a:extLst>
            </p:cNvPr>
            <p:cNvSpPr>
              <a:spLocks noChangeArrowheads="1"/>
            </p:cNvSpPr>
            <p:nvPr/>
          </p:nvSpPr>
          <p:spPr bwMode="auto">
            <a:xfrm>
              <a:off x="7188543"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68" name="Rectangle 84">
              <a:extLst>
                <a:ext uri="{FF2B5EF4-FFF2-40B4-BE49-F238E27FC236}">
                  <a16:creationId xmlns:a16="http://schemas.microsoft.com/office/drawing/2014/main" id="{657E35D2-7120-4452-A431-4EA74B2901D3}"/>
                </a:ext>
              </a:extLst>
            </p:cNvPr>
            <p:cNvSpPr>
              <a:spLocks noChangeArrowheads="1"/>
            </p:cNvSpPr>
            <p:nvPr/>
          </p:nvSpPr>
          <p:spPr bwMode="auto">
            <a:xfrm>
              <a:off x="7245693"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69" name="Rectangle 85">
              <a:extLst>
                <a:ext uri="{FF2B5EF4-FFF2-40B4-BE49-F238E27FC236}">
                  <a16:creationId xmlns:a16="http://schemas.microsoft.com/office/drawing/2014/main" id="{1911530D-5CCE-4341-928E-0D6E6AE170B6}"/>
                </a:ext>
              </a:extLst>
            </p:cNvPr>
            <p:cNvSpPr>
              <a:spLocks noChangeArrowheads="1"/>
            </p:cNvSpPr>
            <p:nvPr/>
          </p:nvSpPr>
          <p:spPr bwMode="auto">
            <a:xfrm>
              <a:off x="7818781" y="2175458"/>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9,149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70" name="Rectangle 86">
              <a:extLst>
                <a:ext uri="{FF2B5EF4-FFF2-40B4-BE49-F238E27FC236}">
                  <a16:creationId xmlns:a16="http://schemas.microsoft.com/office/drawing/2014/main" id="{DD32C63F-27F7-4659-BB5B-0E87F312848F}"/>
                </a:ext>
              </a:extLst>
            </p:cNvPr>
            <p:cNvSpPr>
              <a:spLocks noChangeArrowheads="1"/>
            </p:cNvSpPr>
            <p:nvPr/>
          </p:nvSpPr>
          <p:spPr bwMode="auto">
            <a:xfrm>
              <a:off x="7694956" y="2175458"/>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71" name="Rectangle 87">
              <a:extLst>
                <a:ext uri="{FF2B5EF4-FFF2-40B4-BE49-F238E27FC236}">
                  <a16:creationId xmlns:a16="http://schemas.microsoft.com/office/drawing/2014/main" id="{F38EEE08-58DD-4C02-B348-B1EE3932DC19}"/>
                </a:ext>
              </a:extLst>
            </p:cNvPr>
            <p:cNvSpPr>
              <a:spLocks noChangeArrowheads="1"/>
            </p:cNvSpPr>
            <p:nvPr/>
          </p:nvSpPr>
          <p:spPr bwMode="auto">
            <a:xfrm>
              <a:off x="7809256"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72" name="Rectangle 88">
              <a:extLst>
                <a:ext uri="{FF2B5EF4-FFF2-40B4-BE49-F238E27FC236}">
                  <a16:creationId xmlns:a16="http://schemas.microsoft.com/office/drawing/2014/main" id="{EDAA3AAC-34B8-4795-8E2E-E5F7A1D39D56}"/>
                </a:ext>
              </a:extLst>
            </p:cNvPr>
            <p:cNvSpPr>
              <a:spLocks noChangeArrowheads="1"/>
            </p:cNvSpPr>
            <p:nvPr/>
          </p:nvSpPr>
          <p:spPr bwMode="auto">
            <a:xfrm>
              <a:off x="8266456" y="217545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84,462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73" name="Rectangle 89">
              <a:extLst>
                <a:ext uri="{FF2B5EF4-FFF2-40B4-BE49-F238E27FC236}">
                  <a16:creationId xmlns:a16="http://schemas.microsoft.com/office/drawing/2014/main" id="{A83B62FE-FAED-4E51-A628-667B7AC71FA0}"/>
                </a:ext>
              </a:extLst>
            </p:cNvPr>
            <p:cNvSpPr>
              <a:spLocks noChangeArrowheads="1"/>
            </p:cNvSpPr>
            <p:nvPr/>
          </p:nvSpPr>
          <p:spPr bwMode="auto">
            <a:xfrm>
              <a:off x="8199781" y="2175458"/>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74" name="Rectangle 90">
              <a:extLst>
                <a:ext uri="{FF2B5EF4-FFF2-40B4-BE49-F238E27FC236}">
                  <a16:creationId xmlns:a16="http://schemas.microsoft.com/office/drawing/2014/main" id="{DDF6B407-5C46-44F5-94D5-2391F5B111D9}"/>
                </a:ext>
              </a:extLst>
            </p:cNvPr>
            <p:cNvSpPr>
              <a:spLocks noChangeArrowheads="1"/>
            </p:cNvSpPr>
            <p:nvPr/>
          </p:nvSpPr>
          <p:spPr bwMode="auto">
            <a:xfrm>
              <a:off x="8256931" y="2175458"/>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75" name="Rectangle 91">
              <a:extLst>
                <a:ext uri="{FF2B5EF4-FFF2-40B4-BE49-F238E27FC236}">
                  <a16:creationId xmlns:a16="http://schemas.microsoft.com/office/drawing/2014/main" id="{52A53A7B-DCEF-4B9C-9A68-0D263038923A}"/>
                </a:ext>
              </a:extLst>
            </p:cNvPr>
            <p:cNvSpPr>
              <a:spLocks noChangeArrowheads="1"/>
            </p:cNvSpPr>
            <p:nvPr/>
          </p:nvSpPr>
          <p:spPr bwMode="auto">
            <a:xfrm>
              <a:off x="270218" y="2335222"/>
              <a:ext cx="40322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원재료비</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76" name="Rectangle 92">
              <a:extLst>
                <a:ext uri="{FF2B5EF4-FFF2-40B4-BE49-F238E27FC236}">
                  <a16:creationId xmlns:a16="http://schemas.microsoft.com/office/drawing/2014/main" id="{03F88FD5-CEF6-4B23-988D-C21D6491E3C3}"/>
                </a:ext>
              </a:extLst>
            </p:cNvPr>
            <p:cNvSpPr>
              <a:spLocks noChangeArrowheads="1"/>
            </p:cNvSpPr>
            <p:nvPr/>
          </p:nvSpPr>
          <p:spPr bwMode="auto">
            <a:xfrm>
              <a:off x="1462431" y="2325440"/>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77" name="Rectangle 93">
              <a:extLst>
                <a:ext uri="{FF2B5EF4-FFF2-40B4-BE49-F238E27FC236}">
                  <a16:creationId xmlns:a16="http://schemas.microsoft.com/office/drawing/2014/main" id="{A13A88DA-2C3F-4133-911D-C03D9FB8BFF0}"/>
                </a:ext>
              </a:extLst>
            </p:cNvPr>
            <p:cNvSpPr>
              <a:spLocks noChangeArrowheads="1"/>
            </p:cNvSpPr>
            <p:nvPr/>
          </p:nvSpPr>
          <p:spPr bwMode="auto">
            <a:xfrm>
              <a:off x="1119531" y="2325440"/>
              <a:ext cx="3847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78" name="Rectangle 94">
              <a:extLst>
                <a:ext uri="{FF2B5EF4-FFF2-40B4-BE49-F238E27FC236}">
                  <a16:creationId xmlns:a16="http://schemas.microsoft.com/office/drawing/2014/main" id="{E03CE2EC-A7B0-4957-A98E-97A7B2D16C74}"/>
                </a:ext>
              </a:extLst>
            </p:cNvPr>
            <p:cNvSpPr>
              <a:spLocks noChangeArrowheads="1"/>
            </p:cNvSpPr>
            <p:nvPr/>
          </p:nvSpPr>
          <p:spPr bwMode="auto">
            <a:xfrm>
              <a:off x="1462431"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79" name="Rectangle 95">
              <a:extLst>
                <a:ext uri="{FF2B5EF4-FFF2-40B4-BE49-F238E27FC236}">
                  <a16:creationId xmlns:a16="http://schemas.microsoft.com/office/drawing/2014/main" id="{0C9B9BCC-1FDC-4D99-8D56-3763489649D9}"/>
                </a:ext>
              </a:extLst>
            </p:cNvPr>
            <p:cNvSpPr>
              <a:spLocks noChangeArrowheads="1"/>
            </p:cNvSpPr>
            <p:nvPr/>
          </p:nvSpPr>
          <p:spPr bwMode="auto">
            <a:xfrm>
              <a:off x="1692618" y="2325440"/>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10,525</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80" name="Rectangle 96">
              <a:extLst>
                <a:ext uri="{FF2B5EF4-FFF2-40B4-BE49-F238E27FC236}">
                  <a16:creationId xmlns:a16="http://schemas.microsoft.com/office/drawing/2014/main" id="{4CFBE1BF-1013-4DFB-8D48-E17794627267}"/>
                </a:ext>
              </a:extLst>
            </p:cNvPr>
            <p:cNvSpPr>
              <a:spLocks noChangeArrowheads="1"/>
            </p:cNvSpPr>
            <p:nvPr/>
          </p:nvSpPr>
          <p:spPr bwMode="auto">
            <a:xfrm>
              <a:off x="1625943" y="2325440"/>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81" name="Rectangle 97">
              <a:extLst>
                <a:ext uri="{FF2B5EF4-FFF2-40B4-BE49-F238E27FC236}">
                  <a16:creationId xmlns:a16="http://schemas.microsoft.com/office/drawing/2014/main" id="{058F09C7-CDCD-4207-9FDB-034DB2C57CD7}"/>
                </a:ext>
              </a:extLst>
            </p:cNvPr>
            <p:cNvSpPr>
              <a:spLocks noChangeArrowheads="1"/>
            </p:cNvSpPr>
            <p:nvPr/>
          </p:nvSpPr>
          <p:spPr bwMode="auto">
            <a:xfrm>
              <a:off x="1683093"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82" name="Rectangle 98">
              <a:extLst>
                <a:ext uri="{FF2B5EF4-FFF2-40B4-BE49-F238E27FC236}">
                  <a16:creationId xmlns:a16="http://schemas.microsoft.com/office/drawing/2014/main" id="{28A01466-C325-4BDB-A1C9-D1A70EF718F0}"/>
                </a:ext>
              </a:extLst>
            </p:cNvPr>
            <p:cNvSpPr>
              <a:spLocks noChangeArrowheads="1"/>
            </p:cNvSpPr>
            <p:nvPr/>
          </p:nvSpPr>
          <p:spPr bwMode="auto">
            <a:xfrm>
              <a:off x="2254593" y="2325440"/>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5,900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83" name="Rectangle 99">
              <a:extLst>
                <a:ext uri="{FF2B5EF4-FFF2-40B4-BE49-F238E27FC236}">
                  <a16:creationId xmlns:a16="http://schemas.microsoft.com/office/drawing/2014/main" id="{27740BBF-7473-425E-AC3F-7131123088D9}"/>
                </a:ext>
              </a:extLst>
            </p:cNvPr>
            <p:cNvSpPr>
              <a:spLocks noChangeArrowheads="1"/>
            </p:cNvSpPr>
            <p:nvPr/>
          </p:nvSpPr>
          <p:spPr bwMode="auto">
            <a:xfrm>
              <a:off x="2130768" y="2325440"/>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84" name="Rectangle 100">
              <a:extLst>
                <a:ext uri="{FF2B5EF4-FFF2-40B4-BE49-F238E27FC236}">
                  <a16:creationId xmlns:a16="http://schemas.microsoft.com/office/drawing/2014/main" id="{C29CBFE7-4A4B-49EE-BC85-23A3D717CEEB}"/>
                </a:ext>
              </a:extLst>
            </p:cNvPr>
            <p:cNvSpPr>
              <a:spLocks noChangeArrowheads="1"/>
            </p:cNvSpPr>
            <p:nvPr/>
          </p:nvSpPr>
          <p:spPr bwMode="auto">
            <a:xfrm>
              <a:off x="2245068"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85" name="Rectangle 101">
              <a:extLst>
                <a:ext uri="{FF2B5EF4-FFF2-40B4-BE49-F238E27FC236}">
                  <a16:creationId xmlns:a16="http://schemas.microsoft.com/office/drawing/2014/main" id="{717E5BC7-FE22-48EC-ACCF-C5B1A607C264}"/>
                </a:ext>
              </a:extLst>
            </p:cNvPr>
            <p:cNvSpPr>
              <a:spLocks noChangeArrowheads="1"/>
            </p:cNvSpPr>
            <p:nvPr/>
          </p:nvSpPr>
          <p:spPr bwMode="auto">
            <a:xfrm>
              <a:off x="2703856" y="2325440"/>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11,132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86" name="Rectangle 102">
              <a:extLst>
                <a:ext uri="{FF2B5EF4-FFF2-40B4-BE49-F238E27FC236}">
                  <a16:creationId xmlns:a16="http://schemas.microsoft.com/office/drawing/2014/main" id="{DD006C47-EB14-4173-B526-89F46F1347F6}"/>
                </a:ext>
              </a:extLst>
            </p:cNvPr>
            <p:cNvSpPr>
              <a:spLocks noChangeArrowheads="1"/>
            </p:cNvSpPr>
            <p:nvPr/>
          </p:nvSpPr>
          <p:spPr bwMode="auto">
            <a:xfrm>
              <a:off x="2637181" y="2325440"/>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87" name="Rectangle 103">
              <a:extLst>
                <a:ext uri="{FF2B5EF4-FFF2-40B4-BE49-F238E27FC236}">
                  <a16:creationId xmlns:a16="http://schemas.microsoft.com/office/drawing/2014/main" id="{E99DEA65-BFAF-4F2A-99A2-4A681C7B7502}"/>
                </a:ext>
              </a:extLst>
            </p:cNvPr>
            <p:cNvSpPr>
              <a:spLocks noChangeArrowheads="1"/>
            </p:cNvSpPr>
            <p:nvPr/>
          </p:nvSpPr>
          <p:spPr bwMode="auto">
            <a:xfrm>
              <a:off x="2694331"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88" name="Rectangle 104">
              <a:extLst>
                <a:ext uri="{FF2B5EF4-FFF2-40B4-BE49-F238E27FC236}">
                  <a16:creationId xmlns:a16="http://schemas.microsoft.com/office/drawing/2014/main" id="{DBD4D242-3A3F-4DDE-893C-B721ACC7AB3F}"/>
                </a:ext>
              </a:extLst>
            </p:cNvPr>
            <p:cNvSpPr>
              <a:spLocks noChangeArrowheads="1"/>
            </p:cNvSpPr>
            <p:nvPr/>
          </p:nvSpPr>
          <p:spPr bwMode="auto">
            <a:xfrm>
              <a:off x="3210268" y="2325440"/>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27,556</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89" name="Rectangle 105">
              <a:extLst>
                <a:ext uri="{FF2B5EF4-FFF2-40B4-BE49-F238E27FC236}">
                  <a16:creationId xmlns:a16="http://schemas.microsoft.com/office/drawing/2014/main" id="{C704C66A-58D0-4908-91E6-FC44D22F3FA5}"/>
                </a:ext>
              </a:extLst>
            </p:cNvPr>
            <p:cNvSpPr>
              <a:spLocks noChangeArrowheads="1"/>
            </p:cNvSpPr>
            <p:nvPr/>
          </p:nvSpPr>
          <p:spPr bwMode="auto">
            <a:xfrm>
              <a:off x="3142006" y="2325440"/>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90" name="Rectangle 106">
              <a:extLst>
                <a:ext uri="{FF2B5EF4-FFF2-40B4-BE49-F238E27FC236}">
                  <a16:creationId xmlns:a16="http://schemas.microsoft.com/office/drawing/2014/main" id="{01B60AEF-0CE5-445A-ADA1-C9479DD17602}"/>
                </a:ext>
              </a:extLst>
            </p:cNvPr>
            <p:cNvSpPr>
              <a:spLocks noChangeArrowheads="1"/>
            </p:cNvSpPr>
            <p:nvPr/>
          </p:nvSpPr>
          <p:spPr bwMode="auto">
            <a:xfrm>
              <a:off x="3199156"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91" name="Rectangle 107">
              <a:extLst>
                <a:ext uri="{FF2B5EF4-FFF2-40B4-BE49-F238E27FC236}">
                  <a16:creationId xmlns:a16="http://schemas.microsoft.com/office/drawing/2014/main" id="{E9006237-FC59-40BA-BD2C-2B0CD838C89E}"/>
                </a:ext>
              </a:extLst>
            </p:cNvPr>
            <p:cNvSpPr>
              <a:spLocks noChangeArrowheads="1"/>
            </p:cNvSpPr>
            <p:nvPr/>
          </p:nvSpPr>
          <p:spPr bwMode="auto">
            <a:xfrm>
              <a:off x="3715093" y="2325440"/>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10,653</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92" name="Rectangle 108">
              <a:extLst>
                <a:ext uri="{FF2B5EF4-FFF2-40B4-BE49-F238E27FC236}">
                  <a16:creationId xmlns:a16="http://schemas.microsoft.com/office/drawing/2014/main" id="{5D66FFE7-4657-4C82-AC22-9C7AE5810CE5}"/>
                </a:ext>
              </a:extLst>
            </p:cNvPr>
            <p:cNvSpPr>
              <a:spLocks noChangeArrowheads="1"/>
            </p:cNvSpPr>
            <p:nvPr/>
          </p:nvSpPr>
          <p:spPr bwMode="auto">
            <a:xfrm>
              <a:off x="3648418" y="2325440"/>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93" name="Rectangle 109">
              <a:extLst>
                <a:ext uri="{FF2B5EF4-FFF2-40B4-BE49-F238E27FC236}">
                  <a16:creationId xmlns:a16="http://schemas.microsoft.com/office/drawing/2014/main" id="{E11A44BA-4D12-47FD-A36D-1FED7EE46414}"/>
                </a:ext>
              </a:extLst>
            </p:cNvPr>
            <p:cNvSpPr>
              <a:spLocks noChangeArrowheads="1"/>
            </p:cNvSpPr>
            <p:nvPr/>
          </p:nvSpPr>
          <p:spPr bwMode="auto">
            <a:xfrm>
              <a:off x="3705568"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94" name="Rectangle 110">
              <a:extLst>
                <a:ext uri="{FF2B5EF4-FFF2-40B4-BE49-F238E27FC236}">
                  <a16:creationId xmlns:a16="http://schemas.microsoft.com/office/drawing/2014/main" id="{DC0B16EC-C4D0-4020-B878-B97B0E554F02}"/>
                </a:ext>
              </a:extLst>
            </p:cNvPr>
            <p:cNvSpPr>
              <a:spLocks noChangeArrowheads="1"/>
            </p:cNvSpPr>
            <p:nvPr/>
          </p:nvSpPr>
          <p:spPr bwMode="auto">
            <a:xfrm>
              <a:off x="4221506" y="2325440"/>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16,469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95" name="Rectangle 111">
              <a:extLst>
                <a:ext uri="{FF2B5EF4-FFF2-40B4-BE49-F238E27FC236}">
                  <a16:creationId xmlns:a16="http://schemas.microsoft.com/office/drawing/2014/main" id="{08D14A48-4E97-477E-BF0F-A1B7A58E2442}"/>
                </a:ext>
              </a:extLst>
            </p:cNvPr>
            <p:cNvSpPr>
              <a:spLocks noChangeArrowheads="1"/>
            </p:cNvSpPr>
            <p:nvPr/>
          </p:nvSpPr>
          <p:spPr bwMode="auto">
            <a:xfrm>
              <a:off x="4154831" y="2325440"/>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96" name="Rectangle 112">
              <a:extLst>
                <a:ext uri="{FF2B5EF4-FFF2-40B4-BE49-F238E27FC236}">
                  <a16:creationId xmlns:a16="http://schemas.microsoft.com/office/drawing/2014/main" id="{5A289FDC-2F7A-4FB8-A090-C74F8644D355}"/>
                </a:ext>
              </a:extLst>
            </p:cNvPr>
            <p:cNvSpPr>
              <a:spLocks noChangeArrowheads="1"/>
            </p:cNvSpPr>
            <p:nvPr/>
          </p:nvSpPr>
          <p:spPr bwMode="auto">
            <a:xfrm>
              <a:off x="4211981"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97" name="Rectangle 113">
              <a:extLst>
                <a:ext uri="{FF2B5EF4-FFF2-40B4-BE49-F238E27FC236}">
                  <a16:creationId xmlns:a16="http://schemas.microsoft.com/office/drawing/2014/main" id="{A0330137-87BD-4878-A323-1BC5230F81C2}"/>
                </a:ext>
              </a:extLst>
            </p:cNvPr>
            <p:cNvSpPr>
              <a:spLocks noChangeArrowheads="1"/>
            </p:cNvSpPr>
            <p:nvPr/>
          </p:nvSpPr>
          <p:spPr bwMode="auto">
            <a:xfrm>
              <a:off x="4783481" y="2325440"/>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6,679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98" name="Rectangle 114">
              <a:extLst>
                <a:ext uri="{FF2B5EF4-FFF2-40B4-BE49-F238E27FC236}">
                  <a16:creationId xmlns:a16="http://schemas.microsoft.com/office/drawing/2014/main" id="{E5EDFEE3-F190-4E47-8FD3-5980121761F2}"/>
                </a:ext>
              </a:extLst>
            </p:cNvPr>
            <p:cNvSpPr>
              <a:spLocks noChangeArrowheads="1"/>
            </p:cNvSpPr>
            <p:nvPr/>
          </p:nvSpPr>
          <p:spPr bwMode="auto">
            <a:xfrm>
              <a:off x="4659656" y="2325440"/>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199" name="Rectangle 115">
              <a:extLst>
                <a:ext uri="{FF2B5EF4-FFF2-40B4-BE49-F238E27FC236}">
                  <a16:creationId xmlns:a16="http://schemas.microsoft.com/office/drawing/2014/main" id="{50C87095-AAC4-4A9E-B3AC-905744645E16}"/>
                </a:ext>
              </a:extLst>
            </p:cNvPr>
            <p:cNvSpPr>
              <a:spLocks noChangeArrowheads="1"/>
            </p:cNvSpPr>
            <p:nvPr/>
          </p:nvSpPr>
          <p:spPr bwMode="auto">
            <a:xfrm>
              <a:off x="4773956"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00" name="Rectangle 116">
              <a:extLst>
                <a:ext uri="{FF2B5EF4-FFF2-40B4-BE49-F238E27FC236}">
                  <a16:creationId xmlns:a16="http://schemas.microsoft.com/office/drawing/2014/main" id="{4C1DA773-BB82-414E-BDE4-5DB2FFE29A74}"/>
                </a:ext>
              </a:extLst>
            </p:cNvPr>
            <p:cNvSpPr>
              <a:spLocks noChangeArrowheads="1"/>
            </p:cNvSpPr>
            <p:nvPr/>
          </p:nvSpPr>
          <p:spPr bwMode="auto">
            <a:xfrm>
              <a:off x="5289893" y="2325440"/>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6,440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01" name="Rectangle 117">
              <a:extLst>
                <a:ext uri="{FF2B5EF4-FFF2-40B4-BE49-F238E27FC236}">
                  <a16:creationId xmlns:a16="http://schemas.microsoft.com/office/drawing/2014/main" id="{2BC75C0A-E5F2-469D-8A19-77B9F5AACEAB}"/>
                </a:ext>
              </a:extLst>
            </p:cNvPr>
            <p:cNvSpPr>
              <a:spLocks noChangeArrowheads="1"/>
            </p:cNvSpPr>
            <p:nvPr/>
          </p:nvSpPr>
          <p:spPr bwMode="auto">
            <a:xfrm>
              <a:off x="5166068" y="2325440"/>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02" name="Rectangle 118">
              <a:extLst>
                <a:ext uri="{FF2B5EF4-FFF2-40B4-BE49-F238E27FC236}">
                  <a16:creationId xmlns:a16="http://schemas.microsoft.com/office/drawing/2014/main" id="{BA79BCBF-AB3E-4641-BDA7-B77659EE3F91}"/>
                </a:ext>
              </a:extLst>
            </p:cNvPr>
            <p:cNvSpPr>
              <a:spLocks noChangeArrowheads="1"/>
            </p:cNvSpPr>
            <p:nvPr/>
          </p:nvSpPr>
          <p:spPr bwMode="auto">
            <a:xfrm>
              <a:off x="5280368"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03" name="Rectangle 119">
              <a:extLst>
                <a:ext uri="{FF2B5EF4-FFF2-40B4-BE49-F238E27FC236}">
                  <a16:creationId xmlns:a16="http://schemas.microsoft.com/office/drawing/2014/main" id="{90541D9D-B0CF-4EBD-AE57-FCE8E8C40A61}"/>
                </a:ext>
              </a:extLst>
            </p:cNvPr>
            <p:cNvSpPr>
              <a:spLocks noChangeArrowheads="1"/>
            </p:cNvSpPr>
            <p:nvPr/>
          </p:nvSpPr>
          <p:spPr bwMode="auto">
            <a:xfrm>
              <a:off x="5737568" y="2325440"/>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40,241</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04" name="Rectangle 120">
              <a:extLst>
                <a:ext uri="{FF2B5EF4-FFF2-40B4-BE49-F238E27FC236}">
                  <a16:creationId xmlns:a16="http://schemas.microsoft.com/office/drawing/2014/main" id="{03D6DD8F-897D-441B-A39F-CFD0022C306D}"/>
                </a:ext>
              </a:extLst>
            </p:cNvPr>
            <p:cNvSpPr>
              <a:spLocks noChangeArrowheads="1"/>
            </p:cNvSpPr>
            <p:nvPr/>
          </p:nvSpPr>
          <p:spPr bwMode="auto">
            <a:xfrm>
              <a:off x="5670893" y="2325440"/>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05" name="Rectangle 121">
              <a:extLst>
                <a:ext uri="{FF2B5EF4-FFF2-40B4-BE49-F238E27FC236}">
                  <a16:creationId xmlns:a16="http://schemas.microsoft.com/office/drawing/2014/main" id="{D63A5CFA-AC47-4883-B6AB-980D9179F478}"/>
                </a:ext>
              </a:extLst>
            </p:cNvPr>
            <p:cNvSpPr>
              <a:spLocks noChangeArrowheads="1"/>
            </p:cNvSpPr>
            <p:nvPr/>
          </p:nvSpPr>
          <p:spPr bwMode="auto">
            <a:xfrm>
              <a:off x="5728043"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06" name="Rectangle 122">
              <a:extLst>
                <a:ext uri="{FF2B5EF4-FFF2-40B4-BE49-F238E27FC236}">
                  <a16:creationId xmlns:a16="http://schemas.microsoft.com/office/drawing/2014/main" id="{9F5B78B7-AE42-42ED-9664-FEEF81EA4349}"/>
                </a:ext>
              </a:extLst>
            </p:cNvPr>
            <p:cNvSpPr>
              <a:spLocks noChangeArrowheads="1"/>
            </p:cNvSpPr>
            <p:nvPr/>
          </p:nvSpPr>
          <p:spPr bwMode="auto">
            <a:xfrm>
              <a:off x="6243981" y="2325440"/>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19,847</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07" name="Rectangle 123">
              <a:extLst>
                <a:ext uri="{FF2B5EF4-FFF2-40B4-BE49-F238E27FC236}">
                  <a16:creationId xmlns:a16="http://schemas.microsoft.com/office/drawing/2014/main" id="{D793D261-FEDC-4294-839A-33205F9B4162}"/>
                </a:ext>
              </a:extLst>
            </p:cNvPr>
            <p:cNvSpPr>
              <a:spLocks noChangeArrowheads="1"/>
            </p:cNvSpPr>
            <p:nvPr/>
          </p:nvSpPr>
          <p:spPr bwMode="auto">
            <a:xfrm>
              <a:off x="6177306" y="2325440"/>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08" name="Rectangle 124">
              <a:extLst>
                <a:ext uri="{FF2B5EF4-FFF2-40B4-BE49-F238E27FC236}">
                  <a16:creationId xmlns:a16="http://schemas.microsoft.com/office/drawing/2014/main" id="{C920394B-6910-4A2B-BF01-11953F1E1855}"/>
                </a:ext>
              </a:extLst>
            </p:cNvPr>
            <p:cNvSpPr>
              <a:spLocks noChangeArrowheads="1"/>
            </p:cNvSpPr>
            <p:nvPr/>
          </p:nvSpPr>
          <p:spPr bwMode="auto">
            <a:xfrm>
              <a:off x="6234456"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09" name="Rectangle 125">
              <a:extLst>
                <a:ext uri="{FF2B5EF4-FFF2-40B4-BE49-F238E27FC236}">
                  <a16:creationId xmlns:a16="http://schemas.microsoft.com/office/drawing/2014/main" id="{072F57A8-7622-457B-AD78-621B25C1EE68}"/>
                </a:ext>
              </a:extLst>
            </p:cNvPr>
            <p:cNvSpPr>
              <a:spLocks noChangeArrowheads="1"/>
            </p:cNvSpPr>
            <p:nvPr/>
          </p:nvSpPr>
          <p:spPr bwMode="auto">
            <a:xfrm>
              <a:off x="6750393" y="2325440"/>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15,050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10" name="Rectangle 126">
              <a:extLst>
                <a:ext uri="{FF2B5EF4-FFF2-40B4-BE49-F238E27FC236}">
                  <a16:creationId xmlns:a16="http://schemas.microsoft.com/office/drawing/2014/main" id="{7D1DF5A7-5804-403F-9C10-9FDADDCF8D91}"/>
                </a:ext>
              </a:extLst>
            </p:cNvPr>
            <p:cNvSpPr>
              <a:spLocks noChangeArrowheads="1"/>
            </p:cNvSpPr>
            <p:nvPr/>
          </p:nvSpPr>
          <p:spPr bwMode="auto">
            <a:xfrm>
              <a:off x="6683718" y="2325440"/>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11" name="Rectangle 127">
              <a:extLst>
                <a:ext uri="{FF2B5EF4-FFF2-40B4-BE49-F238E27FC236}">
                  <a16:creationId xmlns:a16="http://schemas.microsoft.com/office/drawing/2014/main" id="{3EFB5E4E-BED1-471B-A9F9-B02851224969}"/>
                </a:ext>
              </a:extLst>
            </p:cNvPr>
            <p:cNvSpPr>
              <a:spLocks noChangeArrowheads="1"/>
            </p:cNvSpPr>
            <p:nvPr/>
          </p:nvSpPr>
          <p:spPr bwMode="auto">
            <a:xfrm>
              <a:off x="6740868"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12" name="Rectangle 128">
              <a:extLst>
                <a:ext uri="{FF2B5EF4-FFF2-40B4-BE49-F238E27FC236}">
                  <a16:creationId xmlns:a16="http://schemas.microsoft.com/office/drawing/2014/main" id="{8501A6A0-F55F-41F0-BD79-CCC86EB1FB5F}"/>
                </a:ext>
              </a:extLst>
            </p:cNvPr>
            <p:cNvSpPr>
              <a:spLocks noChangeArrowheads="1"/>
            </p:cNvSpPr>
            <p:nvPr/>
          </p:nvSpPr>
          <p:spPr bwMode="auto">
            <a:xfrm>
              <a:off x="7312368" y="2325440"/>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7,125</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13" name="Rectangle 129">
              <a:extLst>
                <a:ext uri="{FF2B5EF4-FFF2-40B4-BE49-F238E27FC236}">
                  <a16:creationId xmlns:a16="http://schemas.microsoft.com/office/drawing/2014/main" id="{56D822D0-031A-497C-A27A-619C551334C6}"/>
                </a:ext>
              </a:extLst>
            </p:cNvPr>
            <p:cNvSpPr>
              <a:spLocks noChangeArrowheads="1"/>
            </p:cNvSpPr>
            <p:nvPr/>
          </p:nvSpPr>
          <p:spPr bwMode="auto">
            <a:xfrm>
              <a:off x="7188543" y="2325440"/>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14" name="Rectangle 130">
              <a:extLst>
                <a:ext uri="{FF2B5EF4-FFF2-40B4-BE49-F238E27FC236}">
                  <a16:creationId xmlns:a16="http://schemas.microsoft.com/office/drawing/2014/main" id="{56C8CBF0-A2F9-4010-9F73-FF2F194E4318}"/>
                </a:ext>
              </a:extLst>
            </p:cNvPr>
            <p:cNvSpPr>
              <a:spLocks noChangeArrowheads="1"/>
            </p:cNvSpPr>
            <p:nvPr/>
          </p:nvSpPr>
          <p:spPr bwMode="auto">
            <a:xfrm>
              <a:off x="7302843"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15" name="Rectangle 131">
              <a:extLst>
                <a:ext uri="{FF2B5EF4-FFF2-40B4-BE49-F238E27FC236}">
                  <a16:creationId xmlns:a16="http://schemas.microsoft.com/office/drawing/2014/main" id="{89029589-4FDB-44DD-8115-1977A8D4C46F}"/>
                </a:ext>
              </a:extLst>
            </p:cNvPr>
            <p:cNvSpPr>
              <a:spLocks noChangeArrowheads="1"/>
            </p:cNvSpPr>
            <p:nvPr/>
          </p:nvSpPr>
          <p:spPr bwMode="auto">
            <a:xfrm>
              <a:off x="7818781" y="2325440"/>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4,797</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16" name="Rectangle 132">
              <a:extLst>
                <a:ext uri="{FF2B5EF4-FFF2-40B4-BE49-F238E27FC236}">
                  <a16:creationId xmlns:a16="http://schemas.microsoft.com/office/drawing/2014/main" id="{3A5E82EB-8D76-4445-8994-B53D1AE286AF}"/>
                </a:ext>
              </a:extLst>
            </p:cNvPr>
            <p:cNvSpPr>
              <a:spLocks noChangeArrowheads="1"/>
            </p:cNvSpPr>
            <p:nvPr/>
          </p:nvSpPr>
          <p:spPr bwMode="auto">
            <a:xfrm>
              <a:off x="7694956" y="2325440"/>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17" name="Rectangle 133">
              <a:extLst>
                <a:ext uri="{FF2B5EF4-FFF2-40B4-BE49-F238E27FC236}">
                  <a16:creationId xmlns:a16="http://schemas.microsoft.com/office/drawing/2014/main" id="{3FFD35E3-E467-41D6-92B2-79C2ED2E8A7F}"/>
                </a:ext>
              </a:extLst>
            </p:cNvPr>
            <p:cNvSpPr>
              <a:spLocks noChangeArrowheads="1"/>
            </p:cNvSpPr>
            <p:nvPr/>
          </p:nvSpPr>
          <p:spPr bwMode="auto">
            <a:xfrm>
              <a:off x="7809256"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18" name="Rectangle 134">
              <a:extLst>
                <a:ext uri="{FF2B5EF4-FFF2-40B4-BE49-F238E27FC236}">
                  <a16:creationId xmlns:a16="http://schemas.microsoft.com/office/drawing/2014/main" id="{D49FCDA5-F7F7-4295-A3BE-667C21375C67}"/>
                </a:ext>
              </a:extLst>
            </p:cNvPr>
            <p:cNvSpPr>
              <a:spLocks noChangeArrowheads="1"/>
            </p:cNvSpPr>
            <p:nvPr/>
          </p:nvSpPr>
          <p:spPr bwMode="auto">
            <a:xfrm>
              <a:off x="8266456" y="2325440"/>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46,819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19" name="Rectangle 135">
              <a:extLst>
                <a:ext uri="{FF2B5EF4-FFF2-40B4-BE49-F238E27FC236}">
                  <a16:creationId xmlns:a16="http://schemas.microsoft.com/office/drawing/2014/main" id="{B51BA294-A972-40B4-A96C-B281F2EB5E73}"/>
                </a:ext>
              </a:extLst>
            </p:cNvPr>
            <p:cNvSpPr>
              <a:spLocks noChangeArrowheads="1"/>
            </p:cNvSpPr>
            <p:nvPr/>
          </p:nvSpPr>
          <p:spPr bwMode="auto">
            <a:xfrm>
              <a:off x="8199781" y="2325440"/>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20" name="Rectangle 136">
              <a:extLst>
                <a:ext uri="{FF2B5EF4-FFF2-40B4-BE49-F238E27FC236}">
                  <a16:creationId xmlns:a16="http://schemas.microsoft.com/office/drawing/2014/main" id="{92E31C38-A977-4A62-B47D-054F35D8D6CA}"/>
                </a:ext>
              </a:extLst>
            </p:cNvPr>
            <p:cNvSpPr>
              <a:spLocks noChangeArrowheads="1"/>
            </p:cNvSpPr>
            <p:nvPr/>
          </p:nvSpPr>
          <p:spPr bwMode="auto">
            <a:xfrm>
              <a:off x="8256931" y="232544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21" name="Rectangle 137">
              <a:extLst>
                <a:ext uri="{FF2B5EF4-FFF2-40B4-BE49-F238E27FC236}">
                  <a16:creationId xmlns:a16="http://schemas.microsoft.com/office/drawing/2014/main" id="{6D74A145-A936-4C41-8C2B-B970647A90EE}"/>
                </a:ext>
              </a:extLst>
            </p:cNvPr>
            <p:cNvSpPr>
              <a:spLocks noChangeArrowheads="1"/>
            </p:cNvSpPr>
            <p:nvPr/>
          </p:nvSpPr>
          <p:spPr bwMode="auto">
            <a:xfrm>
              <a:off x="270218" y="2485204"/>
              <a:ext cx="40322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공헌이익</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22" name="Rectangle 138">
              <a:extLst>
                <a:ext uri="{FF2B5EF4-FFF2-40B4-BE49-F238E27FC236}">
                  <a16:creationId xmlns:a16="http://schemas.microsoft.com/office/drawing/2014/main" id="{F1DAAAC0-F645-43F4-A471-C473DC4D27DE}"/>
                </a:ext>
              </a:extLst>
            </p:cNvPr>
            <p:cNvSpPr>
              <a:spLocks noChangeArrowheads="1"/>
            </p:cNvSpPr>
            <p:nvPr/>
          </p:nvSpPr>
          <p:spPr bwMode="auto">
            <a:xfrm>
              <a:off x="1462431" y="2475422"/>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23" name="Rectangle 139">
              <a:extLst>
                <a:ext uri="{FF2B5EF4-FFF2-40B4-BE49-F238E27FC236}">
                  <a16:creationId xmlns:a16="http://schemas.microsoft.com/office/drawing/2014/main" id="{6DC7AEFF-4F7E-4CAB-A35B-A01D08856474}"/>
                </a:ext>
              </a:extLst>
            </p:cNvPr>
            <p:cNvSpPr>
              <a:spLocks noChangeArrowheads="1"/>
            </p:cNvSpPr>
            <p:nvPr/>
          </p:nvSpPr>
          <p:spPr bwMode="auto">
            <a:xfrm>
              <a:off x="1119531" y="2475422"/>
              <a:ext cx="3847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24" name="Rectangle 140">
              <a:extLst>
                <a:ext uri="{FF2B5EF4-FFF2-40B4-BE49-F238E27FC236}">
                  <a16:creationId xmlns:a16="http://schemas.microsoft.com/office/drawing/2014/main" id="{21697119-44ED-428B-838E-6816CE8B01B2}"/>
                </a:ext>
              </a:extLst>
            </p:cNvPr>
            <p:cNvSpPr>
              <a:spLocks noChangeArrowheads="1"/>
            </p:cNvSpPr>
            <p:nvPr/>
          </p:nvSpPr>
          <p:spPr bwMode="auto">
            <a:xfrm>
              <a:off x="1462431"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25" name="Rectangle 141">
              <a:extLst>
                <a:ext uri="{FF2B5EF4-FFF2-40B4-BE49-F238E27FC236}">
                  <a16:creationId xmlns:a16="http://schemas.microsoft.com/office/drawing/2014/main" id="{3B3AC70C-3436-4B4D-B573-50741978CAE3}"/>
                </a:ext>
              </a:extLst>
            </p:cNvPr>
            <p:cNvSpPr>
              <a:spLocks noChangeArrowheads="1"/>
            </p:cNvSpPr>
            <p:nvPr/>
          </p:nvSpPr>
          <p:spPr bwMode="auto">
            <a:xfrm>
              <a:off x="1749768" y="2475422"/>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7,519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26" name="Rectangle 142">
              <a:extLst>
                <a:ext uri="{FF2B5EF4-FFF2-40B4-BE49-F238E27FC236}">
                  <a16:creationId xmlns:a16="http://schemas.microsoft.com/office/drawing/2014/main" id="{0EA51009-C791-4475-ACEE-A8359F208CE2}"/>
                </a:ext>
              </a:extLst>
            </p:cNvPr>
            <p:cNvSpPr>
              <a:spLocks noChangeArrowheads="1"/>
            </p:cNvSpPr>
            <p:nvPr/>
          </p:nvSpPr>
          <p:spPr bwMode="auto">
            <a:xfrm>
              <a:off x="1625943" y="247542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27" name="Rectangle 143">
              <a:extLst>
                <a:ext uri="{FF2B5EF4-FFF2-40B4-BE49-F238E27FC236}">
                  <a16:creationId xmlns:a16="http://schemas.microsoft.com/office/drawing/2014/main" id="{5FE81642-8B30-421E-80CE-36D3F2A1EE69}"/>
                </a:ext>
              </a:extLst>
            </p:cNvPr>
            <p:cNvSpPr>
              <a:spLocks noChangeArrowheads="1"/>
            </p:cNvSpPr>
            <p:nvPr/>
          </p:nvSpPr>
          <p:spPr bwMode="auto">
            <a:xfrm>
              <a:off x="1740243"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28" name="Rectangle 144">
              <a:extLst>
                <a:ext uri="{FF2B5EF4-FFF2-40B4-BE49-F238E27FC236}">
                  <a16:creationId xmlns:a16="http://schemas.microsoft.com/office/drawing/2014/main" id="{C46167A1-8F2E-4675-861F-E775B5C549F6}"/>
                </a:ext>
              </a:extLst>
            </p:cNvPr>
            <p:cNvSpPr>
              <a:spLocks noChangeArrowheads="1"/>
            </p:cNvSpPr>
            <p:nvPr/>
          </p:nvSpPr>
          <p:spPr bwMode="auto">
            <a:xfrm>
              <a:off x="2254593" y="2475422"/>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4,546</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29" name="Rectangle 145">
              <a:extLst>
                <a:ext uri="{FF2B5EF4-FFF2-40B4-BE49-F238E27FC236}">
                  <a16:creationId xmlns:a16="http://schemas.microsoft.com/office/drawing/2014/main" id="{4AB04DB5-CAC9-4D97-9E25-A2858AEEAA22}"/>
                </a:ext>
              </a:extLst>
            </p:cNvPr>
            <p:cNvSpPr>
              <a:spLocks noChangeArrowheads="1"/>
            </p:cNvSpPr>
            <p:nvPr/>
          </p:nvSpPr>
          <p:spPr bwMode="auto">
            <a:xfrm>
              <a:off x="2130768" y="247542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30" name="Rectangle 146">
              <a:extLst>
                <a:ext uri="{FF2B5EF4-FFF2-40B4-BE49-F238E27FC236}">
                  <a16:creationId xmlns:a16="http://schemas.microsoft.com/office/drawing/2014/main" id="{F068C24D-0894-4351-B8D1-409539C5E1CD}"/>
                </a:ext>
              </a:extLst>
            </p:cNvPr>
            <p:cNvSpPr>
              <a:spLocks noChangeArrowheads="1"/>
            </p:cNvSpPr>
            <p:nvPr/>
          </p:nvSpPr>
          <p:spPr bwMode="auto">
            <a:xfrm>
              <a:off x="2245068"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31" name="Rectangle 147">
              <a:extLst>
                <a:ext uri="{FF2B5EF4-FFF2-40B4-BE49-F238E27FC236}">
                  <a16:creationId xmlns:a16="http://schemas.microsoft.com/office/drawing/2014/main" id="{AF3F13D2-5C16-48DD-933A-ED34F3DE6731}"/>
                </a:ext>
              </a:extLst>
            </p:cNvPr>
            <p:cNvSpPr>
              <a:spLocks noChangeArrowheads="1"/>
            </p:cNvSpPr>
            <p:nvPr/>
          </p:nvSpPr>
          <p:spPr bwMode="auto">
            <a:xfrm>
              <a:off x="2761006" y="2475422"/>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7,107</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32" name="Rectangle 148">
              <a:extLst>
                <a:ext uri="{FF2B5EF4-FFF2-40B4-BE49-F238E27FC236}">
                  <a16:creationId xmlns:a16="http://schemas.microsoft.com/office/drawing/2014/main" id="{C6665AE5-D066-456B-B4CD-9FB8A49F181F}"/>
                </a:ext>
              </a:extLst>
            </p:cNvPr>
            <p:cNvSpPr>
              <a:spLocks noChangeArrowheads="1"/>
            </p:cNvSpPr>
            <p:nvPr/>
          </p:nvSpPr>
          <p:spPr bwMode="auto">
            <a:xfrm>
              <a:off x="2637181" y="247542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33" name="Rectangle 149">
              <a:extLst>
                <a:ext uri="{FF2B5EF4-FFF2-40B4-BE49-F238E27FC236}">
                  <a16:creationId xmlns:a16="http://schemas.microsoft.com/office/drawing/2014/main" id="{34B03B18-19FB-4309-8BE8-0DCB45C4626D}"/>
                </a:ext>
              </a:extLst>
            </p:cNvPr>
            <p:cNvSpPr>
              <a:spLocks noChangeArrowheads="1"/>
            </p:cNvSpPr>
            <p:nvPr/>
          </p:nvSpPr>
          <p:spPr bwMode="auto">
            <a:xfrm>
              <a:off x="2751481"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34" name="Rectangle 150">
              <a:extLst>
                <a:ext uri="{FF2B5EF4-FFF2-40B4-BE49-F238E27FC236}">
                  <a16:creationId xmlns:a16="http://schemas.microsoft.com/office/drawing/2014/main" id="{8794B773-0F5D-447F-A509-EAD6C870891B}"/>
                </a:ext>
              </a:extLst>
            </p:cNvPr>
            <p:cNvSpPr>
              <a:spLocks noChangeArrowheads="1"/>
            </p:cNvSpPr>
            <p:nvPr/>
          </p:nvSpPr>
          <p:spPr bwMode="auto">
            <a:xfrm>
              <a:off x="3210268" y="2475422"/>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19,172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35" name="Rectangle 151">
              <a:extLst>
                <a:ext uri="{FF2B5EF4-FFF2-40B4-BE49-F238E27FC236}">
                  <a16:creationId xmlns:a16="http://schemas.microsoft.com/office/drawing/2014/main" id="{203D4F45-7782-4ADE-A438-671A2260BE31}"/>
                </a:ext>
              </a:extLst>
            </p:cNvPr>
            <p:cNvSpPr>
              <a:spLocks noChangeArrowheads="1"/>
            </p:cNvSpPr>
            <p:nvPr/>
          </p:nvSpPr>
          <p:spPr bwMode="auto">
            <a:xfrm>
              <a:off x="3142006" y="2475422"/>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36" name="Rectangle 152">
              <a:extLst>
                <a:ext uri="{FF2B5EF4-FFF2-40B4-BE49-F238E27FC236}">
                  <a16:creationId xmlns:a16="http://schemas.microsoft.com/office/drawing/2014/main" id="{E7EA4645-C801-4174-9706-516C9F8803F7}"/>
                </a:ext>
              </a:extLst>
            </p:cNvPr>
            <p:cNvSpPr>
              <a:spLocks noChangeArrowheads="1"/>
            </p:cNvSpPr>
            <p:nvPr/>
          </p:nvSpPr>
          <p:spPr bwMode="auto">
            <a:xfrm>
              <a:off x="3199156"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37" name="Rectangle 153">
              <a:extLst>
                <a:ext uri="{FF2B5EF4-FFF2-40B4-BE49-F238E27FC236}">
                  <a16:creationId xmlns:a16="http://schemas.microsoft.com/office/drawing/2014/main" id="{B9105837-4DC9-4955-BFFE-B1DADDED34C3}"/>
                </a:ext>
              </a:extLst>
            </p:cNvPr>
            <p:cNvSpPr>
              <a:spLocks noChangeArrowheads="1"/>
            </p:cNvSpPr>
            <p:nvPr/>
          </p:nvSpPr>
          <p:spPr bwMode="auto">
            <a:xfrm>
              <a:off x="3715093" y="2475422"/>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13,353</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38" name="Rectangle 154">
              <a:extLst>
                <a:ext uri="{FF2B5EF4-FFF2-40B4-BE49-F238E27FC236}">
                  <a16:creationId xmlns:a16="http://schemas.microsoft.com/office/drawing/2014/main" id="{848E6222-5F8B-413D-BBC2-CA9083F3D37E}"/>
                </a:ext>
              </a:extLst>
            </p:cNvPr>
            <p:cNvSpPr>
              <a:spLocks noChangeArrowheads="1"/>
            </p:cNvSpPr>
            <p:nvPr/>
          </p:nvSpPr>
          <p:spPr bwMode="auto">
            <a:xfrm>
              <a:off x="3648418" y="2475422"/>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39" name="Rectangle 155">
              <a:extLst>
                <a:ext uri="{FF2B5EF4-FFF2-40B4-BE49-F238E27FC236}">
                  <a16:creationId xmlns:a16="http://schemas.microsoft.com/office/drawing/2014/main" id="{8F8E25E0-DE08-4B97-A2C5-9E01B8070E1F}"/>
                </a:ext>
              </a:extLst>
            </p:cNvPr>
            <p:cNvSpPr>
              <a:spLocks noChangeArrowheads="1"/>
            </p:cNvSpPr>
            <p:nvPr/>
          </p:nvSpPr>
          <p:spPr bwMode="auto">
            <a:xfrm>
              <a:off x="3705568"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40" name="Rectangle 156">
              <a:extLst>
                <a:ext uri="{FF2B5EF4-FFF2-40B4-BE49-F238E27FC236}">
                  <a16:creationId xmlns:a16="http://schemas.microsoft.com/office/drawing/2014/main" id="{E0A820AD-95D5-4357-9529-15EE056EAA97}"/>
                </a:ext>
              </a:extLst>
            </p:cNvPr>
            <p:cNvSpPr>
              <a:spLocks noChangeArrowheads="1"/>
            </p:cNvSpPr>
            <p:nvPr/>
          </p:nvSpPr>
          <p:spPr bwMode="auto">
            <a:xfrm>
              <a:off x="4221506" y="2475422"/>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11,102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41" name="Rectangle 157">
              <a:extLst>
                <a:ext uri="{FF2B5EF4-FFF2-40B4-BE49-F238E27FC236}">
                  <a16:creationId xmlns:a16="http://schemas.microsoft.com/office/drawing/2014/main" id="{BC14B47E-3EB8-411D-966B-A9F5BBC3E5B4}"/>
                </a:ext>
              </a:extLst>
            </p:cNvPr>
            <p:cNvSpPr>
              <a:spLocks noChangeArrowheads="1"/>
            </p:cNvSpPr>
            <p:nvPr/>
          </p:nvSpPr>
          <p:spPr bwMode="auto">
            <a:xfrm>
              <a:off x="4154831" y="2475422"/>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42" name="Rectangle 158">
              <a:extLst>
                <a:ext uri="{FF2B5EF4-FFF2-40B4-BE49-F238E27FC236}">
                  <a16:creationId xmlns:a16="http://schemas.microsoft.com/office/drawing/2014/main" id="{149C852D-0F79-4277-A45D-5F5E65A676D8}"/>
                </a:ext>
              </a:extLst>
            </p:cNvPr>
            <p:cNvSpPr>
              <a:spLocks noChangeArrowheads="1"/>
            </p:cNvSpPr>
            <p:nvPr/>
          </p:nvSpPr>
          <p:spPr bwMode="auto">
            <a:xfrm>
              <a:off x="4211981"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43" name="Rectangle 159">
              <a:extLst>
                <a:ext uri="{FF2B5EF4-FFF2-40B4-BE49-F238E27FC236}">
                  <a16:creationId xmlns:a16="http://schemas.microsoft.com/office/drawing/2014/main" id="{EE083AFA-F33D-4CAF-84F2-91BE3BF27FB7}"/>
                </a:ext>
              </a:extLst>
            </p:cNvPr>
            <p:cNvSpPr>
              <a:spLocks noChangeArrowheads="1"/>
            </p:cNvSpPr>
            <p:nvPr/>
          </p:nvSpPr>
          <p:spPr bwMode="auto">
            <a:xfrm>
              <a:off x="4783481" y="2475422"/>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5,043</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44" name="Rectangle 160">
              <a:extLst>
                <a:ext uri="{FF2B5EF4-FFF2-40B4-BE49-F238E27FC236}">
                  <a16:creationId xmlns:a16="http://schemas.microsoft.com/office/drawing/2014/main" id="{51DEEEB1-BF6D-4FB9-B7B8-72B5D534D7D1}"/>
                </a:ext>
              </a:extLst>
            </p:cNvPr>
            <p:cNvSpPr>
              <a:spLocks noChangeArrowheads="1"/>
            </p:cNvSpPr>
            <p:nvPr/>
          </p:nvSpPr>
          <p:spPr bwMode="auto">
            <a:xfrm>
              <a:off x="4659656" y="247542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45" name="Rectangle 161">
              <a:extLst>
                <a:ext uri="{FF2B5EF4-FFF2-40B4-BE49-F238E27FC236}">
                  <a16:creationId xmlns:a16="http://schemas.microsoft.com/office/drawing/2014/main" id="{F2A6475C-D937-4034-A3ED-3298A1FCE124}"/>
                </a:ext>
              </a:extLst>
            </p:cNvPr>
            <p:cNvSpPr>
              <a:spLocks noChangeArrowheads="1"/>
            </p:cNvSpPr>
            <p:nvPr/>
          </p:nvSpPr>
          <p:spPr bwMode="auto">
            <a:xfrm>
              <a:off x="4773956"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46" name="Rectangle 162">
              <a:extLst>
                <a:ext uri="{FF2B5EF4-FFF2-40B4-BE49-F238E27FC236}">
                  <a16:creationId xmlns:a16="http://schemas.microsoft.com/office/drawing/2014/main" id="{62F0F53D-D0B4-440F-B218-8837328D1717}"/>
                </a:ext>
              </a:extLst>
            </p:cNvPr>
            <p:cNvSpPr>
              <a:spLocks noChangeArrowheads="1"/>
            </p:cNvSpPr>
            <p:nvPr/>
          </p:nvSpPr>
          <p:spPr bwMode="auto">
            <a:xfrm>
              <a:off x="5289893" y="2475422"/>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5,500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47" name="Rectangle 163">
              <a:extLst>
                <a:ext uri="{FF2B5EF4-FFF2-40B4-BE49-F238E27FC236}">
                  <a16:creationId xmlns:a16="http://schemas.microsoft.com/office/drawing/2014/main" id="{45DC4BFB-1419-4430-A335-6C551FE158EA}"/>
                </a:ext>
              </a:extLst>
            </p:cNvPr>
            <p:cNvSpPr>
              <a:spLocks noChangeArrowheads="1"/>
            </p:cNvSpPr>
            <p:nvPr/>
          </p:nvSpPr>
          <p:spPr bwMode="auto">
            <a:xfrm>
              <a:off x="5166068" y="247542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48" name="Rectangle 164">
              <a:extLst>
                <a:ext uri="{FF2B5EF4-FFF2-40B4-BE49-F238E27FC236}">
                  <a16:creationId xmlns:a16="http://schemas.microsoft.com/office/drawing/2014/main" id="{3156F477-D251-4882-AAA4-DE748879AF6A}"/>
                </a:ext>
              </a:extLst>
            </p:cNvPr>
            <p:cNvSpPr>
              <a:spLocks noChangeArrowheads="1"/>
            </p:cNvSpPr>
            <p:nvPr/>
          </p:nvSpPr>
          <p:spPr bwMode="auto">
            <a:xfrm>
              <a:off x="5280368"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49" name="Rectangle 165">
              <a:extLst>
                <a:ext uri="{FF2B5EF4-FFF2-40B4-BE49-F238E27FC236}">
                  <a16:creationId xmlns:a16="http://schemas.microsoft.com/office/drawing/2014/main" id="{3CC060E0-7E88-45E6-8FE2-4F38968FF542}"/>
                </a:ext>
              </a:extLst>
            </p:cNvPr>
            <p:cNvSpPr>
              <a:spLocks noChangeArrowheads="1"/>
            </p:cNvSpPr>
            <p:nvPr/>
          </p:nvSpPr>
          <p:spPr bwMode="auto">
            <a:xfrm>
              <a:off x="5737568" y="2475422"/>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34,998</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50" name="Rectangle 166">
              <a:extLst>
                <a:ext uri="{FF2B5EF4-FFF2-40B4-BE49-F238E27FC236}">
                  <a16:creationId xmlns:a16="http://schemas.microsoft.com/office/drawing/2014/main" id="{EF872406-4A83-4599-851E-4C03EEC676F8}"/>
                </a:ext>
              </a:extLst>
            </p:cNvPr>
            <p:cNvSpPr>
              <a:spLocks noChangeArrowheads="1"/>
            </p:cNvSpPr>
            <p:nvPr/>
          </p:nvSpPr>
          <p:spPr bwMode="auto">
            <a:xfrm>
              <a:off x="5670893" y="2475422"/>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51" name="Rectangle 167">
              <a:extLst>
                <a:ext uri="{FF2B5EF4-FFF2-40B4-BE49-F238E27FC236}">
                  <a16:creationId xmlns:a16="http://schemas.microsoft.com/office/drawing/2014/main" id="{BEB54223-CB72-4DF1-975E-98209F74B47F}"/>
                </a:ext>
              </a:extLst>
            </p:cNvPr>
            <p:cNvSpPr>
              <a:spLocks noChangeArrowheads="1"/>
            </p:cNvSpPr>
            <p:nvPr/>
          </p:nvSpPr>
          <p:spPr bwMode="auto">
            <a:xfrm>
              <a:off x="5728043"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52" name="Rectangle 168">
              <a:extLst>
                <a:ext uri="{FF2B5EF4-FFF2-40B4-BE49-F238E27FC236}">
                  <a16:creationId xmlns:a16="http://schemas.microsoft.com/office/drawing/2014/main" id="{E0F5B439-ADE2-4F6C-8A87-506C881F9B10}"/>
                </a:ext>
              </a:extLst>
            </p:cNvPr>
            <p:cNvSpPr>
              <a:spLocks noChangeArrowheads="1"/>
            </p:cNvSpPr>
            <p:nvPr/>
          </p:nvSpPr>
          <p:spPr bwMode="auto">
            <a:xfrm>
              <a:off x="6243981" y="2475422"/>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20,011</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53" name="Rectangle 169">
              <a:extLst>
                <a:ext uri="{FF2B5EF4-FFF2-40B4-BE49-F238E27FC236}">
                  <a16:creationId xmlns:a16="http://schemas.microsoft.com/office/drawing/2014/main" id="{09322298-8061-4261-9C31-004AAA717658}"/>
                </a:ext>
              </a:extLst>
            </p:cNvPr>
            <p:cNvSpPr>
              <a:spLocks noChangeArrowheads="1"/>
            </p:cNvSpPr>
            <p:nvPr/>
          </p:nvSpPr>
          <p:spPr bwMode="auto">
            <a:xfrm>
              <a:off x="6177306" y="2475422"/>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54" name="Rectangle 170">
              <a:extLst>
                <a:ext uri="{FF2B5EF4-FFF2-40B4-BE49-F238E27FC236}">
                  <a16:creationId xmlns:a16="http://schemas.microsoft.com/office/drawing/2014/main" id="{EDAFA170-4D34-4AE4-AEBF-32D49187DD27}"/>
                </a:ext>
              </a:extLst>
            </p:cNvPr>
            <p:cNvSpPr>
              <a:spLocks noChangeArrowheads="1"/>
            </p:cNvSpPr>
            <p:nvPr/>
          </p:nvSpPr>
          <p:spPr bwMode="auto">
            <a:xfrm>
              <a:off x="6234456"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55" name="Rectangle 171">
              <a:extLst>
                <a:ext uri="{FF2B5EF4-FFF2-40B4-BE49-F238E27FC236}">
                  <a16:creationId xmlns:a16="http://schemas.microsoft.com/office/drawing/2014/main" id="{B9D0C713-4C01-43A1-BA79-C06221A45846}"/>
                </a:ext>
              </a:extLst>
            </p:cNvPr>
            <p:cNvSpPr>
              <a:spLocks noChangeArrowheads="1"/>
            </p:cNvSpPr>
            <p:nvPr/>
          </p:nvSpPr>
          <p:spPr bwMode="auto">
            <a:xfrm>
              <a:off x="6807543" y="2475422"/>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9,091</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56" name="Rectangle 172">
              <a:extLst>
                <a:ext uri="{FF2B5EF4-FFF2-40B4-BE49-F238E27FC236}">
                  <a16:creationId xmlns:a16="http://schemas.microsoft.com/office/drawing/2014/main" id="{41DFF5A8-A8A2-46FC-902E-4873B2E93325}"/>
                </a:ext>
              </a:extLst>
            </p:cNvPr>
            <p:cNvSpPr>
              <a:spLocks noChangeArrowheads="1"/>
            </p:cNvSpPr>
            <p:nvPr/>
          </p:nvSpPr>
          <p:spPr bwMode="auto">
            <a:xfrm>
              <a:off x="6683718" y="247542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57" name="Rectangle 173">
              <a:extLst>
                <a:ext uri="{FF2B5EF4-FFF2-40B4-BE49-F238E27FC236}">
                  <a16:creationId xmlns:a16="http://schemas.microsoft.com/office/drawing/2014/main" id="{4F88A567-EF0A-42FC-9A5F-E7E5653CECF9}"/>
                </a:ext>
              </a:extLst>
            </p:cNvPr>
            <p:cNvSpPr>
              <a:spLocks noChangeArrowheads="1"/>
            </p:cNvSpPr>
            <p:nvPr/>
          </p:nvSpPr>
          <p:spPr bwMode="auto">
            <a:xfrm>
              <a:off x="6798018"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58" name="Rectangle 174">
              <a:extLst>
                <a:ext uri="{FF2B5EF4-FFF2-40B4-BE49-F238E27FC236}">
                  <a16:creationId xmlns:a16="http://schemas.microsoft.com/office/drawing/2014/main" id="{6D7FBB0D-CD78-47E8-B557-340AE1EC37CC}"/>
                </a:ext>
              </a:extLst>
            </p:cNvPr>
            <p:cNvSpPr>
              <a:spLocks noChangeArrowheads="1"/>
            </p:cNvSpPr>
            <p:nvPr/>
          </p:nvSpPr>
          <p:spPr bwMode="auto">
            <a:xfrm>
              <a:off x="7312368" y="2475422"/>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4,189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59" name="Rectangle 175">
              <a:extLst>
                <a:ext uri="{FF2B5EF4-FFF2-40B4-BE49-F238E27FC236}">
                  <a16:creationId xmlns:a16="http://schemas.microsoft.com/office/drawing/2014/main" id="{30FACDD1-55BF-4A22-91F0-26925AFB49D1}"/>
                </a:ext>
              </a:extLst>
            </p:cNvPr>
            <p:cNvSpPr>
              <a:spLocks noChangeArrowheads="1"/>
            </p:cNvSpPr>
            <p:nvPr/>
          </p:nvSpPr>
          <p:spPr bwMode="auto">
            <a:xfrm>
              <a:off x="7188543" y="247542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60" name="Rectangle 176">
              <a:extLst>
                <a:ext uri="{FF2B5EF4-FFF2-40B4-BE49-F238E27FC236}">
                  <a16:creationId xmlns:a16="http://schemas.microsoft.com/office/drawing/2014/main" id="{6CDD5E0D-7877-407E-ACF4-E31BD8731DFE}"/>
                </a:ext>
              </a:extLst>
            </p:cNvPr>
            <p:cNvSpPr>
              <a:spLocks noChangeArrowheads="1"/>
            </p:cNvSpPr>
            <p:nvPr/>
          </p:nvSpPr>
          <p:spPr bwMode="auto">
            <a:xfrm>
              <a:off x="7302843"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61" name="Rectangle 177">
              <a:extLst>
                <a:ext uri="{FF2B5EF4-FFF2-40B4-BE49-F238E27FC236}">
                  <a16:creationId xmlns:a16="http://schemas.microsoft.com/office/drawing/2014/main" id="{2B64230B-C5CE-4D12-B76E-E003E6C35222}"/>
                </a:ext>
              </a:extLst>
            </p:cNvPr>
            <p:cNvSpPr>
              <a:spLocks noChangeArrowheads="1"/>
            </p:cNvSpPr>
            <p:nvPr/>
          </p:nvSpPr>
          <p:spPr bwMode="auto">
            <a:xfrm>
              <a:off x="7818781" y="2475422"/>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4,352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62" name="Rectangle 178">
              <a:extLst>
                <a:ext uri="{FF2B5EF4-FFF2-40B4-BE49-F238E27FC236}">
                  <a16:creationId xmlns:a16="http://schemas.microsoft.com/office/drawing/2014/main" id="{26D3FE8E-5C30-4243-899B-3E2B05F4778F}"/>
                </a:ext>
              </a:extLst>
            </p:cNvPr>
            <p:cNvSpPr>
              <a:spLocks noChangeArrowheads="1"/>
            </p:cNvSpPr>
            <p:nvPr/>
          </p:nvSpPr>
          <p:spPr bwMode="auto">
            <a:xfrm>
              <a:off x="7694956" y="2475422"/>
              <a:ext cx="1282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63" name="Rectangle 179">
              <a:extLst>
                <a:ext uri="{FF2B5EF4-FFF2-40B4-BE49-F238E27FC236}">
                  <a16:creationId xmlns:a16="http://schemas.microsoft.com/office/drawing/2014/main" id="{90847882-95C1-44CA-AAF1-55EB2F211EFD}"/>
                </a:ext>
              </a:extLst>
            </p:cNvPr>
            <p:cNvSpPr>
              <a:spLocks noChangeArrowheads="1"/>
            </p:cNvSpPr>
            <p:nvPr/>
          </p:nvSpPr>
          <p:spPr bwMode="auto">
            <a:xfrm>
              <a:off x="7809256"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64" name="Rectangle 180">
              <a:extLst>
                <a:ext uri="{FF2B5EF4-FFF2-40B4-BE49-F238E27FC236}">
                  <a16:creationId xmlns:a16="http://schemas.microsoft.com/office/drawing/2014/main" id="{E380DAC7-B5E0-4FCE-B78E-6F97FE8D00C4}"/>
                </a:ext>
              </a:extLst>
            </p:cNvPr>
            <p:cNvSpPr>
              <a:spLocks noChangeArrowheads="1"/>
            </p:cNvSpPr>
            <p:nvPr/>
          </p:nvSpPr>
          <p:spPr bwMode="auto">
            <a:xfrm>
              <a:off x="8266456" y="2475422"/>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37,642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65" name="Rectangle 181">
              <a:extLst>
                <a:ext uri="{FF2B5EF4-FFF2-40B4-BE49-F238E27FC236}">
                  <a16:creationId xmlns:a16="http://schemas.microsoft.com/office/drawing/2014/main" id="{AB34DF7B-F72E-45D0-8AE9-755F838D7618}"/>
                </a:ext>
              </a:extLst>
            </p:cNvPr>
            <p:cNvSpPr>
              <a:spLocks noChangeArrowheads="1"/>
            </p:cNvSpPr>
            <p:nvPr/>
          </p:nvSpPr>
          <p:spPr bwMode="auto">
            <a:xfrm>
              <a:off x="8199781" y="2475422"/>
              <a:ext cx="666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66" name="Rectangle 182">
              <a:extLst>
                <a:ext uri="{FF2B5EF4-FFF2-40B4-BE49-F238E27FC236}">
                  <a16:creationId xmlns:a16="http://schemas.microsoft.com/office/drawing/2014/main" id="{68ECB259-4BF3-48A2-9F00-3D2E6DA767EC}"/>
                </a:ext>
              </a:extLst>
            </p:cNvPr>
            <p:cNvSpPr>
              <a:spLocks noChangeArrowheads="1"/>
            </p:cNvSpPr>
            <p:nvPr/>
          </p:nvSpPr>
          <p:spPr bwMode="auto">
            <a:xfrm>
              <a:off x="8256931" y="247542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 </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67" name="Rectangle 183">
              <a:extLst>
                <a:ext uri="{FF2B5EF4-FFF2-40B4-BE49-F238E27FC236}">
                  <a16:creationId xmlns:a16="http://schemas.microsoft.com/office/drawing/2014/main" id="{1F03B85A-7E6B-4F4B-B2F5-B9C49460E1A4}"/>
                </a:ext>
              </a:extLst>
            </p:cNvPr>
            <p:cNvSpPr>
              <a:spLocks noChangeArrowheads="1"/>
            </p:cNvSpPr>
            <p:nvPr/>
          </p:nvSpPr>
          <p:spPr bwMode="auto">
            <a:xfrm>
              <a:off x="413093" y="2646597"/>
              <a:ext cx="50482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공헌이익율</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68" name="Rectangle 184">
              <a:extLst>
                <a:ext uri="{FF2B5EF4-FFF2-40B4-BE49-F238E27FC236}">
                  <a16:creationId xmlns:a16="http://schemas.microsoft.com/office/drawing/2014/main" id="{28438E1F-C4C1-4147-B280-F09D705F2445}"/>
                </a:ext>
              </a:extLst>
            </p:cNvPr>
            <p:cNvSpPr>
              <a:spLocks noChangeArrowheads="1"/>
            </p:cNvSpPr>
            <p:nvPr/>
          </p:nvSpPr>
          <p:spPr bwMode="auto">
            <a:xfrm>
              <a:off x="989356" y="2635186"/>
              <a:ext cx="10160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69" name="Rectangle 185">
              <a:extLst>
                <a:ext uri="{FF2B5EF4-FFF2-40B4-BE49-F238E27FC236}">
                  <a16:creationId xmlns:a16="http://schemas.microsoft.com/office/drawing/2014/main" id="{05E960EB-6209-4C00-AC01-1E827F5290EE}"/>
                </a:ext>
              </a:extLst>
            </p:cNvPr>
            <p:cNvSpPr>
              <a:spLocks noChangeArrowheads="1"/>
            </p:cNvSpPr>
            <p:nvPr/>
          </p:nvSpPr>
          <p:spPr bwMode="auto">
            <a:xfrm>
              <a:off x="1281456" y="2635186"/>
              <a:ext cx="26828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0.0%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70" name="Rectangle 186">
              <a:extLst>
                <a:ext uri="{FF2B5EF4-FFF2-40B4-BE49-F238E27FC236}">
                  <a16:creationId xmlns:a16="http://schemas.microsoft.com/office/drawing/2014/main" id="{380D00D7-2C9B-4A0B-BAD8-8B6BF93C59D9}"/>
                </a:ext>
              </a:extLst>
            </p:cNvPr>
            <p:cNvSpPr>
              <a:spLocks noChangeArrowheads="1"/>
            </p:cNvSpPr>
            <p:nvPr/>
          </p:nvSpPr>
          <p:spPr bwMode="auto">
            <a:xfrm>
              <a:off x="1730718"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41.7%</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71" name="Rectangle 187">
              <a:extLst>
                <a:ext uri="{FF2B5EF4-FFF2-40B4-BE49-F238E27FC236}">
                  <a16:creationId xmlns:a16="http://schemas.microsoft.com/office/drawing/2014/main" id="{1A4F0DD8-47F7-4D45-B2DB-D55A33D5F3E6}"/>
                </a:ext>
              </a:extLst>
            </p:cNvPr>
            <p:cNvSpPr>
              <a:spLocks noChangeArrowheads="1"/>
            </p:cNvSpPr>
            <p:nvPr/>
          </p:nvSpPr>
          <p:spPr bwMode="auto">
            <a:xfrm>
              <a:off x="2235543"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43.5%</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72" name="Rectangle 188">
              <a:extLst>
                <a:ext uri="{FF2B5EF4-FFF2-40B4-BE49-F238E27FC236}">
                  <a16:creationId xmlns:a16="http://schemas.microsoft.com/office/drawing/2014/main" id="{D04C1547-6EB3-47CD-9724-57C8861C79F5}"/>
                </a:ext>
              </a:extLst>
            </p:cNvPr>
            <p:cNvSpPr>
              <a:spLocks noChangeArrowheads="1"/>
            </p:cNvSpPr>
            <p:nvPr/>
          </p:nvSpPr>
          <p:spPr bwMode="auto">
            <a:xfrm>
              <a:off x="2741956"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39.0%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73" name="Rectangle 189">
              <a:extLst>
                <a:ext uri="{FF2B5EF4-FFF2-40B4-BE49-F238E27FC236}">
                  <a16:creationId xmlns:a16="http://schemas.microsoft.com/office/drawing/2014/main" id="{01FDED83-6202-496A-8D76-C224C1A5AC03}"/>
                </a:ext>
              </a:extLst>
            </p:cNvPr>
            <p:cNvSpPr>
              <a:spLocks noChangeArrowheads="1"/>
            </p:cNvSpPr>
            <p:nvPr/>
          </p:nvSpPr>
          <p:spPr bwMode="auto">
            <a:xfrm>
              <a:off x="3248368"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41.0%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74" name="Rectangle 190">
              <a:extLst>
                <a:ext uri="{FF2B5EF4-FFF2-40B4-BE49-F238E27FC236}">
                  <a16:creationId xmlns:a16="http://schemas.microsoft.com/office/drawing/2014/main" id="{40281A14-2E6A-48B5-A94B-40106910AC93}"/>
                </a:ext>
              </a:extLst>
            </p:cNvPr>
            <p:cNvSpPr>
              <a:spLocks noChangeArrowheads="1"/>
            </p:cNvSpPr>
            <p:nvPr/>
          </p:nvSpPr>
          <p:spPr bwMode="auto">
            <a:xfrm>
              <a:off x="3753193"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55.6%</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75" name="Rectangle 191">
              <a:extLst>
                <a:ext uri="{FF2B5EF4-FFF2-40B4-BE49-F238E27FC236}">
                  <a16:creationId xmlns:a16="http://schemas.microsoft.com/office/drawing/2014/main" id="{D064AA4B-4412-4F05-990A-8E6915547F2B}"/>
                </a:ext>
              </a:extLst>
            </p:cNvPr>
            <p:cNvSpPr>
              <a:spLocks noChangeArrowheads="1"/>
            </p:cNvSpPr>
            <p:nvPr/>
          </p:nvSpPr>
          <p:spPr bwMode="auto">
            <a:xfrm>
              <a:off x="4259606"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40.3%</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76" name="Rectangle 192">
              <a:extLst>
                <a:ext uri="{FF2B5EF4-FFF2-40B4-BE49-F238E27FC236}">
                  <a16:creationId xmlns:a16="http://schemas.microsoft.com/office/drawing/2014/main" id="{72B193B6-EC21-4F69-843B-3F960F6339F9}"/>
                </a:ext>
              </a:extLst>
            </p:cNvPr>
            <p:cNvSpPr>
              <a:spLocks noChangeArrowheads="1"/>
            </p:cNvSpPr>
            <p:nvPr/>
          </p:nvSpPr>
          <p:spPr bwMode="auto">
            <a:xfrm>
              <a:off x="4764431"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43.0%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77" name="Rectangle 193">
              <a:extLst>
                <a:ext uri="{FF2B5EF4-FFF2-40B4-BE49-F238E27FC236}">
                  <a16:creationId xmlns:a16="http://schemas.microsoft.com/office/drawing/2014/main" id="{D465B47A-CA44-46C1-987E-8D287E5840D6}"/>
                </a:ext>
              </a:extLst>
            </p:cNvPr>
            <p:cNvSpPr>
              <a:spLocks noChangeArrowheads="1"/>
            </p:cNvSpPr>
            <p:nvPr/>
          </p:nvSpPr>
          <p:spPr bwMode="auto">
            <a:xfrm>
              <a:off x="5270843"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46.1%</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78" name="Rectangle 194">
              <a:extLst>
                <a:ext uri="{FF2B5EF4-FFF2-40B4-BE49-F238E27FC236}">
                  <a16:creationId xmlns:a16="http://schemas.microsoft.com/office/drawing/2014/main" id="{59A2D332-55E8-476D-B3F0-FD7BA6031D88}"/>
                </a:ext>
              </a:extLst>
            </p:cNvPr>
            <p:cNvSpPr>
              <a:spLocks noChangeArrowheads="1"/>
            </p:cNvSpPr>
            <p:nvPr/>
          </p:nvSpPr>
          <p:spPr bwMode="auto">
            <a:xfrm>
              <a:off x="5777256"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46.5%</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79" name="Rectangle 195">
              <a:extLst>
                <a:ext uri="{FF2B5EF4-FFF2-40B4-BE49-F238E27FC236}">
                  <a16:creationId xmlns:a16="http://schemas.microsoft.com/office/drawing/2014/main" id="{D877D552-F5A1-4614-B941-F9F15C2089AD}"/>
                </a:ext>
              </a:extLst>
            </p:cNvPr>
            <p:cNvSpPr>
              <a:spLocks noChangeArrowheads="1"/>
            </p:cNvSpPr>
            <p:nvPr/>
          </p:nvSpPr>
          <p:spPr bwMode="auto">
            <a:xfrm>
              <a:off x="6282081"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50.2%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80" name="Rectangle 196">
              <a:extLst>
                <a:ext uri="{FF2B5EF4-FFF2-40B4-BE49-F238E27FC236}">
                  <a16:creationId xmlns:a16="http://schemas.microsoft.com/office/drawing/2014/main" id="{80E14905-3404-4718-A843-3D3761608FF4}"/>
                </a:ext>
              </a:extLst>
            </p:cNvPr>
            <p:cNvSpPr>
              <a:spLocks noChangeArrowheads="1"/>
            </p:cNvSpPr>
            <p:nvPr/>
          </p:nvSpPr>
          <p:spPr bwMode="auto">
            <a:xfrm>
              <a:off x="6788493"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37.7%</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81" name="Rectangle 197">
              <a:extLst>
                <a:ext uri="{FF2B5EF4-FFF2-40B4-BE49-F238E27FC236}">
                  <a16:creationId xmlns:a16="http://schemas.microsoft.com/office/drawing/2014/main" id="{137BF76F-4C19-432D-9257-FE767710C2AE}"/>
                </a:ext>
              </a:extLst>
            </p:cNvPr>
            <p:cNvSpPr>
              <a:spLocks noChangeArrowheads="1"/>
            </p:cNvSpPr>
            <p:nvPr/>
          </p:nvSpPr>
          <p:spPr bwMode="auto">
            <a:xfrm>
              <a:off x="7293318"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37.0%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82" name="Rectangle 198">
              <a:extLst>
                <a:ext uri="{FF2B5EF4-FFF2-40B4-BE49-F238E27FC236}">
                  <a16:creationId xmlns:a16="http://schemas.microsoft.com/office/drawing/2014/main" id="{F3205220-12B4-44BB-B606-88565E1272D3}"/>
                </a:ext>
              </a:extLst>
            </p:cNvPr>
            <p:cNvSpPr>
              <a:spLocks noChangeArrowheads="1"/>
            </p:cNvSpPr>
            <p:nvPr/>
          </p:nvSpPr>
          <p:spPr bwMode="auto">
            <a:xfrm>
              <a:off x="7799731"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47.6%</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83" name="Rectangle 199">
              <a:extLst>
                <a:ext uri="{FF2B5EF4-FFF2-40B4-BE49-F238E27FC236}">
                  <a16:creationId xmlns:a16="http://schemas.microsoft.com/office/drawing/2014/main" id="{F3C045B0-54FC-4F46-AC63-E56637438FEE}"/>
                </a:ext>
              </a:extLst>
            </p:cNvPr>
            <p:cNvSpPr>
              <a:spLocks noChangeArrowheads="1"/>
            </p:cNvSpPr>
            <p:nvPr/>
          </p:nvSpPr>
          <p:spPr bwMode="auto">
            <a:xfrm>
              <a:off x="8304556" y="2635186"/>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44.6%</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84" name="Rectangle 200">
              <a:extLst>
                <a:ext uri="{FF2B5EF4-FFF2-40B4-BE49-F238E27FC236}">
                  <a16:creationId xmlns:a16="http://schemas.microsoft.com/office/drawing/2014/main" id="{3AC404CC-3064-40E7-A553-C0E87A82836C}"/>
                </a:ext>
              </a:extLst>
            </p:cNvPr>
            <p:cNvSpPr>
              <a:spLocks noChangeArrowheads="1"/>
            </p:cNvSpPr>
            <p:nvPr/>
          </p:nvSpPr>
          <p:spPr bwMode="auto">
            <a:xfrm>
              <a:off x="270218" y="2796579"/>
              <a:ext cx="3032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고정비</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85" name="Rectangle 201">
              <a:extLst>
                <a:ext uri="{FF2B5EF4-FFF2-40B4-BE49-F238E27FC236}">
                  <a16:creationId xmlns:a16="http://schemas.microsoft.com/office/drawing/2014/main" id="{5B37A881-6742-48D5-B94A-0945B0AE23CA}"/>
                </a:ext>
              </a:extLst>
            </p:cNvPr>
            <p:cNvSpPr>
              <a:spLocks noChangeArrowheads="1"/>
            </p:cNvSpPr>
            <p:nvPr/>
          </p:nvSpPr>
          <p:spPr bwMode="auto">
            <a:xfrm>
              <a:off x="3210268" y="278679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16,740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86" name="Rectangle 202">
              <a:extLst>
                <a:ext uri="{FF2B5EF4-FFF2-40B4-BE49-F238E27FC236}">
                  <a16:creationId xmlns:a16="http://schemas.microsoft.com/office/drawing/2014/main" id="{7789EE10-2A99-409A-8B72-D4059A96F885}"/>
                </a:ext>
              </a:extLst>
            </p:cNvPr>
            <p:cNvSpPr>
              <a:spLocks noChangeArrowheads="1"/>
            </p:cNvSpPr>
            <p:nvPr/>
          </p:nvSpPr>
          <p:spPr bwMode="auto">
            <a:xfrm>
              <a:off x="5737568" y="278679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27,169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87" name="Rectangle 203">
              <a:extLst>
                <a:ext uri="{FF2B5EF4-FFF2-40B4-BE49-F238E27FC236}">
                  <a16:creationId xmlns:a16="http://schemas.microsoft.com/office/drawing/2014/main" id="{77817C36-F0DD-4E6C-B611-83567810DD5D}"/>
                </a:ext>
              </a:extLst>
            </p:cNvPr>
            <p:cNvSpPr>
              <a:spLocks noChangeArrowheads="1"/>
            </p:cNvSpPr>
            <p:nvPr/>
          </p:nvSpPr>
          <p:spPr bwMode="auto">
            <a:xfrm>
              <a:off x="8266456" y="278679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35,783</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88" name="Rectangle 204">
              <a:extLst>
                <a:ext uri="{FF2B5EF4-FFF2-40B4-BE49-F238E27FC236}">
                  <a16:creationId xmlns:a16="http://schemas.microsoft.com/office/drawing/2014/main" id="{FE45D3A3-A845-4C5F-8847-2456FBA4885B}"/>
                </a:ext>
              </a:extLst>
            </p:cNvPr>
            <p:cNvSpPr>
              <a:spLocks noChangeArrowheads="1"/>
            </p:cNvSpPr>
            <p:nvPr/>
          </p:nvSpPr>
          <p:spPr bwMode="auto">
            <a:xfrm>
              <a:off x="413093" y="2956342"/>
              <a:ext cx="3032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노무비</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5" name="Rectangle 206">
              <a:extLst>
                <a:ext uri="{FF2B5EF4-FFF2-40B4-BE49-F238E27FC236}">
                  <a16:creationId xmlns:a16="http://schemas.microsoft.com/office/drawing/2014/main" id="{EA710252-9DB2-4BC3-A233-F483DB2BEAC0}"/>
                </a:ext>
              </a:extLst>
            </p:cNvPr>
            <p:cNvSpPr>
              <a:spLocks noChangeArrowheads="1"/>
            </p:cNvSpPr>
            <p:nvPr/>
          </p:nvSpPr>
          <p:spPr bwMode="auto">
            <a:xfrm>
              <a:off x="3267418" y="2946561"/>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8,127</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6" name="Rectangle 207">
              <a:extLst>
                <a:ext uri="{FF2B5EF4-FFF2-40B4-BE49-F238E27FC236}">
                  <a16:creationId xmlns:a16="http://schemas.microsoft.com/office/drawing/2014/main" id="{CAB141F0-A705-4A3A-BC4E-646F51291329}"/>
                </a:ext>
              </a:extLst>
            </p:cNvPr>
            <p:cNvSpPr>
              <a:spLocks noChangeArrowheads="1"/>
            </p:cNvSpPr>
            <p:nvPr/>
          </p:nvSpPr>
          <p:spPr bwMode="auto">
            <a:xfrm>
              <a:off x="5737568" y="2946561"/>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11,557</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7" name="Rectangle 208">
              <a:extLst>
                <a:ext uri="{FF2B5EF4-FFF2-40B4-BE49-F238E27FC236}">
                  <a16:creationId xmlns:a16="http://schemas.microsoft.com/office/drawing/2014/main" id="{2F8A80C6-E304-4328-982B-EB95C70E09D1}"/>
                </a:ext>
              </a:extLst>
            </p:cNvPr>
            <p:cNvSpPr>
              <a:spLocks noChangeArrowheads="1"/>
            </p:cNvSpPr>
            <p:nvPr/>
          </p:nvSpPr>
          <p:spPr bwMode="auto">
            <a:xfrm>
              <a:off x="8266456" y="2946561"/>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13,937</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29" name="Rectangle 209">
              <a:extLst>
                <a:ext uri="{FF2B5EF4-FFF2-40B4-BE49-F238E27FC236}">
                  <a16:creationId xmlns:a16="http://schemas.microsoft.com/office/drawing/2014/main" id="{FC0394CC-CDF3-480B-929D-D46F966D5B1D}"/>
                </a:ext>
              </a:extLst>
            </p:cNvPr>
            <p:cNvSpPr>
              <a:spLocks noChangeArrowheads="1"/>
            </p:cNvSpPr>
            <p:nvPr/>
          </p:nvSpPr>
          <p:spPr bwMode="auto">
            <a:xfrm>
              <a:off x="413093" y="3106324"/>
              <a:ext cx="303213"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ko-KR" altLang="en-US" sz="900" dirty="0">
                  <a:solidFill>
                    <a:srgbClr val="000000"/>
                  </a:solidFill>
                  <a:ea typeface="KoPubWorld돋움체 Medium" panose="00000600000000000000" pitchFamily="2" charset="-127"/>
                  <a:cs typeface="KoPubWorld돋움체 Medium" panose="00000600000000000000" pitchFamily="2" charset="-127"/>
                </a:rPr>
                <a:t>간접비</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32" name="Rectangle 210">
              <a:extLst>
                <a:ext uri="{FF2B5EF4-FFF2-40B4-BE49-F238E27FC236}">
                  <a16:creationId xmlns:a16="http://schemas.microsoft.com/office/drawing/2014/main" id="{0E98D91D-C057-4C5F-B0C5-B548074ACDB2}"/>
                </a:ext>
              </a:extLst>
            </p:cNvPr>
            <p:cNvSpPr>
              <a:spLocks noChangeArrowheads="1"/>
            </p:cNvSpPr>
            <p:nvPr/>
          </p:nvSpPr>
          <p:spPr bwMode="auto">
            <a:xfrm>
              <a:off x="3267418" y="3106324"/>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5,259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33" name="Rectangle 211">
              <a:extLst>
                <a:ext uri="{FF2B5EF4-FFF2-40B4-BE49-F238E27FC236}">
                  <a16:creationId xmlns:a16="http://schemas.microsoft.com/office/drawing/2014/main" id="{DA236862-9508-4032-AA27-DFB340AF0760}"/>
                </a:ext>
              </a:extLst>
            </p:cNvPr>
            <p:cNvSpPr>
              <a:spLocks noChangeArrowheads="1"/>
            </p:cNvSpPr>
            <p:nvPr/>
          </p:nvSpPr>
          <p:spPr bwMode="auto">
            <a:xfrm>
              <a:off x="5796306" y="3106324"/>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8,240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34" name="Rectangle 212">
              <a:extLst>
                <a:ext uri="{FF2B5EF4-FFF2-40B4-BE49-F238E27FC236}">
                  <a16:creationId xmlns:a16="http://schemas.microsoft.com/office/drawing/2014/main" id="{6A220511-B6CF-4FEF-A1F2-4CAE2C59C53D}"/>
                </a:ext>
              </a:extLst>
            </p:cNvPr>
            <p:cNvSpPr>
              <a:spLocks noChangeArrowheads="1"/>
            </p:cNvSpPr>
            <p:nvPr/>
          </p:nvSpPr>
          <p:spPr bwMode="auto">
            <a:xfrm>
              <a:off x="8323606" y="3106324"/>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9,356</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35" name="Rectangle 213">
              <a:extLst>
                <a:ext uri="{FF2B5EF4-FFF2-40B4-BE49-F238E27FC236}">
                  <a16:creationId xmlns:a16="http://schemas.microsoft.com/office/drawing/2014/main" id="{FBF74804-BA64-4CFB-9EA8-A63EBDF19599}"/>
                </a:ext>
              </a:extLst>
            </p:cNvPr>
            <p:cNvSpPr>
              <a:spLocks noChangeArrowheads="1"/>
            </p:cNvSpPr>
            <p:nvPr/>
          </p:nvSpPr>
          <p:spPr bwMode="auto">
            <a:xfrm>
              <a:off x="413093" y="3267718"/>
              <a:ext cx="50482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ko-KR" altLang="en-US" sz="900" dirty="0">
                  <a:solidFill>
                    <a:srgbClr val="000000"/>
                  </a:solidFill>
                  <a:ea typeface="KoPubWorld돋움체 Medium" panose="00000600000000000000" pitchFamily="2" charset="-127"/>
                  <a:cs typeface="KoPubWorld돋움체 Medium" panose="00000600000000000000" pitchFamily="2" charset="-127"/>
                </a:rPr>
                <a:t>감가상각비</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36" name="Rectangle 214">
              <a:extLst>
                <a:ext uri="{FF2B5EF4-FFF2-40B4-BE49-F238E27FC236}">
                  <a16:creationId xmlns:a16="http://schemas.microsoft.com/office/drawing/2014/main" id="{C9A4E1A0-33B7-4B69-8E59-E334CE015235}"/>
                </a:ext>
              </a:extLst>
            </p:cNvPr>
            <p:cNvSpPr>
              <a:spLocks noChangeArrowheads="1"/>
            </p:cNvSpPr>
            <p:nvPr/>
          </p:nvSpPr>
          <p:spPr bwMode="auto">
            <a:xfrm>
              <a:off x="3267418" y="3267718"/>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3,354</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37" name="Rectangle 215">
              <a:extLst>
                <a:ext uri="{FF2B5EF4-FFF2-40B4-BE49-F238E27FC236}">
                  <a16:creationId xmlns:a16="http://schemas.microsoft.com/office/drawing/2014/main" id="{5DFC1469-1B97-4945-A2C7-EE2A44605D36}"/>
                </a:ext>
              </a:extLst>
            </p:cNvPr>
            <p:cNvSpPr>
              <a:spLocks noChangeArrowheads="1"/>
            </p:cNvSpPr>
            <p:nvPr/>
          </p:nvSpPr>
          <p:spPr bwMode="auto">
            <a:xfrm>
              <a:off x="5796306" y="3267718"/>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7,372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38" name="Rectangle 216">
              <a:extLst>
                <a:ext uri="{FF2B5EF4-FFF2-40B4-BE49-F238E27FC236}">
                  <a16:creationId xmlns:a16="http://schemas.microsoft.com/office/drawing/2014/main" id="{D8EB8A75-CED7-45B1-A823-96057BC36FAE}"/>
                </a:ext>
              </a:extLst>
            </p:cNvPr>
            <p:cNvSpPr>
              <a:spLocks noChangeArrowheads="1"/>
            </p:cNvSpPr>
            <p:nvPr/>
          </p:nvSpPr>
          <p:spPr bwMode="auto">
            <a:xfrm>
              <a:off x="8266456" y="3267718"/>
              <a:ext cx="36353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12,490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39" name="Rectangle 217">
              <a:extLst>
                <a:ext uri="{FF2B5EF4-FFF2-40B4-BE49-F238E27FC236}">
                  <a16:creationId xmlns:a16="http://schemas.microsoft.com/office/drawing/2014/main" id="{782B3389-BE0B-43EF-AB1A-BD4296A5EE54}"/>
                </a:ext>
              </a:extLst>
            </p:cNvPr>
            <p:cNvSpPr>
              <a:spLocks noChangeArrowheads="1"/>
            </p:cNvSpPr>
            <p:nvPr/>
          </p:nvSpPr>
          <p:spPr bwMode="auto">
            <a:xfrm>
              <a:off x="270218" y="3437263"/>
              <a:ext cx="50482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매출총이익</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40" name="Rectangle 218">
              <a:extLst>
                <a:ext uri="{FF2B5EF4-FFF2-40B4-BE49-F238E27FC236}">
                  <a16:creationId xmlns:a16="http://schemas.microsoft.com/office/drawing/2014/main" id="{2E3BA054-C977-46D7-AFDB-94BA8B29ABB5}"/>
                </a:ext>
              </a:extLst>
            </p:cNvPr>
            <p:cNvSpPr>
              <a:spLocks noChangeArrowheads="1"/>
            </p:cNvSpPr>
            <p:nvPr/>
          </p:nvSpPr>
          <p:spPr bwMode="auto">
            <a:xfrm>
              <a:off x="3267418" y="3427481"/>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2,432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41" name="Rectangle 219">
              <a:extLst>
                <a:ext uri="{FF2B5EF4-FFF2-40B4-BE49-F238E27FC236}">
                  <a16:creationId xmlns:a16="http://schemas.microsoft.com/office/drawing/2014/main" id="{C08A9E16-E28F-40A3-BEBE-923E3EA2D428}"/>
                </a:ext>
              </a:extLst>
            </p:cNvPr>
            <p:cNvSpPr>
              <a:spLocks noChangeArrowheads="1"/>
            </p:cNvSpPr>
            <p:nvPr/>
          </p:nvSpPr>
          <p:spPr bwMode="auto">
            <a:xfrm>
              <a:off x="5796306" y="3427481"/>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7,829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42" name="Rectangle 220">
              <a:extLst>
                <a:ext uri="{FF2B5EF4-FFF2-40B4-BE49-F238E27FC236}">
                  <a16:creationId xmlns:a16="http://schemas.microsoft.com/office/drawing/2014/main" id="{09829399-049B-40E8-948F-48CBB5F4C8DC}"/>
                </a:ext>
              </a:extLst>
            </p:cNvPr>
            <p:cNvSpPr>
              <a:spLocks noChangeArrowheads="1"/>
            </p:cNvSpPr>
            <p:nvPr/>
          </p:nvSpPr>
          <p:spPr bwMode="auto">
            <a:xfrm>
              <a:off x="8323606" y="3427481"/>
              <a:ext cx="29845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1,859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43" name="Rectangle 221">
              <a:extLst>
                <a:ext uri="{FF2B5EF4-FFF2-40B4-BE49-F238E27FC236}">
                  <a16:creationId xmlns:a16="http://schemas.microsoft.com/office/drawing/2014/main" id="{9FC0D682-B543-4229-B77D-D1EBBB88DC7E}"/>
                </a:ext>
              </a:extLst>
            </p:cNvPr>
            <p:cNvSpPr>
              <a:spLocks noChangeArrowheads="1"/>
            </p:cNvSpPr>
            <p:nvPr/>
          </p:nvSpPr>
          <p:spPr bwMode="auto">
            <a:xfrm>
              <a:off x="413093" y="3598656"/>
              <a:ext cx="50482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매출이익율</a:t>
              </a:r>
              <a:endParaRPr kumimoji="0" lang="ko-KR" altLang="ko-KR"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44" name="Rectangle 222">
              <a:extLst>
                <a:ext uri="{FF2B5EF4-FFF2-40B4-BE49-F238E27FC236}">
                  <a16:creationId xmlns:a16="http://schemas.microsoft.com/office/drawing/2014/main" id="{22302AF2-1150-45E2-AA4A-16073C0DAB2F}"/>
                </a:ext>
              </a:extLst>
            </p:cNvPr>
            <p:cNvSpPr>
              <a:spLocks noChangeArrowheads="1"/>
            </p:cNvSpPr>
            <p:nvPr/>
          </p:nvSpPr>
          <p:spPr bwMode="auto">
            <a:xfrm>
              <a:off x="989356" y="3588875"/>
              <a:ext cx="10160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51" name="Rectangle 223">
              <a:extLst>
                <a:ext uri="{FF2B5EF4-FFF2-40B4-BE49-F238E27FC236}">
                  <a16:creationId xmlns:a16="http://schemas.microsoft.com/office/drawing/2014/main" id="{9B8BE174-1359-47C8-8968-CB51379676E8}"/>
                </a:ext>
              </a:extLst>
            </p:cNvPr>
            <p:cNvSpPr>
              <a:spLocks noChangeArrowheads="1"/>
            </p:cNvSpPr>
            <p:nvPr/>
          </p:nvSpPr>
          <p:spPr bwMode="auto">
            <a:xfrm>
              <a:off x="3305518" y="3588875"/>
              <a:ext cx="26828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5.2%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52" name="Rectangle 224">
              <a:extLst>
                <a:ext uri="{FF2B5EF4-FFF2-40B4-BE49-F238E27FC236}">
                  <a16:creationId xmlns:a16="http://schemas.microsoft.com/office/drawing/2014/main" id="{0585FEE6-BEBA-4087-ADCD-C84043FFB22B}"/>
                </a:ext>
              </a:extLst>
            </p:cNvPr>
            <p:cNvSpPr>
              <a:spLocks noChangeArrowheads="1"/>
            </p:cNvSpPr>
            <p:nvPr/>
          </p:nvSpPr>
          <p:spPr bwMode="auto">
            <a:xfrm>
              <a:off x="5777256" y="3588875"/>
              <a:ext cx="33337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10.4%</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53" name="Rectangle 225">
              <a:extLst>
                <a:ext uri="{FF2B5EF4-FFF2-40B4-BE49-F238E27FC236}">
                  <a16:creationId xmlns:a16="http://schemas.microsoft.com/office/drawing/2014/main" id="{4E7577A2-FAB8-49C8-B037-33B3563E5CEE}"/>
                </a:ext>
              </a:extLst>
            </p:cNvPr>
            <p:cNvSpPr>
              <a:spLocks noChangeArrowheads="1"/>
            </p:cNvSpPr>
            <p:nvPr/>
          </p:nvSpPr>
          <p:spPr bwMode="auto">
            <a:xfrm>
              <a:off x="8363293" y="3588875"/>
              <a:ext cx="268288"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1" u="none" strike="noStrike" cap="none" normalizeH="0" dirty="0">
                  <a:ln>
                    <a:noFill/>
                  </a:ln>
                  <a:solidFill>
                    <a:srgbClr val="002060"/>
                  </a:solidFill>
                  <a:effectLst/>
                  <a:ea typeface="KoPubWorld돋움체 Medium" panose="00000600000000000000" pitchFamily="2" charset="-127"/>
                  <a:cs typeface="KoPubWorld돋움체 Medium" panose="00000600000000000000" pitchFamily="2" charset="-127"/>
                </a:rPr>
                <a:t>2.2%</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59" name="Rectangle 226">
              <a:extLst>
                <a:ext uri="{FF2B5EF4-FFF2-40B4-BE49-F238E27FC236}">
                  <a16:creationId xmlns:a16="http://schemas.microsoft.com/office/drawing/2014/main" id="{E0E7D16B-6DA5-441F-9C39-09AA3BCEBD7D}"/>
                </a:ext>
              </a:extLst>
            </p:cNvPr>
            <p:cNvSpPr>
              <a:spLocks noChangeArrowheads="1"/>
            </p:cNvSpPr>
            <p:nvPr/>
          </p:nvSpPr>
          <p:spPr bwMode="auto">
            <a:xfrm>
              <a:off x="2111718" y="1873864"/>
              <a:ext cx="26352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2018</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61" name="Rectangle 227">
              <a:extLst>
                <a:ext uri="{FF2B5EF4-FFF2-40B4-BE49-F238E27FC236}">
                  <a16:creationId xmlns:a16="http://schemas.microsoft.com/office/drawing/2014/main" id="{C2B02911-D650-48DB-9611-FC971248A780}"/>
                </a:ext>
              </a:extLst>
            </p:cNvPr>
            <p:cNvSpPr>
              <a:spLocks noChangeArrowheads="1"/>
            </p:cNvSpPr>
            <p:nvPr/>
          </p:nvSpPr>
          <p:spPr bwMode="auto">
            <a:xfrm>
              <a:off x="2389531" y="1873864"/>
              <a:ext cx="10160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년</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62" name="Rectangle 228">
              <a:extLst>
                <a:ext uri="{FF2B5EF4-FFF2-40B4-BE49-F238E27FC236}">
                  <a16:creationId xmlns:a16="http://schemas.microsoft.com/office/drawing/2014/main" id="{13AC3BEA-022B-4516-9FBF-A0E737C8D4C3}"/>
                </a:ext>
              </a:extLst>
            </p:cNvPr>
            <p:cNvSpPr>
              <a:spLocks noChangeArrowheads="1"/>
            </p:cNvSpPr>
            <p:nvPr/>
          </p:nvSpPr>
          <p:spPr bwMode="auto">
            <a:xfrm>
              <a:off x="4640606" y="1873864"/>
              <a:ext cx="26352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2019</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63" name="Rectangle 229">
              <a:extLst>
                <a:ext uri="{FF2B5EF4-FFF2-40B4-BE49-F238E27FC236}">
                  <a16:creationId xmlns:a16="http://schemas.microsoft.com/office/drawing/2014/main" id="{666321E8-9951-4869-9778-42E3DA71A4EC}"/>
                </a:ext>
              </a:extLst>
            </p:cNvPr>
            <p:cNvSpPr>
              <a:spLocks noChangeArrowheads="1"/>
            </p:cNvSpPr>
            <p:nvPr/>
          </p:nvSpPr>
          <p:spPr bwMode="auto">
            <a:xfrm>
              <a:off x="4918418" y="1873864"/>
              <a:ext cx="10160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년</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64" name="Rectangle 230">
              <a:extLst>
                <a:ext uri="{FF2B5EF4-FFF2-40B4-BE49-F238E27FC236}">
                  <a16:creationId xmlns:a16="http://schemas.microsoft.com/office/drawing/2014/main" id="{3894DA46-084A-4BBC-9684-0D38B2C8A5F0}"/>
                </a:ext>
              </a:extLst>
            </p:cNvPr>
            <p:cNvSpPr>
              <a:spLocks noChangeArrowheads="1"/>
            </p:cNvSpPr>
            <p:nvPr/>
          </p:nvSpPr>
          <p:spPr bwMode="auto">
            <a:xfrm>
              <a:off x="7169493" y="1873864"/>
              <a:ext cx="263525"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2020</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65" name="Rectangle 231">
              <a:extLst>
                <a:ext uri="{FF2B5EF4-FFF2-40B4-BE49-F238E27FC236}">
                  <a16:creationId xmlns:a16="http://schemas.microsoft.com/office/drawing/2014/main" id="{0E61A3E5-B0F8-45F5-AFAB-58D1C96EE3F4}"/>
                </a:ext>
              </a:extLst>
            </p:cNvPr>
            <p:cNvSpPr>
              <a:spLocks noChangeArrowheads="1"/>
            </p:cNvSpPr>
            <p:nvPr/>
          </p:nvSpPr>
          <p:spPr bwMode="auto">
            <a:xfrm>
              <a:off x="7445718" y="1873864"/>
              <a:ext cx="101600" cy="1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1" i="0" u="none" strike="noStrike" cap="none" normalizeH="0" dirty="0">
                  <a:ln>
                    <a:noFill/>
                  </a:ln>
                  <a:solidFill>
                    <a:srgbClr val="000000"/>
                  </a:solidFill>
                  <a:effectLst/>
                  <a:ea typeface="KoPubWorld돋움체 Medium" panose="00000600000000000000" pitchFamily="2" charset="-127"/>
                  <a:cs typeface="KoPubWorld돋움체 Medium" panose="00000600000000000000" pitchFamily="2" charset="-127"/>
                </a:rPr>
                <a:t>년</a:t>
              </a:r>
              <a:endParaRPr kumimoji="0" lang="ko-KR" altLang="ko-KR" sz="1800" b="0" i="0" u="none" strike="noStrike" cap="none" normalizeH="0" dirty="0">
                <a:ln>
                  <a:noFill/>
                </a:ln>
                <a:solidFill>
                  <a:schemeClr val="tx1"/>
                </a:solidFill>
                <a:effectLst/>
                <a:ea typeface="KoPubWorld돋움체 Medium" panose="00000600000000000000" pitchFamily="2" charset="-127"/>
                <a:cs typeface="KoPubWorld돋움체 Medium" panose="00000600000000000000" pitchFamily="2" charset="-127"/>
              </a:endParaRPr>
            </a:p>
          </p:txBody>
        </p:sp>
        <p:sp>
          <p:nvSpPr>
            <p:cNvPr id="66" name="Line 232">
              <a:extLst>
                <a:ext uri="{FF2B5EF4-FFF2-40B4-BE49-F238E27FC236}">
                  <a16:creationId xmlns:a16="http://schemas.microsoft.com/office/drawing/2014/main" id="{A5EFCA05-0F94-4494-BE0B-4AA5D4A16E12}"/>
                </a:ext>
              </a:extLst>
            </p:cNvPr>
            <p:cNvSpPr>
              <a:spLocks noChangeShapeType="1"/>
            </p:cNvSpPr>
            <p:nvPr/>
          </p:nvSpPr>
          <p:spPr bwMode="auto">
            <a:xfrm>
              <a:off x="241643" y="1603245"/>
              <a:ext cx="0" cy="260838"/>
            </a:xfrm>
            <a:prstGeom prst="line">
              <a:avLst/>
            </a:prstGeom>
            <a:noFill/>
            <a:ln w="0">
              <a:solidFill>
                <a:srgbClr val="4831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67" name="Rectangle 233">
              <a:extLst>
                <a:ext uri="{FF2B5EF4-FFF2-40B4-BE49-F238E27FC236}">
                  <a16:creationId xmlns:a16="http://schemas.microsoft.com/office/drawing/2014/main" id="{54C91117-1788-4B42-AB00-0281B57542FC}"/>
                </a:ext>
              </a:extLst>
            </p:cNvPr>
            <p:cNvSpPr>
              <a:spLocks noChangeArrowheads="1"/>
            </p:cNvSpPr>
            <p:nvPr/>
          </p:nvSpPr>
          <p:spPr bwMode="auto">
            <a:xfrm>
              <a:off x="241643" y="1603245"/>
              <a:ext cx="9525" cy="260838"/>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68" name="Line 234">
              <a:extLst>
                <a:ext uri="{FF2B5EF4-FFF2-40B4-BE49-F238E27FC236}">
                  <a16:creationId xmlns:a16="http://schemas.microsoft.com/office/drawing/2014/main" id="{F163894B-6D89-43D7-B46F-E1076FBDB6AC}"/>
                </a:ext>
              </a:extLst>
            </p:cNvPr>
            <p:cNvSpPr>
              <a:spLocks noChangeShapeType="1"/>
            </p:cNvSpPr>
            <p:nvPr/>
          </p:nvSpPr>
          <p:spPr bwMode="auto">
            <a:xfrm>
              <a:off x="3581743" y="1613026"/>
              <a:ext cx="0" cy="251057"/>
            </a:xfrm>
            <a:prstGeom prst="line">
              <a:avLst/>
            </a:prstGeom>
            <a:noFill/>
            <a:ln w="0">
              <a:solidFill>
                <a:srgbClr val="4831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69" name="Rectangle 235">
              <a:extLst>
                <a:ext uri="{FF2B5EF4-FFF2-40B4-BE49-F238E27FC236}">
                  <a16:creationId xmlns:a16="http://schemas.microsoft.com/office/drawing/2014/main" id="{5089FE5A-F59E-471A-B5F0-75A90067435D}"/>
                </a:ext>
              </a:extLst>
            </p:cNvPr>
            <p:cNvSpPr>
              <a:spLocks noChangeArrowheads="1"/>
            </p:cNvSpPr>
            <p:nvPr/>
          </p:nvSpPr>
          <p:spPr bwMode="auto">
            <a:xfrm>
              <a:off x="3581743" y="1613026"/>
              <a:ext cx="9525" cy="251057"/>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70" name="Line 236">
              <a:extLst>
                <a:ext uri="{FF2B5EF4-FFF2-40B4-BE49-F238E27FC236}">
                  <a16:creationId xmlns:a16="http://schemas.microsoft.com/office/drawing/2014/main" id="{89511AD0-B427-4BAC-9184-66D0639558CF}"/>
                </a:ext>
              </a:extLst>
            </p:cNvPr>
            <p:cNvSpPr>
              <a:spLocks noChangeShapeType="1"/>
            </p:cNvSpPr>
            <p:nvPr/>
          </p:nvSpPr>
          <p:spPr bwMode="auto">
            <a:xfrm>
              <a:off x="241643" y="1873864"/>
              <a:ext cx="0" cy="1855211"/>
            </a:xfrm>
            <a:prstGeom prst="line">
              <a:avLst/>
            </a:prstGeom>
            <a:noFill/>
            <a:ln w="0">
              <a:solidFill>
                <a:srgbClr val="4831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71" name="Rectangle 237">
              <a:extLst>
                <a:ext uri="{FF2B5EF4-FFF2-40B4-BE49-F238E27FC236}">
                  <a16:creationId xmlns:a16="http://schemas.microsoft.com/office/drawing/2014/main" id="{1F4873CA-F170-40BC-A210-31BE3E0344A7}"/>
                </a:ext>
              </a:extLst>
            </p:cNvPr>
            <p:cNvSpPr>
              <a:spLocks noChangeArrowheads="1"/>
            </p:cNvSpPr>
            <p:nvPr/>
          </p:nvSpPr>
          <p:spPr bwMode="auto">
            <a:xfrm>
              <a:off x="241643" y="1873864"/>
              <a:ext cx="9525" cy="1855211"/>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72" name="Line 238">
              <a:extLst>
                <a:ext uri="{FF2B5EF4-FFF2-40B4-BE49-F238E27FC236}">
                  <a16:creationId xmlns:a16="http://schemas.microsoft.com/office/drawing/2014/main" id="{25F80ABA-88F9-49A9-879B-C9196B01E214}"/>
                </a:ext>
              </a:extLst>
            </p:cNvPr>
            <p:cNvSpPr>
              <a:spLocks noChangeShapeType="1"/>
            </p:cNvSpPr>
            <p:nvPr/>
          </p:nvSpPr>
          <p:spPr bwMode="auto">
            <a:xfrm>
              <a:off x="3581743" y="1873864"/>
              <a:ext cx="0" cy="1855211"/>
            </a:xfrm>
            <a:prstGeom prst="line">
              <a:avLst/>
            </a:prstGeom>
            <a:noFill/>
            <a:ln w="0">
              <a:solidFill>
                <a:srgbClr val="4831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73" name="Rectangle 239">
              <a:extLst>
                <a:ext uri="{FF2B5EF4-FFF2-40B4-BE49-F238E27FC236}">
                  <a16:creationId xmlns:a16="http://schemas.microsoft.com/office/drawing/2014/main" id="{B8578FB5-E40A-4FE5-A4E3-17757E43C938}"/>
                </a:ext>
              </a:extLst>
            </p:cNvPr>
            <p:cNvSpPr>
              <a:spLocks noChangeArrowheads="1"/>
            </p:cNvSpPr>
            <p:nvPr/>
          </p:nvSpPr>
          <p:spPr bwMode="auto">
            <a:xfrm>
              <a:off x="3581743" y="1873864"/>
              <a:ext cx="9525" cy="1855211"/>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74" name="Line 240">
              <a:extLst>
                <a:ext uri="{FF2B5EF4-FFF2-40B4-BE49-F238E27FC236}">
                  <a16:creationId xmlns:a16="http://schemas.microsoft.com/office/drawing/2014/main" id="{28CB7B54-87D1-4C4A-9763-AEAACE25043C}"/>
                </a:ext>
              </a:extLst>
            </p:cNvPr>
            <p:cNvSpPr>
              <a:spLocks noChangeShapeType="1"/>
            </p:cNvSpPr>
            <p:nvPr/>
          </p:nvSpPr>
          <p:spPr bwMode="auto">
            <a:xfrm>
              <a:off x="8639518" y="1613026"/>
              <a:ext cx="0" cy="2116049"/>
            </a:xfrm>
            <a:prstGeom prst="line">
              <a:avLst/>
            </a:prstGeom>
            <a:noFill/>
            <a:ln w="0">
              <a:solidFill>
                <a:srgbClr val="4831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75" name="Rectangle 241">
              <a:extLst>
                <a:ext uri="{FF2B5EF4-FFF2-40B4-BE49-F238E27FC236}">
                  <a16:creationId xmlns:a16="http://schemas.microsoft.com/office/drawing/2014/main" id="{E3BBD20D-D734-4B84-93C3-DAA29EEBFD30}"/>
                </a:ext>
              </a:extLst>
            </p:cNvPr>
            <p:cNvSpPr>
              <a:spLocks noChangeArrowheads="1"/>
            </p:cNvSpPr>
            <p:nvPr/>
          </p:nvSpPr>
          <p:spPr bwMode="auto">
            <a:xfrm>
              <a:off x="8639518" y="1613026"/>
              <a:ext cx="9525" cy="2116049"/>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76" name="Line 242">
              <a:extLst>
                <a:ext uri="{FF2B5EF4-FFF2-40B4-BE49-F238E27FC236}">
                  <a16:creationId xmlns:a16="http://schemas.microsoft.com/office/drawing/2014/main" id="{ED98E499-1283-4BE9-9F5D-9D5BDB27178A}"/>
                </a:ext>
              </a:extLst>
            </p:cNvPr>
            <p:cNvSpPr>
              <a:spLocks noChangeShapeType="1"/>
            </p:cNvSpPr>
            <p:nvPr/>
          </p:nvSpPr>
          <p:spPr bwMode="auto">
            <a:xfrm>
              <a:off x="6110631" y="1873864"/>
              <a:ext cx="0" cy="1855211"/>
            </a:xfrm>
            <a:prstGeom prst="line">
              <a:avLst/>
            </a:prstGeom>
            <a:noFill/>
            <a:ln w="0">
              <a:solidFill>
                <a:srgbClr val="4831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77" name="Rectangle 243">
              <a:extLst>
                <a:ext uri="{FF2B5EF4-FFF2-40B4-BE49-F238E27FC236}">
                  <a16:creationId xmlns:a16="http://schemas.microsoft.com/office/drawing/2014/main" id="{880955D9-2E27-4C39-948E-65E1A1978243}"/>
                </a:ext>
              </a:extLst>
            </p:cNvPr>
            <p:cNvSpPr>
              <a:spLocks noChangeArrowheads="1"/>
            </p:cNvSpPr>
            <p:nvPr/>
          </p:nvSpPr>
          <p:spPr bwMode="auto">
            <a:xfrm>
              <a:off x="6110631" y="1873864"/>
              <a:ext cx="9525" cy="1855211"/>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78" name="Line 244">
              <a:extLst>
                <a:ext uri="{FF2B5EF4-FFF2-40B4-BE49-F238E27FC236}">
                  <a16:creationId xmlns:a16="http://schemas.microsoft.com/office/drawing/2014/main" id="{2A346680-99C0-445A-8FF2-41247C38119E}"/>
                </a:ext>
              </a:extLst>
            </p:cNvPr>
            <p:cNvSpPr>
              <a:spLocks noChangeShapeType="1"/>
            </p:cNvSpPr>
            <p:nvPr/>
          </p:nvSpPr>
          <p:spPr bwMode="auto">
            <a:xfrm>
              <a:off x="251168" y="1603245"/>
              <a:ext cx="8397875" cy="0"/>
            </a:xfrm>
            <a:prstGeom prst="line">
              <a:avLst/>
            </a:prstGeom>
            <a:noFill/>
            <a:ln w="0">
              <a:solidFill>
                <a:srgbClr val="4831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79" name="Rectangle 245">
              <a:extLst>
                <a:ext uri="{FF2B5EF4-FFF2-40B4-BE49-F238E27FC236}">
                  <a16:creationId xmlns:a16="http://schemas.microsoft.com/office/drawing/2014/main" id="{2C84C0DF-083A-4B8C-8656-2C6E5B710E75}"/>
                </a:ext>
              </a:extLst>
            </p:cNvPr>
            <p:cNvSpPr>
              <a:spLocks noChangeArrowheads="1"/>
            </p:cNvSpPr>
            <p:nvPr/>
          </p:nvSpPr>
          <p:spPr bwMode="auto">
            <a:xfrm>
              <a:off x="251168" y="1603245"/>
              <a:ext cx="8397875" cy="9781"/>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80" name="Line 246">
              <a:extLst>
                <a:ext uri="{FF2B5EF4-FFF2-40B4-BE49-F238E27FC236}">
                  <a16:creationId xmlns:a16="http://schemas.microsoft.com/office/drawing/2014/main" id="{D8A574AE-7E6E-42EB-82B4-670D372CD088}"/>
                </a:ext>
              </a:extLst>
            </p:cNvPr>
            <p:cNvSpPr>
              <a:spLocks noChangeShapeType="1"/>
            </p:cNvSpPr>
            <p:nvPr/>
          </p:nvSpPr>
          <p:spPr bwMode="auto">
            <a:xfrm>
              <a:off x="241643" y="1864083"/>
              <a:ext cx="5878513" cy="0"/>
            </a:xfrm>
            <a:prstGeom prst="line">
              <a:avLst/>
            </a:prstGeom>
            <a:noFill/>
            <a:ln w="0">
              <a:solidFill>
                <a:srgbClr val="00338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81" name="Rectangle 247">
              <a:extLst>
                <a:ext uri="{FF2B5EF4-FFF2-40B4-BE49-F238E27FC236}">
                  <a16:creationId xmlns:a16="http://schemas.microsoft.com/office/drawing/2014/main" id="{DB97DBA9-7684-4DBA-8A36-A710E12C142F}"/>
                </a:ext>
              </a:extLst>
            </p:cNvPr>
            <p:cNvSpPr>
              <a:spLocks noChangeArrowheads="1"/>
            </p:cNvSpPr>
            <p:nvPr/>
          </p:nvSpPr>
          <p:spPr bwMode="auto">
            <a:xfrm>
              <a:off x="241643" y="1864083"/>
              <a:ext cx="5878513" cy="9781"/>
            </a:xfrm>
            <a:prstGeom prst="rect">
              <a:avLst/>
            </a:prstGeom>
            <a:solidFill>
              <a:srgbClr val="0033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82" name="Line 248">
              <a:extLst>
                <a:ext uri="{FF2B5EF4-FFF2-40B4-BE49-F238E27FC236}">
                  <a16:creationId xmlns:a16="http://schemas.microsoft.com/office/drawing/2014/main" id="{404E0E18-3F96-4D1C-8402-21D4FCB5D8C5}"/>
                </a:ext>
              </a:extLst>
            </p:cNvPr>
            <p:cNvSpPr>
              <a:spLocks noChangeShapeType="1"/>
            </p:cNvSpPr>
            <p:nvPr/>
          </p:nvSpPr>
          <p:spPr bwMode="auto">
            <a:xfrm>
              <a:off x="251168" y="2014065"/>
              <a:ext cx="8397875" cy="0"/>
            </a:xfrm>
            <a:prstGeom prst="line">
              <a:avLst/>
            </a:prstGeom>
            <a:noFill/>
            <a:ln w="0">
              <a:solidFill>
                <a:srgbClr val="4831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83" name="Rectangle 249">
              <a:extLst>
                <a:ext uri="{FF2B5EF4-FFF2-40B4-BE49-F238E27FC236}">
                  <a16:creationId xmlns:a16="http://schemas.microsoft.com/office/drawing/2014/main" id="{50C81F86-DBF5-4A73-880F-7A1F9BE4FEFC}"/>
                </a:ext>
              </a:extLst>
            </p:cNvPr>
            <p:cNvSpPr>
              <a:spLocks noChangeArrowheads="1"/>
            </p:cNvSpPr>
            <p:nvPr/>
          </p:nvSpPr>
          <p:spPr bwMode="auto">
            <a:xfrm>
              <a:off x="251168" y="2014065"/>
              <a:ext cx="8397875" cy="9781"/>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84" name="Line 250">
              <a:extLst>
                <a:ext uri="{FF2B5EF4-FFF2-40B4-BE49-F238E27FC236}">
                  <a16:creationId xmlns:a16="http://schemas.microsoft.com/office/drawing/2014/main" id="{9E6FABCB-E741-440B-964C-803B48D8DE71}"/>
                </a:ext>
              </a:extLst>
            </p:cNvPr>
            <p:cNvSpPr>
              <a:spLocks noChangeShapeType="1"/>
            </p:cNvSpPr>
            <p:nvPr/>
          </p:nvSpPr>
          <p:spPr bwMode="auto">
            <a:xfrm>
              <a:off x="251168" y="2164047"/>
              <a:ext cx="8397875" cy="0"/>
            </a:xfrm>
            <a:prstGeom prst="line">
              <a:avLst/>
            </a:prstGeom>
            <a:noFill/>
            <a:ln w="0">
              <a:solidFill>
                <a:srgbClr val="4831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85" name="Rectangle 251">
              <a:extLst>
                <a:ext uri="{FF2B5EF4-FFF2-40B4-BE49-F238E27FC236}">
                  <a16:creationId xmlns:a16="http://schemas.microsoft.com/office/drawing/2014/main" id="{74FC7AC3-5447-45AE-84D3-D42FC57589A6}"/>
                </a:ext>
              </a:extLst>
            </p:cNvPr>
            <p:cNvSpPr>
              <a:spLocks noChangeArrowheads="1"/>
            </p:cNvSpPr>
            <p:nvPr/>
          </p:nvSpPr>
          <p:spPr bwMode="auto">
            <a:xfrm>
              <a:off x="251168" y="2164047"/>
              <a:ext cx="8397875" cy="11412"/>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86" name="Line 252">
              <a:extLst>
                <a:ext uri="{FF2B5EF4-FFF2-40B4-BE49-F238E27FC236}">
                  <a16:creationId xmlns:a16="http://schemas.microsoft.com/office/drawing/2014/main" id="{20399C85-8B83-4D0D-967A-FE568F9FED63}"/>
                </a:ext>
              </a:extLst>
            </p:cNvPr>
            <p:cNvSpPr>
              <a:spLocks noChangeShapeType="1"/>
            </p:cNvSpPr>
            <p:nvPr/>
          </p:nvSpPr>
          <p:spPr bwMode="auto">
            <a:xfrm>
              <a:off x="251168" y="2465641"/>
              <a:ext cx="8397875" cy="0"/>
            </a:xfrm>
            <a:prstGeom prst="line">
              <a:avLst/>
            </a:prstGeom>
            <a:noFill/>
            <a:ln w="0">
              <a:solidFill>
                <a:srgbClr val="48315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87" name="Rectangle 253">
              <a:extLst>
                <a:ext uri="{FF2B5EF4-FFF2-40B4-BE49-F238E27FC236}">
                  <a16:creationId xmlns:a16="http://schemas.microsoft.com/office/drawing/2014/main" id="{478FCC61-166A-4EFE-BA31-1C1FBF97EA27}"/>
                </a:ext>
              </a:extLst>
            </p:cNvPr>
            <p:cNvSpPr>
              <a:spLocks noChangeArrowheads="1"/>
            </p:cNvSpPr>
            <p:nvPr/>
          </p:nvSpPr>
          <p:spPr bwMode="auto">
            <a:xfrm>
              <a:off x="251168" y="2465641"/>
              <a:ext cx="8397875" cy="9781"/>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sp>
          <p:nvSpPr>
            <p:cNvPr id="88" name="Rectangle 254">
              <a:extLst>
                <a:ext uri="{FF2B5EF4-FFF2-40B4-BE49-F238E27FC236}">
                  <a16:creationId xmlns:a16="http://schemas.microsoft.com/office/drawing/2014/main" id="{1CE9FEB5-90DC-4F35-98B1-33C2ACBE8FA3}"/>
                </a:ext>
              </a:extLst>
            </p:cNvPr>
            <p:cNvSpPr>
              <a:spLocks noChangeArrowheads="1"/>
            </p:cNvSpPr>
            <p:nvPr/>
          </p:nvSpPr>
          <p:spPr bwMode="auto">
            <a:xfrm>
              <a:off x="241643" y="3729075"/>
              <a:ext cx="8407400" cy="19563"/>
            </a:xfrm>
            <a:prstGeom prst="rect">
              <a:avLst/>
            </a:prstGeom>
            <a:solidFill>
              <a:srgbClr val="4831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latin typeface="Arial" panose="020B0604020202020204" pitchFamily="34" charset="0"/>
                <a:ea typeface="KoPubWorld돋움체 Medium" panose="00000600000000000000" pitchFamily="2" charset="-127"/>
                <a:cs typeface="KoPubWorld돋움체 Medium" panose="00000600000000000000" pitchFamily="2" charset="-127"/>
              </a:endParaRPr>
            </a:p>
          </p:txBody>
        </p:sp>
      </p:grpSp>
      <p:sp>
        <p:nvSpPr>
          <p:cNvPr id="289" name="세로 텍스트 개체 틀 2">
            <a:extLst>
              <a:ext uri="{FF2B5EF4-FFF2-40B4-BE49-F238E27FC236}">
                <a16:creationId xmlns:a16="http://schemas.microsoft.com/office/drawing/2014/main" id="{E9D1DED8-4748-4443-ACE0-7F35F25D3A81}"/>
              </a:ext>
            </a:extLst>
          </p:cNvPr>
          <p:cNvSpPr>
            <a:spLocks noGrp="1"/>
          </p:cNvSpPr>
          <p:nvPr>
            <p:ph type="body" orient="vert" sz="quarter" idx="14"/>
          </p:nvPr>
        </p:nvSpPr>
        <p:spPr>
          <a:xfrm>
            <a:off x="136628" y="1193892"/>
            <a:ext cx="9621300" cy="558000"/>
          </a:xfrm>
        </p:spPr>
        <p:txBody>
          <a:bodyPr/>
          <a:lstStyle/>
          <a:p>
            <a:r>
              <a:rPr lang="ko-KR" altLang="en-US" dirty="0"/>
              <a:t>패키징 사업부의 제품별 공헌이익률은 </a:t>
            </a:r>
            <a:r>
              <a:rPr lang="en-US" altLang="ko-KR" dirty="0"/>
              <a:t>37~56%</a:t>
            </a:r>
            <a:r>
              <a:rPr lang="ko-KR" altLang="en-US" dirty="0"/>
              <a:t> 로서</a:t>
            </a:r>
            <a:r>
              <a:rPr lang="en-US" altLang="ko-KR" dirty="0"/>
              <a:t>,</a:t>
            </a:r>
            <a:r>
              <a:rPr lang="ko-KR" altLang="en-US" dirty="0"/>
              <a:t> 전체적으로 약 </a:t>
            </a:r>
            <a:r>
              <a:rPr lang="en-US" altLang="ko-KR" dirty="0"/>
              <a:t>45%</a:t>
            </a:r>
            <a:r>
              <a:rPr lang="ko-KR" altLang="en-US" dirty="0"/>
              <a:t> 수준을 유지하고 있습니다</a:t>
            </a:r>
            <a:r>
              <a:rPr lang="en-US" altLang="ko-KR" dirty="0"/>
              <a:t>.</a:t>
            </a:r>
            <a:endParaRPr lang="ko-KR" altLang="en-US" dirty="0"/>
          </a:p>
        </p:txBody>
      </p:sp>
      <p:grpSp>
        <p:nvGrpSpPr>
          <p:cNvPr id="290" name="그룹 289">
            <a:extLst>
              <a:ext uri="{FF2B5EF4-FFF2-40B4-BE49-F238E27FC236}">
                <a16:creationId xmlns:a16="http://schemas.microsoft.com/office/drawing/2014/main" id="{CB40462A-4215-4079-A10C-18B053D177FA}"/>
              </a:ext>
            </a:extLst>
          </p:cNvPr>
          <p:cNvGrpSpPr/>
          <p:nvPr/>
        </p:nvGrpSpPr>
        <p:grpSpPr>
          <a:xfrm>
            <a:off x="266167" y="4112415"/>
            <a:ext cx="8492107" cy="285238"/>
            <a:chOff x="453025" y="1956462"/>
            <a:chExt cx="4320000" cy="285238"/>
          </a:xfrm>
        </p:grpSpPr>
        <p:sp>
          <p:nvSpPr>
            <p:cNvPr id="291" name="TextBox 290">
              <a:extLst>
                <a:ext uri="{FF2B5EF4-FFF2-40B4-BE49-F238E27FC236}">
                  <a16:creationId xmlns:a16="http://schemas.microsoft.com/office/drawing/2014/main" id="{565BDBAF-60D7-4F72-BE69-B4AF8E000F8F}"/>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패키징</a:t>
              </a:r>
              <a:r>
                <a:rPr lang="en-US" altLang="ko-KR" sz="1400" b="1" dirty="0">
                  <a:solidFill>
                    <a:srgbClr val="483159"/>
                  </a:solidFill>
                  <a:latin typeface="Arial" panose="020B0604020202020204" pitchFamily="34" charset="0"/>
                  <a:ea typeface="KoPubWorld돋움체 Medium" panose="00000600000000000000" pitchFamily="2" charset="-127"/>
                </a:rPr>
                <a:t> </a:t>
              </a:r>
              <a:r>
                <a:rPr lang="ko-KR" altLang="en-US" sz="1400" b="1" dirty="0">
                  <a:solidFill>
                    <a:srgbClr val="483159"/>
                  </a:solidFill>
                  <a:latin typeface="Arial" panose="020B0604020202020204" pitchFamily="34" charset="0"/>
                  <a:ea typeface="KoPubWorld돋움체 Medium" panose="00000600000000000000" pitchFamily="2" charset="-127"/>
                </a:rPr>
                <a:t>사업부 마진</a:t>
              </a:r>
            </a:p>
          </p:txBody>
        </p:sp>
        <p:cxnSp>
          <p:nvCxnSpPr>
            <p:cNvPr id="292" name="Straight Connector 32">
              <a:extLst>
                <a:ext uri="{FF2B5EF4-FFF2-40B4-BE49-F238E27FC236}">
                  <a16:creationId xmlns:a16="http://schemas.microsoft.com/office/drawing/2014/main" id="{15BB5A2E-E4B6-4206-A972-6DC3EC2081E8}"/>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293" name="차트 292">
            <a:extLst>
              <a:ext uri="{FF2B5EF4-FFF2-40B4-BE49-F238E27FC236}">
                <a16:creationId xmlns:a16="http://schemas.microsoft.com/office/drawing/2014/main" id="{20D1161D-7F09-4EC6-9CD2-D2C336C93AD9}"/>
              </a:ext>
            </a:extLst>
          </p:cNvPr>
          <p:cNvGraphicFramePr>
            <a:graphicFrameLocks/>
          </p:cNvGraphicFramePr>
          <p:nvPr>
            <p:extLst>
              <p:ext uri="{D42A27DB-BD31-4B8C-83A1-F6EECF244321}">
                <p14:modId xmlns:p14="http://schemas.microsoft.com/office/powerpoint/2010/main" val="2362461726"/>
              </p:ext>
            </p:extLst>
          </p:nvPr>
        </p:nvGraphicFramePr>
        <p:xfrm>
          <a:off x="213500" y="4560730"/>
          <a:ext cx="4592516" cy="1798198"/>
        </p:xfrm>
        <a:graphic>
          <a:graphicData uri="http://schemas.openxmlformats.org/drawingml/2006/chart">
            <c:chart xmlns:c="http://schemas.openxmlformats.org/drawingml/2006/chart" xmlns:r="http://schemas.openxmlformats.org/officeDocument/2006/relationships" r:id="rId3"/>
          </a:graphicData>
        </a:graphic>
      </p:graphicFrame>
      <p:sp>
        <p:nvSpPr>
          <p:cNvPr id="294" name="사각형: 둥근 모서리 293">
            <a:extLst>
              <a:ext uri="{FF2B5EF4-FFF2-40B4-BE49-F238E27FC236}">
                <a16:creationId xmlns:a16="http://schemas.microsoft.com/office/drawing/2014/main" id="{76664090-567A-4B49-8299-B57B731E175A}"/>
              </a:ext>
            </a:extLst>
          </p:cNvPr>
          <p:cNvSpPr/>
          <p:nvPr/>
        </p:nvSpPr>
        <p:spPr>
          <a:xfrm>
            <a:off x="290512" y="2630760"/>
            <a:ext cx="8352000" cy="154741"/>
          </a:xfrm>
          <a:prstGeom prst="roundRect">
            <a:avLst/>
          </a:prstGeom>
          <a:solidFill>
            <a:srgbClr val="FFFFCC">
              <a:alpha val="15000"/>
            </a:srgbClr>
          </a:solid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ea typeface="KoPubWorld돋움체 Medium" panose="00000600000000000000" pitchFamily="2" charset="-127"/>
              </a:rPr>
              <a:t>`</a:t>
            </a:r>
            <a:endParaRPr lang="ko-KR" altLang="en-US" dirty="0">
              <a:ea typeface="KoPubWorld돋움체 Medium" panose="00000600000000000000" pitchFamily="2" charset="-127"/>
            </a:endParaRPr>
          </a:p>
        </p:txBody>
      </p:sp>
      <p:pic>
        <p:nvPicPr>
          <p:cNvPr id="295" name="그림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568647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E72C666-2607-4748-AFD4-57145D08B31C}"/>
              </a:ext>
            </a:extLst>
          </p:cNvPr>
          <p:cNvSpPr>
            <a:spLocks noGrp="1"/>
          </p:cNvSpPr>
          <p:nvPr>
            <p:ph type="body" sz="quarter" idx="13"/>
          </p:nvPr>
        </p:nvSpPr>
        <p:spPr/>
        <p:txBody>
          <a:bodyPr/>
          <a:lstStyle/>
          <a:p>
            <a:r>
              <a:rPr lang="ko-KR" altLang="en-US" dirty="0"/>
              <a:t>패키징 사업부</a:t>
            </a:r>
            <a:r>
              <a:rPr lang="en-US" altLang="ko-KR" dirty="0"/>
              <a:t>:</a:t>
            </a:r>
            <a:r>
              <a:rPr lang="ko-KR" altLang="en-US" dirty="0"/>
              <a:t> 거래처별 매출</a:t>
            </a:r>
          </a:p>
        </p:txBody>
      </p:sp>
      <p:sp>
        <p:nvSpPr>
          <p:cNvPr id="4" name="세로 텍스트 개체 틀 3">
            <a:extLst>
              <a:ext uri="{FF2B5EF4-FFF2-40B4-BE49-F238E27FC236}">
                <a16:creationId xmlns:a16="http://schemas.microsoft.com/office/drawing/2014/main" id="{FEA49A50-06EF-46CA-B597-F4B13B165BF5}"/>
              </a:ext>
            </a:extLst>
          </p:cNvPr>
          <p:cNvSpPr>
            <a:spLocks noGrp="1"/>
          </p:cNvSpPr>
          <p:nvPr>
            <p:ph type="body" orient="vert" sz="quarter" idx="14"/>
          </p:nvPr>
        </p:nvSpPr>
        <p:spPr/>
        <p:txBody>
          <a:bodyPr/>
          <a:lstStyle/>
          <a:p>
            <a:r>
              <a:rPr lang="ko-KR" altLang="en-US" dirty="0"/>
              <a:t>패키징 사업부 매출액은 </a:t>
            </a:r>
            <a:r>
              <a:rPr lang="en-US" altLang="ko-KR" dirty="0"/>
              <a:t>’20</a:t>
            </a:r>
            <a:r>
              <a:rPr lang="ko-KR" altLang="en-US" dirty="0"/>
              <a:t>년 기준으로 약 </a:t>
            </a:r>
            <a:r>
              <a:rPr lang="en-US" altLang="ko-KR" dirty="0"/>
              <a:t>75%</a:t>
            </a:r>
            <a:r>
              <a:rPr lang="ko-KR" altLang="en-US" dirty="0"/>
              <a:t>가 </a:t>
            </a:r>
            <a:r>
              <a:rPr lang="en-US" altLang="ko-KR" dirty="0"/>
              <a:t>SK</a:t>
            </a:r>
            <a:r>
              <a:rPr lang="ko-KR" altLang="en-US" dirty="0"/>
              <a:t>하이닉스向 서비스에서 창출되고 있으나</a:t>
            </a:r>
            <a:r>
              <a:rPr lang="en-US" altLang="ko-KR" dirty="0"/>
              <a:t>, DDR3 </a:t>
            </a:r>
            <a:r>
              <a:rPr lang="ko-KR" altLang="en-US" dirty="0"/>
              <a:t>메모리 제조사에 대한 지속적인 서비스로 약 </a:t>
            </a:r>
            <a:r>
              <a:rPr lang="en-US" altLang="ko-KR" dirty="0"/>
              <a:t>200</a:t>
            </a:r>
            <a:r>
              <a:rPr lang="ko-KR" altLang="en-US" dirty="0"/>
              <a:t>억원 이상의 안정적인 타 고객 매출 수준을 유지하고 있습니다</a:t>
            </a:r>
            <a:r>
              <a:rPr lang="en-US" altLang="ko-KR" dirty="0"/>
              <a:t>.</a:t>
            </a:r>
            <a:endParaRPr lang="ko-KR" altLang="en-US" dirty="0"/>
          </a:p>
        </p:txBody>
      </p:sp>
      <p:sp>
        <p:nvSpPr>
          <p:cNvPr id="6" name="텍스트 개체 틀 5">
            <a:extLst>
              <a:ext uri="{FF2B5EF4-FFF2-40B4-BE49-F238E27FC236}">
                <a16:creationId xmlns:a16="http://schemas.microsoft.com/office/drawing/2014/main" id="{88027E40-3114-45BB-BF05-5942E4C089A4}"/>
              </a:ext>
            </a:extLst>
          </p:cNvPr>
          <p:cNvSpPr>
            <a:spLocks noGrp="1"/>
          </p:cNvSpPr>
          <p:nvPr>
            <p:ph type="body" sz="quarter" idx="15"/>
          </p:nvPr>
        </p:nvSpPr>
        <p:spPr/>
        <p:txBody>
          <a:bodyPr/>
          <a:lstStyle/>
          <a:p>
            <a:r>
              <a:rPr lang="en-US" altLang="ko-KR" dirty="0"/>
              <a:t>Source: KPMG FDD &amp; Price Analysis Report</a:t>
            </a:r>
          </a:p>
        </p:txBody>
      </p:sp>
      <p:sp>
        <p:nvSpPr>
          <p:cNvPr id="22" name="직사각형 21">
            <a:extLst>
              <a:ext uri="{FF2B5EF4-FFF2-40B4-BE49-F238E27FC236}">
                <a16:creationId xmlns:a16="http://schemas.microsoft.com/office/drawing/2014/main" id="{08E37BAA-EF38-46F6-96DB-6BA5A578065F}"/>
              </a:ext>
            </a:extLst>
          </p:cNvPr>
          <p:cNvSpPr/>
          <p:nvPr/>
        </p:nvSpPr>
        <p:spPr>
          <a:xfrm>
            <a:off x="4947278" y="2685585"/>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 향 서비스는 </a:t>
            </a:r>
            <a:r>
              <a:rPr lang="en-US" altLang="ko-KR" sz="1000" dirty="0">
                <a:latin typeface="Arial" panose="020B0604020202020204" pitchFamily="34" charset="0"/>
                <a:ea typeface="KoPubWorld돋움체 Medium" panose="00000600000000000000" pitchFamily="2" charset="-127"/>
              </a:rPr>
              <a:t>DDR4 </a:t>
            </a:r>
            <a:r>
              <a:rPr lang="ko-KR" altLang="en-US" sz="1000" dirty="0">
                <a:latin typeface="Arial" panose="020B0604020202020204" pitchFamily="34" charset="0"/>
                <a:ea typeface="KoPubWorld돋움체 Medium" panose="00000600000000000000" pitchFamily="2" charset="-127"/>
              </a:rPr>
              <a:t>제품을 위한 </a:t>
            </a:r>
            <a:r>
              <a:rPr lang="en-US" altLang="ko-KR" sz="1000" dirty="0">
                <a:latin typeface="Arial" panose="020B0604020202020204" pitchFamily="34" charset="0"/>
                <a:ea typeface="KoPubWorld돋움체 Medium" panose="00000600000000000000" pitchFamily="2" charset="-127"/>
              </a:rPr>
              <a:t>FC </a:t>
            </a:r>
            <a:r>
              <a:rPr lang="ko-KR" altLang="en-US" sz="1000" dirty="0">
                <a:latin typeface="Arial" panose="020B0604020202020204" pitchFamily="34" charset="0"/>
                <a:ea typeface="KoPubWorld돋움체 Medium" panose="00000600000000000000" pitchFamily="2" charset="-127"/>
              </a:rPr>
              <a:t>공법 기반으로 급격한 성장세를 시현하고 있으며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타 제조사의 </a:t>
            </a:r>
            <a:r>
              <a:rPr lang="en-US" altLang="ko-KR" sz="1000" dirty="0">
                <a:latin typeface="Arial" panose="020B0604020202020204" pitchFamily="34" charset="0"/>
                <a:ea typeface="KoPubWorld돋움체 Medium" panose="00000600000000000000" pitchFamily="2" charset="-127"/>
              </a:rPr>
              <a:t>DDR3 </a:t>
            </a:r>
            <a:r>
              <a:rPr lang="ko-KR" altLang="en-US" sz="1000" dirty="0">
                <a:latin typeface="Arial" panose="020B0604020202020204" pitchFamily="34" charset="0"/>
                <a:ea typeface="KoPubWorld돋움체 Medium" panose="00000600000000000000" pitchFamily="2" charset="-127"/>
              </a:rPr>
              <a:t>제품을 위한 기존 시장 역시 안정적인 매출을 유지함으로써 제품 포트폴리오의 고도화 달성</a:t>
            </a:r>
          </a:p>
        </p:txBody>
      </p:sp>
      <p:grpSp>
        <p:nvGrpSpPr>
          <p:cNvPr id="24" name="그룹 23">
            <a:extLst>
              <a:ext uri="{FF2B5EF4-FFF2-40B4-BE49-F238E27FC236}">
                <a16:creationId xmlns:a16="http://schemas.microsoft.com/office/drawing/2014/main" id="{820D93C4-89A0-4494-9DDE-A4B4DF2B67AA}"/>
              </a:ext>
            </a:extLst>
          </p:cNvPr>
          <p:cNvGrpSpPr/>
          <p:nvPr/>
        </p:nvGrpSpPr>
        <p:grpSpPr>
          <a:xfrm>
            <a:off x="535008" y="1956462"/>
            <a:ext cx="8843666" cy="285238"/>
            <a:chOff x="453025" y="1956462"/>
            <a:chExt cx="4320000" cy="285238"/>
          </a:xfrm>
        </p:grpSpPr>
        <p:sp>
          <p:nvSpPr>
            <p:cNvPr id="25" name="TextBox 24">
              <a:extLst>
                <a:ext uri="{FF2B5EF4-FFF2-40B4-BE49-F238E27FC236}">
                  <a16:creationId xmlns:a16="http://schemas.microsoft.com/office/drawing/2014/main" id="{B471D63C-9CF2-434B-8597-C90B35A30A15}"/>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제품 별 매출 및 매출 비중</a:t>
              </a:r>
            </a:p>
          </p:txBody>
        </p:sp>
        <p:cxnSp>
          <p:nvCxnSpPr>
            <p:cNvPr id="26" name="Straight Connector 32">
              <a:extLst>
                <a:ext uri="{FF2B5EF4-FFF2-40B4-BE49-F238E27FC236}">
                  <a16:creationId xmlns:a16="http://schemas.microsoft.com/office/drawing/2014/main" id="{0618B971-78B1-4153-8220-CCA27B52290A}"/>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46" name="직사각형 45">
            <a:extLst>
              <a:ext uri="{FF2B5EF4-FFF2-40B4-BE49-F238E27FC236}">
                <a16:creationId xmlns:a16="http://schemas.microsoft.com/office/drawing/2014/main" id="{B4E6D83A-F6CB-435B-96A1-AC49D871B16B}"/>
              </a:ext>
            </a:extLst>
          </p:cNvPr>
          <p:cNvSpPr/>
          <p:nvPr/>
        </p:nvSpPr>
        <p:spPr>
          <a:xfrm>
            <a:off x="4947278" y="4712281"/>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주 매출처는 </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하이닉스로</a:t>
            </a:r>
            <a:r>
              <a:rPr lang="en-US" altLang="ko-KR" sz="1000" dirty="0">
                <a:latin typeface="Arial" panose="020B0604020202020204" pitchFamily="34" charset="0"/>
                <a:ea typeface="KoPubWorld돋움체 Medium" panose="00000600000000000000" pitchFamily="2" charset="-127"/>
              </a:rPr>
              <a:t>, ‘20</a:t>
            </a:r>
            <a:r>
              <a:rPr lang="ko-KR" altLang="en-US" sz="1000" dirty="0">
                <a:latin typeface="Arial" panose="020B0604020202020204" pitchFamily="34" charset="0"/>
                <a:ea typeface="KoPubWorld돋움체 Medium" panose="00000600000000000000" pitchFamily="2" charset="-127"/>
              </a:rPr>
              <a:t>년 기준 패키징 사업 매출의 약 </a:t>
            </a:r>
            <a:r>
              <a:rPr lang="en-US" altLang="ko-KR" sz="1000" dirty="0">
                <a:latin typeface="Arial" panose="020B0604020202020204" pitchFamily="34" charset="0"/>
                <a:ea typeface="KoPubWorld돋움체 Medium" panose="00000600000000000000" pitchFamily="2" charset="-127"/>
              </a:rPr>
              <a:t>75% </a:t>
            </a:r>
            <a:r>
              <a:rPr lang="ko-KR" altLang="en-US" sz="1000" dirty="0">
                <a:latin typeface="Arial" panose="020B0604020202020204" pitchFamily="34" charset="0"/>
                <a:ea typeface="KoPubWorld돋움체 Medium" panose="00000600000000000000" pitchFamily="2" charset="-127"/>
              </a:rPr>
              <a:t>수준 점유</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하이닉스에 대한 영업력 강화 및 타 반도체 제조사로 확대를 위한 적극적 영업 전략을 동시에 추진</a:t>
            </a:r>
          </a:p>
        </p:txBody>
      </p:sp>
      <p:graphicFrame>
        <p:nvGraphicFramePr>
          <p:cNvPr id="14" name="차트 13">
            <a:extLst>
              <a:ext uri="{FF2B5EF4-FFF2-40B4-BE49-F238E27FC236}">
                <a16:creationId xmlns:a16="http://schemas.microsoft.com/office/drawing/2014/main" id="{AE75CF38-E3B4-4797-822E-5289C8F92D3D}"/>
              </a:ext>
            </a:extLst>
          </p:cNvPr>
          <p:cNvGraphicFramePr>
            <a:graphicFrameLocks/>
          </p:cNvGraphicFramePr>
          <p:nvPr>
            <p:extLst>
              <p:ext uri="{D42A27DB-BD31-4B8C-83A1-F6EECF244321}">
                <p14:modId xmlns:p14="http://schemas.microsoft.com/office/powerpoint/2010/main" val="3353850977"/>
              </p:ext>
            </p:extLst>
          </p:nvPr>
        </p:nvGraphicFramePr>
        <p:xfrm>
          <a:off x="444897" y="2291058"/>
          <a:ext cx="4312800" cy="21390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차트 14">
            <a:extLst>
              <a:ext uri="{FF2B5EF4-FFF2-40B4-BE49-F238E27FC236}">
                <a16:creationId xmlns:a16="http://schemas.microsoft.com/office/drawing/2014/main" id="{3751557B-213B-4F75-A68D-39DE36D94DD1}"/>
              </a:ext>
            </a:extLst>
          </p:cNvPr>
          <p:cNvGraphicFramePr>
            <a:graphicFrameLocks/>
          </p:cNvGraphicFramePr>
          <p:nvPr>
            <p:extLst>
              <p:ext uri="{D42A27DB-BD31-4B8C-83A1-F6EECF244321}">
                <p14:modId xmlns:p14="http://schemas.microsoft.com/office/powerpoint/2010/main" val="3683860846"/>
              </p:ext>
            </p:extLst>
          </p:nvPr>
        </p:nvGraphicFramePr>
        <p:xfrm>
          <a:off x="481447" y="4434386"/>
          <a:ext cx="4312800" cy="1889765"/>
        </p:xfrm>
        <a:graphic>
          <a:graphicData uri="http://schemas.openxmlformats.org/drawingml/2006/chart">
            <c:chart xmlns:c="http://schemas.openxmlformats.org/drawingml/2006/chart" xmlns:r="http://schemas.openxmlformats.org/officeDocument/2006/relationships" r:id="rId4"/>
          </a:graphicData>
        </a:graphic>
      </p:graphicFrame>
      <p:sp>
        <p:nvSpPr>
          <p:cNvPr id="5" name="자유형: 도형 4">
            <a:extLst>
              <a:ext uri="{FF2B5EF4-FFF2-40B4-BE49-F238E27FC236}">
                <a16:creationId xmlns:a16="http://schemas.microsoft.com/office/drawing/2014/main" id="{581BE474-EE51-48FB-B490-94B4F9B18BDB}"/>
              </a:ext>
            </a:extLst>
          </p:cNvPr>
          <p:cNvSpPr/>
          <p:nvPr/>
        </p:nvSpPr>
        <p:spPr>
          <a:xfrm>
            <a:off x="1491722" y="2903537"/>
            <a:ext cx="2924175" cy="709612"/>
          </a:xfrm>
          <a:custGeom>
            <a:avLst/>
            <a:gdLst>
              <a:gd name="connsiteX0" fmla="*/ 0 w 2924175"/>
              <a:gd name="connsiteY0" fmla="*/ 433387 h 709612"/>
              <a:gd name="connsiteX1" fmla="*/ 0 w 2924175"/>
              <a:gd name="connsiteY1" fmla="*/ 709612 h 709612"/>
              <a:gd name="connsiteX2" fmla="*/ 695325 w 2924175"/>
              <a:gd name="connsiteY2" fmla="*/ 709612 h 709612"/>
              <a:gd name="connsiteX3" fmla="*/ 1109662 w 2924175"/>
              <a:gd name="connsiteY3" fmla="*/ 404812 h 709612"/>
              <a:gd name="connsiteX4" fmla="*/ 1819275 w 2924175"/>
              <a:gd name="connsiteY4" fmla="*/ 404812 h 709612"/>
              <a:gd name="connsiteX5" fmla="*/ 2219325 w 2924175"/>
              <a:gd name="connsiteY5" fmla="*/ 285750 h 709612"/>
              <a:gd name="connsiteX6" fmla="*/ 2924175 w 2924175"/>
              <a:gd name="connsiteY6" fmla="*/ 285750 h 709612"/>
              <a:gd name="connsiteX7" fmla="*/ 2924175 w 2924175"/>
              <a:gd name="connsiteY7" fmla="*/ 0 h 709612"/>
              <a:gd name="connsiteX8" fmla="*/ 2224087 w 2924175"/>
              <a:gd name="connsiteY8" fmla="*/ 0 h 709612"/>
              <a:gd name="connsiteX9" fmla="*/ 1795462 w 2924175"/>
              <a:gd name="connsiteY9" fmla="*/ 119062 h 709612"/>
              <a:gd name="connsiteX10" fmla="*/ 1114425 w 2924175"/>
              <a:gd name="connsiteY10" fmla="*/ 119062 h 709612"/>
              <a:gd name="connsiteX11" fmla="*/ 685800 w 2924175"/>
              <a:gd name="connsiteY11" fmla="*/ 447675 h 709612"/>
              <a:gd name="connsiteX12" fmla="*/ 0 w 2924175"/>
              <a:gd name="connsiteY12" fmla="*/ 433387 h 709612"/>
              <a:gd name="connsiteX0" fmla="*/ 0 w 2924175"/>
              <a:gd name="connsiteY0" fmla="*/ 433387 h 709612"/>
              <a:gd name="connsiteX1" fmla="*/ 0 w 2924175"/>
              <a:gd name="connsiteY1" fmla="*/ 709612 h 709612"/>
              <a:gd name="connsiteX2" fmla="*/ 695325 w 2924175"/>
              <a:gd name="connsiteY2" fmla="*/ 709612 h 709612"/>
              <a:gd name="connsiteX3" fmla="*/ 1109662 w 2924175"/>
              <a:gd name="connsiteY3" fmla="*/ 404812 h 709612"/>
              <a:gd name="connsiteX4" fmla="*/ 1819275 w 2924175"/>
              <a:gd name="connsiteY4" fmla="*/ 404812 h 709612"/>
              <a:gd name="connsiteX5" fmla="*/ 2219325 w 2924175"/>
              <a:gd name="connsiteY5" fmla="*/ 285750 h 709612"/>
              <a:gd name="connsiteX6" fmla="*/ 2924175 w 2924175"/>
              <a:gd name="connsiteY6" fmla="*/ 285750 h 709612"/>
              <a:gd name="connsiteX7" fmla="*/ 2924175 w 2924175"/>
              <a:gd name="connsiteY7" fmla="*/ 0 h 709612"/>
              <a:gd name="connsiteX8" fmla="*/ 2224087 w 2924175"/>
              <a:gd name="connsiteY8" fmla="*/ 0 h 709612"/>
              <a:gd name="connsiteX9" fmla="*/ 1795462 w 2924175"/>
              <a:gd name="connsiteY9" fmla="*/ 119062 h 709612"/>
              <a:gd name="connsiteX10" fmla="*/ 1114425 w 2924175"/>
              <a:gd name="connsiteY10" fmla="*/ 119062 h 709612"/>
              <a:gd name="connsiteX11" fmla="*/ 688181 w 2924175"/>
              <a:gd name="connsiteY11" fmla="*/ 435769 h 709612"/>
              <a:gd name="connsiteX12" fmla="*/ 0 w 2924175"/>
              <a:gd name="connsiteY12" fmla="*/ 433387 h 70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24175" h="709612">
                <a:moveTo>
                  <a:pt x="0" y="433387"/>
                </a:moveTo>
                <a:lnTo>
                  <a:pt x="0" y="709612"/>
                </a:lnTo>
                <a:lnTo>
                  <a:pt x="695325" y="709612"/>
                </a:lnTo>
                <a:lnTo>
                  <a:pt x="1109662" y="404812"/>
                </a:lnTo>
                <a:lnTo>
                  <a:pt x="1819275" y="404812"/>
                </a:lnTo>
                <a:lnTo>
                  <a:pt x="2219325" y="285750"/>
                </a:lnTo>
                <a:lnTo>
                  <a:pt x="2924175" y="285750"/>
                </a:lnTo>
                <a:lnTo>
                  <a:pt x="2924175" y="0"/>
                </a:lnTo>
                <a:lnTo>
                  <a:pt x="2224087" y="0"/>
                </a:lnTo>
                <a:lnTo>
                  <a:pt x="1795462" y="119062"/>
                </a:lnTo>
                <a:lnTo>
                  <a:pt x="1114425" y="119062"/>
                </a:lnTo>
                <a:lnTo>
                  <a:pt x="688181" y="435769"/>
                </a:lnTo>
                <a:lnTo>
                  <a:pt x="0" y="433387"/>
                </a:lnTo>
                <a:close/>
              </a:path>
            </a:pathLst>
          </a:custGeom>
          <a:solidFill>
            <a:srgbClr val="D6CDCC">
              <a:alpha val="40000"/>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pic>
        <p:nvPicPr>
          <p:cNvPr id="13" name="그림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4216428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E72C666-2607-4748-AFD4-57145D08B31C}"/>
              </a:ext>
            </a:extLst>
          </p:cNvPr>
          <p:cNvSpPr>
            <a:spLocks noGrp="1"/>
          </p:cNvSpPr>
          <p:nvPr>
            <p:ph type="body" sz="quarter" idx="13"/>
          </p:nvPr>
        </p:nvSpPr>
        <p:spPr/>
        <p:txBody>
          <a:bodyPr/>
          <a:lstStyle/>
          <a:p>
            <a:r>
              <a:rPr lang="ko-KR" altLang="en-US" dirty="0"/>
              <a:t>테스트 사업부</a:t>
            </a:r>
            <a:r>
              <a:rPr lang="en-US" altLang="ko-KR" dirty="0"/>
              <a:t>: </a:t>
            </a:r>
            <a:r>
              <a:rPr lang="ko-KR" altLang="en-US" dirty="0"/>
              <a:t>제품별 매출</a:t>
            </a:r>
            <a:r>
              <a:rPr lang="en-US" altLang="ko-KR" dirty="0"/>
              <a:t>,</a:t>
            </a:r>
            <a:r>
              <a:rPr lang="ko-KR" altLang="en-US" dirty="0"/>
              <a:t> 거래처별 매출</a:t>
            </a:r>
          </a:p>
        </p:txBody>
      </p:sp>
      <p:sp>
        <p:nvSpPr>
          <p:cNvPr id="4" name="세로 텍스트 개체 틀 3">
            <a:extLst>
              <a:ext uri="{FF2B5EF4-FFF2-40B4-BE49-F238E27FC236}">
                <a16:creationId xmlns:a16="http://schemas.microsoft.com/office/drawing/2014/main" id="{FEA49A50-06EF-46CA-B597-F4B13B165BF5}"/>
              </a:ext>
            </a:extLst>
          </p:cNvPr>
          <p:cNvSpPr>
            <a:spLocks noGrp="1"/>
          </p:cNvSpPr>
          <p:nvPr>
            <p:ph type="body" orient="vert" sz="quarter" idx="14"/>
          </p:nvPr>
        </p:nvSpPr>
        <p:spPr/>
        <p:txBody>
          <a:bodyPr/>
          <a:lstStyle/>
          <a:p>
            <a:r>
              <a:rPr lang="ko-KR" altLang="en-US" dirty="0"/>
              <a:t>테스트 사업부 매출액은 대부분 </a:t>
            </a:r>
            <a:r>
              <a:rPr lang="en-US" altLang="ko-KR" dirty="0"/>
              <a:t>SK</a:t>
            </a:r>
            <a:r>
              <a:rPr lang="ko-KR" altLang="en-US" dirty="0"/>
              <a:t>하이닉스向 서비스에서 창출되고 있으며</a:t>
            </a:r>
            <a:r>
              <a:rPr lang="en-US" altLang="ko-KR" dirty="0"/>
              <a:t>, TDBI </a:t>
            </a:r>
            <a:r>
              <a:rPr lang="ko-KR" altLang="en-US" dirty="0"/>
              <a:t>위탁설비 기반 매출 증대와 타 공정</a:t>
            </a:r>
            <a:r>
              <a:rPr lang="en-US" altLang="ko-KR" dirty="0"/>
              <a:t>,</a:t>
            </a:r>
            <a:r>
              <a:rPr lang="ko-KR" altLang="en-US" dirty="0"/>
              <a:t> 제조사로의 안정적인 매출 성장 추세를 유지함으로써 지속적인 성장과 </a:t>
            </a:r>
            <a:r>
              <a:rPr lang="ko-KR" altLang="en-US" dirty="0" err="1"/>
              <a:t>고마진</a:t>
            </a:r>
            <a:r>
              <a:rPr lang="ko-KR" altLang="en-US" dirty="0"/>
              <a:t> 정책을 유지하고 있습니다</a:t>
            </a:r>
            <a:r>
              <a:rPr lang="en-US" altLang="ko-KR" dirty="0"/>
              <a:t>.</a:t>
            </a:r>
            <a:endParaRPr lang="ko-KR" altLang="en-US" dirty="0"/>
          </a:p>
        </p:txBody>
      </p:sp>
      <p:sp>
        <p:nvSpPr>
          <p:cNvPr id="6" name="텍스트 개체 틀 5">
            <a:extLst>
              <a:ext uri="{FF2B5EF4-FFF2-40B4-BE49-F238E27FC236}">
                <a16:creationId xmlns:a16="http://schemas.microsoft.com/office/drawing/2014/main" id="{88027E40-3114-45BB-BF05-5942E4C089A4}"/>
              </a:ext>
            </a:extLst>
          </p:cNvPr>
          <p:cNvSpPr>
            <a:spLocks noGrp="1"/>
          </p:cNvSpPr>
          <p:nvPr>
            <p:ph type="body" sz="quarter" idx="15"/>
          </p:nvPr>
        </p:nvSpPr>
        <p:spPr/>
        <p:txBody>
          <a:bodyPr/>
          <a:lstStyle/>
          <a:p>
            <a:r>
              <a:rPr lang="en-US" altLang="ko-KR" dirty="0"/>
              <a:t>Source: KPMG FDD &amp; Price Analysis Report</a:t>
            </a:r>
          </a:p>
        </p:txBody>
      </p:sp>
      <p:sp>
        <p:nvSpPr>
          <p:cNvPr id="22" name="직사각형 21">
            <a:extLst>
              <a:ext uri="{FF2B5EF4-FFF2-40B4-BE49-F238E27FC236}">
                <a16:creationId xmlns:a16="http://schemas.microsoft.com/office/drawing/2014/main" id="{08E37BAA-EF38-46F6-96DB-6BA5A578065F}"/>
              </a:ext>
            </a:extLst>
          </p:cNvPr>
          <p:cNvSpPr/>
          <p:nvPr/>
        </p:nvSpPr>
        <p:spPr>
          <a:xfrm>
            <a:off x="4947278" y="2685585"/>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테스트 사업 내 </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 向 </a:t>
            </a:r>
            <a:r>
              <a:rPr lang="en-US" altLang="ko-KR" sz="1000" dirty="0">
                <a:latin typeface="Arial" panose="020B0604020202020204" pitchFamily="34" charset="0"/>
                <a:ea typeface="KoPubWorld돋움체 Medium" panose="00000600000000000000" pitchFamily="2" charset="-127"/>
              </a:rPr>
              <a:t>TDBI</a:t>
            </a:r>
            <a:r>
              <a:rPr lang="ko-KR" altLang="en-US" sz="1000" dirty="0">
                <a:latin typeface="Arial" panose="020B0604020202020204" pitchFamily="34" charset="0"/>
                <a:ea typeface="KoPubWorld돋움체 Medium" panose="00000600000000000000" pitchFamily="2" charset="-127"/>
              </a:rPr>
              <a:t> 위탁설비 기반의 매출이 </a:t>
            </a:r>
            <a:r>
              <a:rPr lang="en-US" altLang="ko-KR" sz="1000" dirty="0">
                <a:latin typeface="Arial" panose="020B0604020202020204" pitchFamily="34" charset="0"/>
                <a:ea typeface="KoPubWorld돋움체 Medium" panose="00000600000000000000" pitchFamily="2" charset="-127"/>
              </a:rPr>
              <a:t>’18</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70</a:t>
            </a:r>
            <a:r>
              <a:rPr lang="ko-KR" altLang="en-US" sz="1000" dirty="0">
                <a:latin typeface="Arial" panose="020B0604020202020204" pitchFamily="34" charset="0"/>
                <a:ea typeface="KoPubWorld돋움체 Medium" panose="00000600000000000000" pitchFamily="2" charset="-127"/>
              </a:rPr>
              <a:t>억 </a:t>
            </a:r>
            <a:r>
              <a:rPr lang="en-US" altLang="ko-KR" sz="1000" dirty="0">
                <a:latin typeface="Arial" panose="020B0604020202020204" pitchFamily="34" charset="0"/>
                <a:ea typeface="KoPubWorld돋움체 Medium" panose="00000600000000000000" pitchFamily="2" charset="-127"/>
                <a:sym typeface="Wingdings" panose="05000000000000000000" pitchFamily="2" charset="2"/>
              </a:rPr>
              <a:t> ’20</a:t>
            </a:r>
            <a:r>
              <a:rPr lang="ko-KR" altLang="en-US" sz="1000" dirty="0">
                <a:latin typeface="Arial" panose="020B0604020202020204" pitchFamily="34" charset="0"/>
                <a:ea typeface="KoPubWorld돋움체 Medium" panose="00000600000000000000" pitchFamily="2" charset="-127"/>
                <a:sym typeface="Wingdings" panose="05000000000000000000" pitchFamily="2" charset="2"/>
              </a:rPr>
              <a:t>년 </a:t>
            </a:r>
            <a:r>
              <a:rPr lang="en-US" altLang="ko-KR" sz="1000" dirty="0">
                <a:latin typeface="Arial" panose="020B0604020202020204" pitchFamily="34" charset="0"/>
                <a:ea typeface="KoPubWorld돋움체 Medium" panose="00000600000000000000" pitchFamily="2" charset="-127"/>
                <a:sym typeface="Wingdings" panose="05000000000000000000" pitchFamily="2" charset="2"/>
              </a:rPr>
              <a:t>120</a:t>
            </a:r>
            <a:r>
              <a:rPr lang="ko-KR" altLang="en-US" sz="1000" dirty="0">
                <a:latin typeface="Arial" panose="020B0604020202020204" pitchFamily="34" charset="0"/>
                <a:ea typeface="KoPubWorld돋움체 Medium" panose="00000600000000000000" pitchFamily="2" charset="-127"/>
                <a:sym typeface="Wingdings" panose="05000000000000000000" pitchFamily="2" charset="2"/>
              </a:rPr>
              <a:t>억원 수준으로 가파르게 상승하며 테스트 사업 성장을 견인</a:t>
            </a:r>
            <a:endParaRPr lang="en-US" altLang="ko-KR" sz="1000" dirty="0">
              <a:latin typeface="Arial" panose="020B0604020202020204" pitchFamily="34" charset="0"/>
              <a:ea typeface="KoPubWorld돋움체 Medium" panose="00000600000000000000" pitchFamily="2" charset="-127"/>
              <a:sym typeface="Wingdings" panose="05000000000000000000" pitchFamily="2" charset="2"/>
            </a:endParaRP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TDBI </a:t>
            </a:r>
            <a:r>
              <a:rPr lang="ko-KR" altLang="en-US" sz="1000" dirty="0">
                <a:latin typeface="Arial" panose="020B0604020202020204" pitchFamily="34" charset="0"/>
                <a:ea typeface="KoPubWorld돋움체 Medium" panose="00000600000000000000" pitchFamily="2" charset="-127"/>
              </a:rPr>
              <a:t>외 </a:t>
            </a:r>
            <a:r>
              <a:rPr lang="en-US" altLang="ko-KR" sz="1000" dirty="0">
                <a:latin typeface="Arial" panose="020B0604020202020204" pitchFamily="34" charset="0"/>
                <a:ea typeface="KoPubWorld돋움체 Medium" panose="00000600000000000000" pitchFamily="2" charset="-127"/>
              </a:rPr>
              <a:t>DDR3, DDR4, </a:t>
            </a:r>
            <a:r>
              <a:rPr lang="ko-KR" altLang="en-US" sz="1000" dirty="0">
                <a:latin typeface="Arial" panose="020B0604020202020204" pitchFamily="34" charset="0"/>
                <a:ea typeface="KoPubWorld돋움체 Medium" panose="00000600000000000000" pitchFamily="2" charset="-127"/>
              </a:rPr>
              <a:t>기타 테스트 사업의 경우에도 폭은 작으나 안정적인 성장을 시현함으로써 전반적인 실적의 상승 추세가 지속</a:t>
            </a:r>
          </a:p>
        </p:txBody>
      </p:sp>
      <p:grpSp>
        <p:nvGrpSpPr>
          <p:cNvPr id="24" name="그룹 23">
            <a:extLst>
              <a:ext uri="{FF2B5EF4-FFF2-40B4-BE49-F238E27FC236}">
                <a16:creationId xmlns:a16="http://schemas.microsoft.com/office/drawing/2014/main" id="{820D93C4-89A0-4494-9DDE-A4B4DF2B67AA}"/>
              </a:ext>
            </a:extLst>
          </p:cNvPr>
          <p:cNvGrpSpPr/>
          <p:nvPr/>
        </p:nvGrpSpPr>
        <p:grpSpPr>
          <a:xfrm>
            <a:off x="535008" y="1956462"/>
            <a:ext cx="8843666" cy="285238"/>
            <a:chOff x="453025" y="1956462"/>
            <a:chExt cx="4320000" cy="285238"/>
          </a:xfrm>
        </p:grpSpPr>
        <p:sp>
          <p:nvSpPr>
            <p:cNvPr id="25" name="TextBox 24">
              <a:extLst>
                <a:ext uri="{FF2B5EF4-FFF2-40B4-BE49-F238E27FC236}">
                  <a16:creationId xmlns:a16="http://schemas.microsoft.com/office/drawing/2014/main" id="{B471D63C-9CF2-434B-8597-C90B35A30A15}"/>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제품 별 매출 및 매출 비중</a:t>
              </a:r>
            </a:p>
          </p:txBody>
        </p:sp>
        <p:cxnSp>
          <p:nvCxnSpPr>
            <p:cNvPr id="26" name="Straight Connector 32">
              <a:extLst>
                <a:ext uri="{FF2B5EF4-FFF2-40B4-BE49-F238E27FC236}">
                  <a16:creationId xmlns:a16="http://schemas.microsoft.com/office/drawing/2014/main" id="{0618B971-78B1-4153-8220-CCA27B52290A}"/>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44" name="차트 43">
            <a:extLst>
              <a:ext uri="{FF2B5EF4-FFF2-40B4-BE49-F238E27FC236}">
                <a16:creationId xmlns:a16="http://schemas.microsoft.com/office/drawing/2014/main" id="{B17DB6B6-6F0C-4BBE-A049-F744E676AFEF}"/>
              </a:ext>
            </a:extLst>
          </p:cNvPr>
          <p:cNvGraphicFramePr>
            <a:graphicFrameLocks/>
          </p:cNvGraphicFramePr>
          <p:nvPr>
            <p:extLst>
              <p:ext uri="{D42A27DB-BD31-4B8C-83A1-F6EECF244321}">
                <p14:modId xmlns:p14="http://schemas.microsoft.com/office/powerpoint/2010/main" val="2615778751"/>
              </p:ext>
            </p:extLst>
          </p:nvPr>
        </p:nvGraphicFramePr>
        <p:xfrm>
          <a:off x="535800" y="2341033"/>
          <a:ext cx="4312800" cy="20557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차트 44">
            <a:extLst>
              <a:ext uri="{FF2B5EF4-FFF2-40B4-BE49-F238E27FC236}">
                <a16:creationId xmlns:a16="http://schemas.microsoft.com/office/drawing/2014/main" id="{B999573F-A185-46D5-ABA2-446117E57774}"/>
              </a:ext>
            </a:extLst>
          </p:cNvPr>
          <p:cNvGraphicFramePr>
            <a:graphicFrameLocks/>
          </p:cNvGraphicFramePr>
          <p:nvPr>
            <p:extLst>
              <p:ext uri="{D42A27DB-BD31-4B8C-83A1-F6EECF244321}">
                <p14:modId xmlns:p14="http://schemas.microsoft.com/office/powerpoint/2010/main" val="700983585"/>
              </p:ext>
            </p:extLst>
          </p:nvPr>
        </p:nvGraphicFramePr>
        <p:xfrm>
          <a:off x="535800" y="4356921"/>
          <a:ext cx="4312800" cy="1961253"/>
        </p:xfrm>
        <a:graphic>
          <a:graphicData uri="http://schemas.openxmlformats.org/drawingml/2006/chart">
            <c:chart xmlns:c="http://schemas.openxmlformats.org/drawingml/2006/chart" xmlns:r="http://schemas.openxmlformats.org/officeDocument/2006/relationships" r:id="rId4"/>
          </a:graphicData>
        </a:graphic>
      </p:graphicFrame>
      <p:sp>
        <p:nvSpPr>
          <p:cNvPr id="46" name="직사각형 45">
            <a:extLst>
              <a:ext uri="{FF2B5EF4-FFF2-40B4-BE49-F238E27FC236}">
                <a16:creationId xmlns:a16="http://schemas.microsoft.com/office/drawing/2014/main" id="{B4E6D83A-F6CB-435B-96A1-AC49D871B16B}"/>
              </a:ext>
            </a:extLst>
          </p:cNvPr>
          <p:cNvSpPr/>
          <p:nvPr/>
        </p:nvSpPr>
        <p:spPr>
          <a:xfrm>
            <a:off x="4947278" y="4712281"/>
            <a:ext cx="4431396" cy="763536"/>
          </a:xfrm>
          <a:prstGeom prst="rect">
            <a:avLst/>
          </a:prstGeom>
          <a:noFill/>
          <a:ln>
            <a:noFill/>
            <a:miter lim="800000"/>
          </a:ln>
        </p:spPr>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주 매출처는 </a:t>
            </a: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하이닉스로</a:t>
            </a:r>
            <a:r>
              <a:rPr lang="en-US" altLang="ko-KR" sz="1000" dirty="0">
                <a:latin typeface="Arial" panose="020B0604020202020204" pitchFamily="34" charset="0"/>
                <a:ea typeface="KoPubWorld돋움체 Medium" panose="00000600000000000000" pitchFamily="2" charset="-127"/>
              </a:rPr>
              <a:t>, ‘20</a:t>
            </a:r>
            <a:r>
              <a:rPr lang="ko-KR" altLang="en-US" sz="1000" dirty="0">
                <a:latin typeface="Arial" panose="020B0604020202020204" pitchFamily="34" charset="0"/>
                <a:ea typeface="KoPubWorld돋움체 Medium" panose="00000600000000000000" pitchFamily="2" charset="-127"/>
              </a:rPr>
              <a:t>년 기준으로 테스트 사업 매출의 약 </a:t>
            </a:r>
            <a:r>
              <a:rPr lang="en-US" altLang="ko-KR" sz="1000" dirty="0">
                <a:latin typeface="Arial" panose="020B0604020202020204" pitchFamily="34" charset="0"/>
                <a:ea typeface="KoPubWorld돋움체 Medium" panose="00000600000000000000" pitchFamily="2" charset="-127"/>
              </a:rPr>
              <a:t>80% </a:t>
            </a:r>
            <a:r>
              <a:rPr lang="ko-KR" altLang="en-US" sz="1000" dirty="0">
                <a:latin typeface="Arial" panose="020B0604020202020204" pitchFamily="34" charset="0"/>
                <a:ea typeface="KoPubWorld돋움체 Medium" panose="00000600000000000000" pitchFamily="2" charset="-127"/>
              </a:rPr>
              <a:t>수준 점유</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Bef>
                <a:spcPts val="300"/>
              </a:spcBef>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타 매출처는 제주반도체 및 에센코어</a:t>
            </a:r>
            <a:r>
              <a:rPr lang="en-US" altLang="ko-KR" sz="1000" dirty="0">
                <a:latin typeface="Arial" panose="020B0604020202020204" pitchFamily="34" charset="0"/>
                <a:ea typeface="KoPubWorld돋움체 Medium" panose="00000600000000000000" pitchFamily="2" charset="-127"/>
              </a:rPr>
              <a:t>, Team group </a:t>
            </a:r>
            <a:r>
              <a:rPr lang="ko-KR" altLang="en-US" sz="1000" dirty="0">
                <a:latin typeface="Arial" panose="020B0604020202020204" pitchFamily="34" charset="0"/>
                <a:ea typeface="KoPubWorld돋움체 Medium" panose="00000600000000000000" pitchFamily="2" charset="-127"/>
              </a:rPr>
              <a:t>등의 하위 모델을 점유하는 제조사로 안정적인 성장 추세</a:t>
            </a:r>
          </a:p>
        </p:txBody>
      </p:sp>
      <p:sp>
        <p:nvSpPr>
          <p:cNvPr id="3" name="자유형: 도형 2">
            <a:extLst>
              <a:ext uri="{FF2B5EF4-FFF2-40B4-BE49-F238E27FC236}">
                <a16:creationId xmlns:a16="http://schemas.microsoft.com/office/drawing/2014/main" id="{0DF453CE-1F85-462B-A184-73D94468001D}"/>
              </a:ext>
            </a:extLst>
          </p:cNvPr>
          <p:cNvSpPr/>
          <p:nvPr/>
        </p:nvSpPr>
        <p:spPr>
          <a:xfrm>
            <a:off x="1552575" y="3316818"/>
            <a:ext cx="2947988" cy="601663"/>
          </a:xfrm>
          <a:custGeom>
            <a:avLst/>
            <a:gdLst>
              <a:gd name="connsiteX0" fmla="*/ 0 w 2947988"/>
              <a:gd name="connsiteY0" fmla="*/ 233362 h 590550"/>
              <a:gd name="connsiteX1" fmla="*/ 0 w 2947988"/>
              <a:gd name="connsiteY1" fmla="*/ 590550 h 590550"/>
              <a:gd name="connsiteX2" fmla="*/ 2947988 w 2947988"/>
              <a:gd name="connsiteY2" fmla="*/ 590550 h 590550"/>
              <a:gd name="connsiteX3" fmla="*/ 2947988 w 2947988"/>
              <a:gd name="connsiteY3" fmla="*/ 0 h 590550"/>
              <a:gd name="connsiteX4" fmla="*/ 2250281 w 2947988"/>
              <a:gd name="connsiteY4" fmla="*/ 0 h 590550"/>
              <a:gd name="connsiteX5" fmla="*/ 1809750 w 2947988"/>
              <a:gd name="connsiteY5" fmla="*/ 52387 h 590550"/>
              <a:gd name="connsiteX6" fmla="*/ 1126331 w 2947988"/>
              <a:gd name="connsiteY6" fmla="*/ 52387 h 590550"/>
              <a:gd name="connsiteX7" fmla="*/ 685800 w 2947988"/>
              <a:gd name="connsiteY7" fmla="*/ 238125 h 590550"/>
              <a:gd name="connsiteX8" fmla="*/ 0 w 2947988"/>
              <a:gd name="connsiteY8" fmla="*/ 23336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7988" h="590550">
                <a:moveTo>
                  <a:pt x="0" y="233362"/>
                </a:moveTo>
                <a:lnTo>
                  <a:pt x="0" y="590550"/>
                </a:lnTo>
                <a:lnTo>
                  <a:pt x="2947988" y="590550"/>
                </a:lnTo>
                <a:lnTo>
                  <a:pt x="2947988" y="0"/>
                </a:lnTo>
                <a:lnTo>
                  <a:pt x="2250281" y="0"/>
                </a:lnTo>
                <a:lnTo>
                  <a:pt x="1809750" y="52387"/>
                </a:lnTo>
                <a:lnTo>
                  <a:pt x="1126331" y="52387"/>
                </a:lnTo>
                <a:lnTo>
                  <a:pt x="685800" y="238125"/>
                </a:lnTo>
                <a:lnTo>
                  <a:pt x="0" y="233362"/>
                </a:lnTo>
                <a:close/>
              </a:path>
            </a:pathLst>
          </a:custGeom>
          <a:solidFill>
            <a:srgbClr val="D1C1DD">
              <a:alpha val="40000"/>
            </a:srgbClr>
          </a:solidFill>
          <a:ln>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pic>
        <p:nvPicPr>
          <p:cNvPr id="13" name="그림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851650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텍스트 개체 틀 14">
            <a:extLst>
              <a:ext uri="{FF2B5EF4-FFF2-40B4-BE49-F238E27FC236}">
                <a16:creationId xmlns:a16="http://schemas.microsoft.com/office/drawing/2014/main" id="{76CE922C-E014-4C40-B684-9F96908B6086}"/>
              </a:ext>
            </a:extLst>
          </p:cNvPr>
          <p:cNvSpPr>
            <a:spLocks noGrp="1"/>
          </p:cNvSpPr>
          <p:nvPr>
            <p:ph type="body" sz="quarter" idx="13"/>
          </p:nvPr>
        </p:nvSpPr>
        <p:spPr/>
        <p:txBody>
          <a:bodyPr/>
          <a:lstStyle/>
          <a:p>
            <a:r>
              <a:rPr lang="ko-KR" altLang="en-US" dirty="0"/>
              <a:t>투자 개요</a:t>
            </a:r>
          </a:p>
        </p:txBody>
      </p:sp>
      <p:sp>
        <p:nvSpPr>
          <p:cNvPr id="16" name="세로 텍스트 개체 틀 15">
            <a:extLst>
              <a:ext uri="{FF2B5EF4-FFF2-40B4-BE49-F238E27FC236}">
                <a16:creationId xmlns:a16="http://schemas.microsoft.com/office/drawing/2014/main" id="{79C0501C-8583-444C-8193-2D2185C3DE97}"/>
              </a:ext>
            </a:extLst>
          </p:cNvPr>
          <p:cNvSpPr>
            <a:spLocks noGrp="1"/>
          </p:cNvSpPr>
          <p:nvPr>
            <p:ph type="body" orient="vert" sz="quarter" idx="14"/>
          </p:nvPr>
        </p:nvSpPr>
        <p:spPr/>
        <p:txBody>
          <a:bodyPr/>
          <a:lstStyle/>
          <a:p>
            <a:r>
              <a:rPr lang="ko-KR" altLang="en-US" dirty="0"/>
              <a:t>본 건에 대한 펀드 조건 및 펀드의 투자 조건은 다음과 같습니다</a:t>
            </a:r>
            <a:r>
              <a:rPr lang="en-US" altLang="ko-KR" dirty="0"/>
              <a:t>.</a:t>
            </a:r>
            <a:endParaRPr lang="ko-KR" altLang="en-US" dirty="0"/>
          </a:p>
        </p:txBody>
      </p:sp>
      <p:graphicFrame>
        <p:nvGraphicFramePr>
          <p:cNvPr id="19" name="표 22">
            <a:extLst>
              <a:ext uri="{FF2B5EF4-FFF2-40B4-BE49-F238E27FC236}">
                <a16:creationId xmlns:a16="http://schemas.microsoft.com/office/drawing/2014/main" id="{D155FBA1-9715-45E3-A743-4C8F5B3D1F1E}"/>
              </a:ext>
            </a:extLst>
          </p:cNvPr>
          <p:cNvGraphicFramePr>
            <a:graphicFrameLocks noGrp="1"/>
          </p:cNvGraphicFramePr>
          <p:nvPr>
            <p:extLst>
              <p:ext uri="{D42A27DB-BD31-4B8C-83A1-F6EECF244321}">
                <p14:modId xmlns:p14="http://schemas.microsoft.com/office/powerpoint/2010/main" val="719376328"/>
              </p:ext>
            </p:extLst>
          </p:nvPr>
        </p:nvGraphicFramePr>
        <p:xfrm>
          <a:off x="283766" y="1931319"/>
          <a:ext cx="9058156" cy="4316557"/>
        </p:xfrm>
        <a:graphic>
          <a:graphicData uri="http://schemas.openxmlformats.org/drawingml/2006/table">
            <a:tbl>
              <a:tblPr firstRow="1" bandRow="1">
                <a:tableStyleId>{5C22544A-7EE6-4342-B048-85BDC9FD1C3A}</a:tableStyleId>
              </a:tblPr>
              <a:tblGrid>
                <a:gridCol w="1472023">
                  <a:extLst>
                    <a:ext uri="{9D8B030D-6E8A-4147-A177-3AD203B41FA5}">
                      <a16:colId xmlns:a16="http://schemas.microsoft.com/office/drawing/2014/main" val="1277480089"/>
                    </a:ext>
                  </a:extLst>
                </a:gridCol>
                <a:gridCol w="1304086">
                  <a:extLst>
                    <a:ext uri="{9D8B030D-6E8A-4147-A177-3AD203B41FA5}">
                      <a16:colId xmlns:a16="http://schemas.microsoft.com/office/drawing/2014/main" val="2297497747"/>
                    </a:ext>
                  </a:extLst>
                </a:gridCol>
                <a:gridCol w="6282047">
                  <a:extLst>
                    <a:ext uri="{9D8B030D-6E8A-4147-A177-3AD203B41FA5}">
                      <a16:colId xmlns:a16="http://schemas.microsoft.com/office/drawing/2014/main" val="20002"/>
                    </a:ext>
                  </a:extLst>
                </a:gridCol>
              </a:tblGrid>
              <a:tr h="290421">
                <a:tc>
                  <a:txBody>
                    <a:bodyPr/>
                    <a:lstStyle/>
                    <a:p>
                      <a:pPr latinLnBrk="1">
                        <a:lnSpc>
                          <a:spcPts val="14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 조건</a:t>
                      </a:r>
                    </a:p>
                  </a:txBody>
                  <a:tcPr marL="108000" marT="36000" marB="36000" anchor="ctr">
                    <a:solidFill>
                      <a:srgbClr val="483159"/>
                    </a:solidFill>
                  </a:tcPr>
                </a:tc>
                <a:tc gridSpan="2">
                  <a:txBody>
                    <a:bodyPr/>
                    <a:lstStyle/>
                    <a:p>
                      <a:pPr latinLnBrk="1">
                        <a:lnSpc>
                          <a:spcPts val="1400"/>
                        </a:lnSpc>
                        <a:spcBef>
                          <a:spcPts val="0"/>
                        </a:spcBef>
                        <a:spcAft>
                          <a:spcPts val="0"/>
                        </a:spcAft>
                      </a:pPr>
                      <a:r>
                        <a:rPr lang="ko-KR" altLang="en-US" sz="10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주요 내용</a:t>
                      </a:r>
                    </a:p>
                  </a:txBody>
                  <a:tcPr marL="108000" marT="36000" marB="36000" anchor="ctr">
                    <a:solidFill>
                      <a:srgbClr val="483159"/>
                    </a:solidFill>
                  </a:tcPr>
                </a:tc>
                <a:tc hMerge="1">
                  <a:txBody>
                    <a:bodyPr/>
                    <a:lstStyle/>
                    <a:p>
                      <a:pPr latinLnBrk="1"/>
                      <a:endParaRPr lang="ko-KR" altLang="en-US"/>
                    </a:p>
                  </a:txBody>
                  <a:tcPr/>
                </a:tc>
                <a:extLst>
                  <a:ext uri="{0D108BD9-81ED-4DB2-BD59-A6C34878D82A}">
                    <a16:rowId xmlns:a16="http://schemas.microsoft.com/office/drawing/2014/main" val="3877751455"/>
                  </a:ext>
                </a:extLst>
              </a:tr>
              <a:tr h="703847">
                <a:tc>
                  <a:txBody>
                    <a:bodyPr/>
                    <a:lstStyle/>
                    <a:p>
                      <a:pPr latinLnBrk="1">
                        <a:lnSpc>
                          <a:spcPts val="1400"/>
                        </a:lnSpc>
                        <a:spcBef>
                          <a:spcPts val="0"/>
                        </a:spcBef>
                        <a:spcAft>
                          <a:spcPts val="0"/>
                        </a:spcAft>
                      </a:pPr>
                      <a:r>
                        <a:rPr lang="en-US" altLang="ko-KR"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 </a:t>
                      </a: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모집금액 </a:t>
                      </a:r>
                    </a:p>
                  </a:txBody>
                  <a:tcPr marL="108000" marT="36000" marB="36000" anchor="ctr">
                    <a:noFill/>
                  </a:tcPr>
                </a:tc>
                <a:tc gridSpan="2">
                  <a:txBody>
                    <a:bodyPr/>
                    <a:lstStyle/>
                    <a:p>
                      <a:pPr marL="171450" marR="0" indent="-171450" algn="l" defTabSz="914400" rtl="0" eaLnBrk="1" fontAlgn="auto" latinLnBrk="1" hangingPunct="1">
                        <a:lnSpc>
                          <a:spcPts val="1400"/>
                        </a:lnSpc>
                        <a:spcBef>
                          <a:spcPts val="0"/>
                        </a:spcBef>
                        <a:spcAft>
                          <a:spcPts val="0"/>
                        </a:spcAft>
                        <a:buClrTx/>
                        <a:buSzTx/>
                        <a:buFont typeface="Arial" panose="020B0604020202020204" pitchFamily="34" charset="0"/>
                        <a:buChar char="•"/>
                        <a:tabLst/>
                        <a:defRPr/>
                      </a:pP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펀드 약정 금액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425</a:t>
                      </a:r>
                      <a:r>
                        <a:rPr lang="ko-KR" altLang="en-US" sz="10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억원</a:t>
                      </a:r>
                      <a:endParaRPr lang="en-US" altLang="ko-KR" sz="1000" kern="1200" baseline="0" dirty="0">
                        <a:solidFill>
                          <a:schemeClr val="dk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0" indent="0" algn="l" defTabSz="914400" rtl="0" eaLnBrk="1" latinLnBrk="1" hangingPunct="1">
                        <a:lnSpc>
                          <a:spcPts val="1400"/>
                        </a:lnSpc>
                        <a:spcBef>
                          <a:spcPts val="0"/>
                        </a:spcBef>
                        <a:spcAft>
                          <a:spcPts val="0"/>
                        </a:spcAft>
                        <a:buFont typeface="Arial" panose="020B0604020202020204" pitchFamily="34" charset="0"/>
                        <a:buNone/>
                      </a:pPr>
                      <a:r>
                        <a:rPr lang="en-US" altLang="ko-KR" sz="1000" kern="1200" baseline="0" dirty="0">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 </a:t>
                      </a:r>
                      <a:r>
                        <a:rPr lang="ko-KR" altLang="en-US" sz="1000" kern="1200" baseline="0" dirty="0">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재무적 투자자 </a:t>
                      </a:r>
                      <a:r>
                        <a:rPr lang="en-US" altLang="ko-KR" sz="1000" kern="1200" baseline="0" dirty="0">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kern="1200" baseline="0" dirty="0" err="1">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선순위</a:t>
                      </a:r>
                      <a:r>
                        <a:rPr lang="en-US" altLang="ko-KR" sz="1000" kern="1200" baseline="0" dirty="0">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400</a:t>
                      </a:r>
                      <a:r>
                        <a:rPr lang="ko-KR" altLang="en-US" sz="1000" kern="1200" baseline="0" dirty="0" err="1">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억원</a:t>
                      </a:r>
                      <a:endParaRPr lang="en-US" altLang="ko-KR" sz="1000" kern="1200" baseline="0" dirty="0">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0" indent="0" algn="l" defTabSz="914400" rtl="0" eaLnBrk="1" latinLnBrk="1" hangingPunct="1">
                        <a:lnSpc>
                          <a:spcPts val="1400"/>
                        </a:lnSpc>
                        <a:spcBef>
                          <a:spcPts val="0"/>
                        </a:spcBef>
                        <a:spcAft>
                          <a:spcPts val="0"/>
                        </a:spcAft>
                        <a:buFont typeface="Arial" panose="020B0604020202020204" pitchFamily="34" charset="0"/>
                        <a:buNone/>
                      </a:pPr>
                      <a:r>
                        <a:rPr lang="en-US" altLang="ko-KR" sz="1000" kern="1200" baseline="0" dirty="0">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 </a:t>
                      </a:r>
                      <a:r>
                        <a:rPr lang="ko-KR" altLang="en-US" sz="1000" kern="1200" baseline="0" dirty="0">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이한규 대표이사 측 투자자 </a:t>
                      </a:r>
                      <a:r>
                        <a:rPr lang="en-US" altLang="ko-KR" sz="1000" kern="1200" baseline="0" dirty="0">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kern="1200" baseline="0" dirty="0" err="1">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후순위</a:t>
                      </a:r>
                      <a:r>
                        <a:rPr lang="en-US" altLang="ko-KR" sz="1000" kern="1200" baseline="0" dirty="0">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25</a:t>
                      </a:r>
                      <a:r>
                        <a:rPr lang="ko-KR" altLang="en-US" sz="1000" kern="1200" baseline="0" dirty="0" err="1">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억원</a:t>
                      </a:r>
                      <a:endParaRPr lang="en-US" altLang="ko-KR" sz="1000" kern="1200" baseline="0" dirty="0">
                        <a:solidFill>
                          <a:schemeClr val="dk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noFill/>
                  </a:tcPr>
                </a:tc>
                <a:tc hMerge="1">
                  <a:txBody>
                    <a:bodyPr/>
                    <a:lstStyle/>
                    <a:p>
                      <a:pPr latinLnBrk="1"/>
                      <a:endParaRPr lang="ko-KR" altLang="en-US"/>
                    </a:p>
                  </a:txBody>
                  <a:tcPr/>
                </a:tc>
                <a:extLst>
                  <a:ext uri="{0D108BD9-81ED-4DB2-BD59-A6C34878D82A}">
                    <a16:rowId xmlns:a16="http://schemas.microsoft.com/office/drawing/2014/main" val="1189412718"/>
                  </a:ext>
                </a:extLst>
              </a:tr>
              <a:tr h="703847">
                <a:tc>
                  <a:txBody>
                    <a:bodyPr/>
                    <a:lstStyle/>
                    <a:p>
                      <a:pPr latinLnBrk="1">
                        <a:lnSpc>
                          <a:spcPts val="14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 규모</a:t>
                      </a:r>
                    </a:p>
                  </a:txBody>
                  <a:tcPr marL="108000" marT="36000" marB="36000" anchor="ctr">
                    <a:solidFill>
                      <a:srgbClr val="8960A8">
                        <a:alpha val="20000"/>
                      </a:srgbClr>
                    </a:solidFill>
                  </a:tcPr>
                </a:tc>
                <a:tc gridSpan="2">
                  <a:txBody>
                    <a:bodyPr/>
                    <a:lstStyle/>
                    <a:p>
                      <a:pPr marL="171450" indent="-171450">
                        <a:lnSpc>
                          <a:spcPts val="1400"/>
                        </a:lnSpc>
                        <a:spcBef>
                          <a:spcPts val="0"/>
                        </a:spcBef>
                        <a:spcAft>
                          <a:spcPts val="0"/>
                        </a:spcAft>
                        <a:buFont typeface="Arial" panose="020B0604020202020204" pitchFamily="34" charset="0"/>
                        <a:buChar char="•"/>
                      </a:pPr>
                      <a:r>
                        <a:rPr lang="ko-KR" altLang="en-US" sz="10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[400</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취득지분율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28.3%)</a:t>
                      </a:r>
                    </a:p>
                    <a:p>
                      <a:pPr marL="0" indent="0">
                        <a:lnSpc>
                          <a:spcPts val="1400"/>
                        </a:lnSpc>
                        <a:spcBef>
                          <a:spcPts val="0"/>
                        </a:spcBef>
                        <a:spcAft>
                          <a:spcPts val="0"/>
                        </a:spcAft>
                        <a:buFont typeface="Arial" panose="020B0604020202020204" pitchFamily="34" charset="0"/>
                        <a:buNone/>
                      </a:pP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구주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[300</a:t>
                      </a:r>
                      <a:r>
                        <a:rPr lang="ko-KR"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취득지분율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19.6%)</a:t>
                      </a:r>
                      <a:endParaRPr lang="en-GB"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0" indent="0">
                        <a:lnSpc>
                          <a:spcPts val="1400"/>
                        </a:lnSpc>
                        <a:spcBef>
                          <a:spcPts val="0"/>
                        </a:spcBef>
                        <a:spcAft>
                          <a:spcPts val="0"/>
                        </a:spcAft>
                        <a:buFont typeface="Arial" panose="020B0604020202020204" pitchFamily="34" charset="0"/>
                        <a:buNone/>
                      </a:pP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신주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[100</a:t>
                      </a:r>
                      <a:r>
                        <a:rPr lang="ko-KR"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GB"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취득지분율</a:t>
                      </a:r>
                      <a:r>
                        <a:rPr lang="en-GB"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a:t>
                      </a:r>
                      <a:r>
                        <a:rPr lang="en-GB"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a:t>
                      </a:r>
                      <a:r>
                        <a:rPr lang="en-GB"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108000" marT="36000" marB="36000" anchor="ctr">
                    <a:solidFill>
                      <a:srgbClr val="8960A8">
                        <a:alpha val="20000"/>
                      </a:srgbClr>
                    </a:solidFill>
                  </a:tcPr>
                </a:tc>
                <a:tc hMerge="1">
                  <a:txBody>
                    <a:bodyPr/>
                    <a:lstStyle/>
                    <a:p>
                      <a:pPr latinLnBrk="1"/>
                      <a:endParaRPr lang="ko-KR" altLang="en-US"/>
                    </a:p>
                  </a:txBody>
                  <a:tcPr/>
                </a:tc>
                <a:extLst>
                  <a:ext uri="{0D108BD9-81ED-4DB2-BD59-A6C34878D82A}">
                    <a16:rowId xmlns:a16="http://schemas.microsoft.com/office/drawing/2014/main" val="277812138"/>
                  </a:ext>
                </a:extLst>
              </a:tr>
              <a:tr h="290421">
                <a:tc>
                  <a:txBody>
                    <a:bodyPr/>
                    <a:lstStyle/>
                    <a:p>
                      <a:pPr latinLnBrk="1">
                        <a:lnSpc>
                          <a:spcPts val="1400"/>
                        </a:lnSpc>
                        <a:spcBef>
                          <a:spcPts val="0"/>
                        </a:spcBef>
                        <a:spcAft>
                          <a:spcPts val="0"/>
                        </a:spcAft>
                      </a:pPr>
                      <a:r>
                        <a:rPr lang="en-US" altLang="ko-KR"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 </a:t>
                      </a: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신용 보강</a:t>
                      </a:r>
                    </a:p>
                  </a:txBody>
                  <a:tcPr marL="108000" marT="36000" marB="36000" anchor="ctr">
                    <a:noFill/>
                  </a:tcPr>
                </a:tc>
                <a:tc gridSpan="2">
                  <a:txBody>
                    <a:bodyPr/>
                    <a:lstStyle/>
                    <a:p>
                      <a:pPr marL="171450" indent="-171450">
                        <a:lnSpc>
                          <a:spcPts val="1400"/>
                        </a:lnSpc>
                        <a:spcBef>
                          <a:spcPts val="0"/>
                        </a:spcBef>
                        <a:spcAft>
                          <a:spcPts val="0"/>
                        </a:spcAft>
                        <a:buFont typeface="Arial" panose="020B0604020202020204" pitchFamily="34" charset="0"/>
                        <a:buChar char="•"/>
                      </a:pP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대표이사가 보유한 구주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769,230</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(@3,450</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26.5</a:t>
                      </a:r>
                      <a:r>
                        <a:rPr lang="ko-KR" altLang="en-US" sz="10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억원</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를 담보 설정하고</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Exit</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시 </a:t>
                      </a:r>
                      <a:r>
                        <a:rPr lang="en-US" alt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Waterfall</a:t>
                      </a:r>
                      <a:r>
                        <a:rPr lang="ko-KR" altLang="en-US"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상 후순위로 둠</a:t>
                      </a:r>
                      <a:endParaRPr lang="ko-KR" sz="10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R="68580" marT="36000" marB="36000" anchor="ctr">
                    <a:noFill/>
                  </a:tcPr>
                </a:tc>
                <a:tc hMerge="1">
                  <a:txBody>
                    <a:bodyPr/>
                    <a:lstStyle/>
                    <a:p>
                      <a:pPr latinLnBrk="1"/>
                      <a:endParaRPr lang="ko-KR" altLang="en-US"/>
                    </a:p>
                  </a:txBody>
                  <a:tcPr/>
                </a:tc>
                <a:extLst>
                  <a:ext uri="{0D108BD9-81ED-4DB2-BD59-A6C34878D82A}">
                    <a16:rowId xmlns:a16="http://schemas.microsoft.com/office/drawing/2014/main" val="1411322609"/>
                  </a:ext>
                </a:extLst>
              </a:tr>
              <a:tr h="290421">
                <a:tc rowSpan="4">
                  <a:txBody>
                    <a:bodyPr/>
                    <a:lstStyle/>
                    <a:p>
                      <a:pPr latinLnBrk="1">
                        <a:lnSpc>
                          <a:spcPts val="14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주주간 계약 주요 내용</a:t>
                      </a:r>
                    </a:p>
                  </a:txBody>
                  <a:tcPr marL="108000" marT="36000" marB="36000" anchor="ctr">
                    <a:solidFill>
                      <a:srgbClr val="8960A8">
                        <a:alpha val="20000"/>
                      </a:srgbClr>
                    </a:solidFill>
                  </a:tcPr>
                </a:tc>
                <a:tc rowSpan="2">
                  <a:txBody>
                    <a:bodyPr/>
                    <a:lstStyle/>
                    <a:p>
                      <a:pPr marL="171450" indent="-171450">
                        <a:lnSpc>
                          <a:spcPts val="1400"/>
                        </a:lnSpc>
                        <a:spcBef>
                          <a:spcPts val="0"/>
                        </a:spcBef>
                        <a:spcAft>
                          <a:spcPts val="0"/>
                        </a:spcAft>
                        <a:buFont typeface="Arial" panose="020B0604020202020204" pitchFamily="34" charset="0"/>
                        <a:buChar char="•"/>
                      </a:pP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측</a:t>
                      </a:r>
                    </a:p>
                  </a:txBody>
                  <a:tcPr marL="108000" marT="36000" marB="36000" anchor="ctr">
                    <a:solidFill>
                      <a:srgbClr val="8960A8">
                        <a:alpha val="20000"/>
                      </a:srgbClr>
                    </a:solidFill>
                  </a:tcPr>
                </a:tc>
                <a:tc>
                  <a:txBody>
                    <a:bodyPr/>
                    <a:lstStyle/>
                    <a:p>
                      <a:pPr marL="171450" indent="-171450">
                        <a:lnSpc>
                          <a:spcPts val="1400"/>
                        </a:lnSpc>
                        <a:spcBef>
                          <a:spcPts val="0"/>
                        </a:spcBef>
                        <a:spcAft>
                          <a:spcPts val="0"/>
                        </a:spcAft>
                        <a:buFont typeface="Arial" panose="020B0604020202020204" pitchFamily="34" charset="0"/>
                        <a:buChar char="•"/>
                      </a:pP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대표이사 임기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년 보장</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이사회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인 임명권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즉</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이사회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2/5)</a:t>
                      </a:r>
                      <a:endParaRPr lang="ko-KR"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solidFill>
                      <a:srgbClr val="8960A8">
                        <a:alpha val="20000"/>
                      </a:srgbClr>
                    </a:solidFill>
                  </a:tcPr>
                </a:tc>
                <a:extLst>
                  <a:ext uri="{0D108BD9-81ED-4DB2-BD59-A6C34878D82A}">
                    <a16:rowId xmlns:a16="http://schemas.microsoft.com/office/drawing/2014/main" val="863949429"/>
                  </a:ext>
                </a:extLst>
              </a:tr>
              <a:tr h="290421">
                <a:tc vMerge="1">
                  <a:txBody>
                    <a:bodyPr/>
                    <a:lstStyle/>
                    <a:p>
                      <a:pPr latinLnBrk="1"/>
                      <a:endParaRPr lang="ko-KR" altLang="en-US"/>
                    </a:p>
                  </a:txBody>
                  <a:tcPr/>
                </a:tc>
                <a:tc vMerge="1">
                  <a:txBody>
                    <a:bodyPr/>
                    <a:lstStyle/>
                    <a:p>
                      <a:pPr marL="171450" indent="-171450">
                        <a:lnSpc>
                          <a:spcPct val="150000"/>
                        </a:lnSpc>
                        <a:spcBef>
                          <a:spcPts val="0"/>
                        </a:spcBef>
                        <a:spcAft>
                          <a:spcPts val="0"/>
                        </a:spcAft>
                        <a:buFont typeface="Arial" panose="020B0604020202020204" pitchFamily="34" charset="0"/>
                        <a:buChar char="•"/>
                      </a:pPr>
                      <a:endParaRPr lang="ko-KR" altLang="ko-KR" sz="1000" baseline="0" dirty="0">
                        <a:solidFill>
                          <a:srgbClr val="FF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solidFill>
                      <a:srgbClr val="8960A8">
                        <a:alpha val="20000"/>
                      </a:srgbClr>
                    </a:solidFill>
                  </a:tcPr>
                </a:tc>
                <a:tc>
                  <a:txBody>
                    <a:bodyPr/>
                    <a:lstStyle/>
                    <a:p>
                      <a:pPr marL="171450" indent="-171450">
                        <a:lnSpc>
                          <a:spcPts val="1400"/>
                        </a:lnSpc>
                        <a:spcBef>
                          <a:spcPts val="0"/>
                        </a:spcBef>
                        <a:spcAft>
                          <a:spcPts val="0"/>
                        </a:spcAft>
                        <a:buFont typeface="Arial" panose="020B0604020202020204" pitchFamily="34" charset="0"/>
                        <a:buChar char="•"/>
                      </a:pP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 Exit</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시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우선매수권</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보유 </a:t>
                      </a:r>
                      <a:endParaRPr lang="ko-KR"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solidFill>
                      <a:srgbClr val="8960A8">
                        <a:alpha val="20000"/>
                      </a:srgbClr>
                    </a:solidFill>
                  </a:tcPr>
                </a:tc>
                <a:extLst>
                  <a:ext uri="{0D108BD9-81ED-4DB2-BD59-A6C34878D82A}">
                    <a16:rowId xmlns:a16="http://schemas.microsoft.com/office/drawing/2014/main" val="10005"/>
                  </a:ext>
                </a:extLst>
              </a:tr>
              <a:tr h="290421">
                <a:tc vMerge="1">
                  <a:txBody>
                    <a:bodyPr/>
                    <a:lstStyle/>
                    <a:p>
                      <a:pPr latinLnBrk="1"/>
                      <a:endParaRPr lang="ko-KR" altLang="en-US"/>
                    </a:p>
                  </a:txBody>
                  <a:tcPr/>
                </a:tc>
                <a:tc rowSpan="2">
                  <a:txBody>
                    <a:bodyPr/>
                    <a:lstStyle/>
                    <a:p>
                      <a:pPr marL="171450" marR="0" indent="-171450" algn="l" defTabSz="914400" rtl="0" eaLnBrk="1" fontAlgn="auto" latinLnBrk="1" hangingPunct="1">
                        <a:lnSpc>
                          <a:spcPts val="1400"/>
                        </a:lnSpc>
                        <a:spcBef>
                          <a:spcPts val="0"/>
                        </a:spcBef>
                        <a:spcAft>
                          <a:spcPts val="0"/>
                        </a:spcAft>
                        <a:buClrTx/>
                        <a:buSzTx/>
                        <a:buFont typeface="Arial" panose="020B0604020202020204" pitchFamily="34" charset="0"/>
                        <a:buChar char="•"/>
                        <a:tabLst/>
                        <a:defRPr/>
                      </a:pP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a:t>
                      </a:r>
                      <a:endParaRPr lang="ko-KR"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solidFill>
                      <a:srgbClr val="8960A8">
                        <a:alpha val="20000"/>
                      </a:srgbClr>
                    </a:solidFill>
                  </a:tcPr>
                </a:tc>
                <a:tc>
                  <a:txBody>
                    <a:bodyPr/>
                    <a:lstStyle/>
                    <a:p>
                      <a:pPr marL="171450" indent="-171450">
                        <a:lnSpc>
                          <a:spcPts val="1400"/>
                        </a:lnSpc>
                        <a:spcBef>
                          <a:spcPts val="0"/>
                        </a:spcBef>
                        <a:spcAft>
                          <a:spcPts val="0"/>
                        </a:spcAft>
                        <a:buFont typeface="Arial" panose="020B0604020202020204" pitchFamily="34" charset="0"/>
                        <a:buChar char="•"/>
                      </a:pP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이사회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3/5 </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임명권</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CFO, </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감사 지명권</a:t>
                      </a:r>
                      <a:endParaRPr lang="ko-KR"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solidFill>
                      <a:srgbClr val="8960A8">
                        <a:alpha val="20000"/>
                      </a:srgbClr>
                    </a:solidFill>
                  </a:tcPr>
                </a:tc>
                <a:extLst>
                  <a:ext uri="{0D108BD9-81ED-4DB2-BD59-A6C34878D82A}">
                    <a16:rowId xmlns:a16="http://schemas.microsoft.com/office/drawing/2014/main" val="10006"/>
                  </a:ext>
                </a:extLst>
              </a:tr>
              <a:tr h="290421">
                <a:tc vMerge="1">
                  <a:txBody>
                    <a:bodyPr/>
                    <a:lstStyle/>
                    <a:p>
                      <a:pPr latinLnBrk="1"/>
                      <a:endParaRPr lang="ko-KR" altLang="en-US"/>
                    </a:p>
                  </a:txBody>
                  <a:tcPr/>
                </a:tc>
                <a:tc vMerge="1">
                  <a:txBody>
                    <a:bodyPr/>
                    <a:lstStyle/>
                    <a:p>
                      <a:pPr marL="171450" indent="-171450">
                        <a:lnSpc>
                          <a:spcPct val="150000"/>
                        </a:lnSpc>
                        <a:spcBef>
                          <a:spcPts val="0"/>
                        </a:spcBef>
                        <a:spcAft>
                          <a:spcPts val="0"/>
                        </a:spcAft>
                        <a:buFont typeface="Arial" panose="020B0604020202020204" pitchFamily="34" charset="0"/>
                        <a:buChar char="•"/>
                      </a:pPr>
                      <a:endParaRPr lang="ko-KR" altLang="ko-KR" sz="1000" baseline="0" dirty="0">
                        <a:solidFill>
                          <a:srgbClr val="FF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solidFill>
                      <a:srgbClr val="8960A8">
                        <a:alpha val="20000"/>
                      </a:srgbClr>
                    </a:solidFill>
                  </a:tcPr>
                </a:tc>
                <a:tc>
                  <a:txBody>
                    <a:bodyPr/>
                    <a:lstStyle/>
                    <a:p>
                      <a:pPr marL="171450" indent="-171450">
                        <a:lnSpc>
                          <a:spcPts val="1400"/>
                        </a:lnSpc>
                        <a:spcBef>
                          <a:spcPts val="0"/>
                        </a:spcBef>
                        <a:spcAft>
                          <a:spcPts val="0"/>
                        </a:spcAft>
                        <a:buFont typeface="Arial" panose="020B0604020202020204" pitchFamily="34" charset="0"/>
                        <a:buChar char="•"/>
                      </a:pPr>
                      <a:r>
                        <a:rPr lang="ko-KR" altLang="en-US" sz="1000" baseline="0"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담보제공된</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現 대표이사 지분을 동반매각 청구할 수 있는 </a:t>
                      </a:r>
                      <a:r>
                        <a:rPr lang="en-US"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Drag-along </a:t>
                      </a:r>
                      <a:r>
                        <a:rPr lang="ko-KR" altLang="en-US"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권한 보유</a:t>
                      </a:r>
                      <a:endParaRPr lang="ko-KR" altLang="ko-KR" sz="10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solidFill>
                      <a:srgbClr val="8960A8">
                        <a:alpha val="20000"/>
                      </a:srgbClr>
                    </a:solidFill>
                  </a:tcPr>
                </a:tc>
                <a:extLst>
                  <a:ext uri="{0D108BD9-81ED-4DB2-BD59-A6C34878D82A}">
                    <a16:rowId xmlns:a16="http://schemas.microsoft.com/office/drawing/2014/main" val="10007"/>
                  </a:ext>
                </a:extLst>
              </a:tr>
              <a:tr h="875916">
                <a:tc>
                  <a:txBody>
                    <a:bodyPr/>
                    <a:lstStyle/>
                    <a:p>
                      <a:pPr latinLnBrk="1">
                        <a:lnSpc>
                          <a:spcPts val="1400"/>
                        </a:lnSpc>
                        <a:spcBef>
                          <a:spcPts val="0"/>
                        </a:spcBef>
                        <a:spcAft>
                          <a:spcPts val="0"/>
                        </a:spcAft>
                      </a:pPr>
                      <a:r>
                        <a:rPr lang="ko-KR" altLang="en-US" sz="1000" b="1"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투자회수 시</a:t>
                      </a:r>
                      <a:endParaRPr lang="en-US" altLang="ko-KR" sz="1000" b="1"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latinLnBrk="1">
                        <a:lnSpc>
                          <a:spcPts val="1400"/>
                        </a:lnSpc>
                        <a:spcBef>
                          <a:spcPts val="0"/>
                        </a:spcBef>
                        <a:spcAft>
                          <a:spcPts val="0"/>
                        </a:spcAft>
                      </a:pPr>
                      <a:r>
                        <a:rPr lang="ko-KR" altLang="en-US" sz="1000" b="1"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수익배분 구조</a:t>
                      </a:r>
                      <a:endParaRPr lang="en-US" altLang="ko-KR" sz="1000" b="1"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latinLnBrk="1">
                        <a:lnSpc>
                          <a:spcPts val="1400"/>
                        </a:lnSpc>
                        <a:spcBef>
                          <a:spcPts val="0"/>
                        </a:spcBef>
                        <a:spcAft>
                          <a:spcPts val="0"/>
                        </a:spcAft>
                      </a:pPr>
                      <a:r>
                        <a:rPr lang="en-US" altLang="ko-KR" sz="1000" b="1"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(Exit</a:t>
                      </a:r>
                      <a:r>
                        <a:rPr lang="ko-KR" altLang="en-US" sz="1000" b="1"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1"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Waterfall)</a:t>
                      </a:r>
                      <a:endParaRPr lang="ko-KR" altLang="en-US" sz="1000" b="1"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noFill/>
                  </a:tcPr>
                </a:tc>
                <a:tc gridSpan="2">
                  <a:txBody>
                    <a:bodyPr/>
                    <a:lstStyle/>
                    <a:p>
                      <a:pPr marL="171450" indent="-171450" latinLnBrk="1">
                        <a:lnSpc>
                          <a:spcPts val="1400"/>
                        </a:lnSpc>
                        <a:spcBef>
                          <a:spcPts val="0"/>
                        </a:spcBef>
                        <a:spcAft>
                          <a:spcPts val="0"/>
                        </a:spcAft>
                        <a:buFont typeface="Arial" panose="020B0604020202020204" pitchFamily="34" charset="0"/>
                        <a:buChar char="•"/>
                      </a:pP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측 아닌 출자자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출자원금</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+IRR</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6%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2</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측 출자자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출자원금</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+IRR 6% </a:t>
                      </a:r>
                      <a:r>
                        <a:rPr lang="en-US" altLang="ko-KR" sz="8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8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단</a:t>
                      </a:r>
                      <a:r>
                        <a:rPr lang="en-US" altLang="ko-KR" sz="8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8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담보제공주식도 출자원금으로 갈음</a:t>
                      </a:r>
                      <a:r>
                        <a:rPr lang="en-US" altLang="ko-KR" sz="8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marL="171450" indent="-171450" latinLnBrk="1">
                        <a:lnSpc>
                          <a:spcPts val="1400"/>
                        </a:lnSpc>
                        <a:spcBef>
                          <a:spcPts val="0"/>
                        </a:spcBef>
                        <a:spcAft>
                          <a:spcPts val="0"/>
                        </a:spcAft>
                        <a:buFont typeface="Arial" panose="020B0604020202020204" pitchFamily="34" charset="0"/>
                        <a:buChar char="•"/>
                      </a:pP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측 아닌 출자자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IRR</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12%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4</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측 출자자</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IRR 12%</a:t>
                      </a:r>
                    </a:p>
                    <a:p>
                      <a:pPr marL="171450" indent="-171450" latinLnBrk="1">
                        <a:lnSpc>
                          <a:spcPts val="1400"/>
                        </a:lnSpc>
                        <a:spcBef>
                          <a:spcPts val="0"/>
                        </a:spcBef>
                        <a:spcAft>
                          <a:spcPts val="0"/>
                        </a:spcAft>
                        <a:buFont typeface="Arial" panose="020B0604020202020204" pitchFamily="34" charset="0"/>
                        <a:buChar char="•"/>
                      </a:pP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5</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측 아닌 출자자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IRR</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15%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sym typeface="Wingdings" panose="05000000000000000000" pitchFamily="2" charset="2"/>
                        </a:rPr>
                        <a:t></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6</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측 출자자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IRR 15%</a:t>
                      </a:r>
                    </a:p>
                    <a:p>
                      <a:pPr marL="171450" indent="-171450" latinLnBrk="1">
                        <a:lnSpc>
                          <a:spcPts val="1400"/>
                        </a:lnSpc>
                        <a:spcBef>
                          <a:spcPts val="0"/>
                        </a:spcBef>
                        <a:spcAft>
                          <a:spcPts val="0"/>
                        </a:spcAft>
                        <a:buFont typeface="Arial" panose="020B0604020202020204" pitchFamily="34" charset="0"/>
                        <a:buChar char="•"/>
                      </a:pP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IRR 15% </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이상</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수익에 대해서는 現 대표이사 측 출자자와 現 대표이사 측 아닌 출자자가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5:5 </a:t>
                      </a:r>
                      <a:r>
                        <a:rPr lang="ko-KR" altLang="en-US" sz="1000" baseline="0" dirty="0" err="1">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동순위로</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배분함</a:t>
                      </a:r>
                      <a:endPar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108000" marT="36000" marB="36000" anchor="ctr">
                    <a:noFill/>
                  </a:tcPr>
                </a:tc>
                <a:tc hMerge="1">
                  <a:txBody>
                    <a:bodyPr/>
                    <a:lstStyle/>
                    <a:p>
                      <a:pPr latinLnBrk="1"/>
                      <a:endParaRPr lang="ko-KR" altLang="en-US"/>
                    </a:p>
                  </a:txBody>
                  <a:tcPr/>
                </a:tc>
                <a:extLst>
                  <a:ext uri="{0D108BD9-81ED-4DB2-BD59-A6C34878D82A}">
                    <a16:rowId xmlns:a16="http://schemas.microsoft.com/office/drawing/2014/main" val="907825811"/>
                  </a:ext>
                </a:extLst>
              </a:tr>
              <a:tr h="290421">
                <a:tc>
                  <a:txBody>
                    <a:bodyPr/>
                    <a:lstStyle/>
                    <a:p>
                      <a:pPr latinLnBrk="1">
                        <a:lnSpc>
                          <a:spcPts val="1400"/>
                        </a:lnSpc>
                        <a:spcBef>
                          <a:spcPts val="0"/>
                        </a:spcBef>
                        <a:spcAft>
                          <a:spcPts val="0"/>
                        </a:spcAft>
                      </a:pPr>
                      <a:r>
                        <a:rPr lang="ko-KR" altLang="en-US" sz="1000" b="1"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비고</a:t>
                      </a:r>
                    </a:p>
                  </a:txBody>
                  <a:tcPr marL="108000" marT="36000" marB="36000" anchor="ctr">
                    <a:lnB w="9525" cap="flat" cmpd="sng" algn="ctr">
                      <a:solidFill>
                        <a:schemeClr val="tx1"/>
                      </a:solidFill>
                      <a:prstDash val="solid"/>
                      <a:round/>
                      <a:headEnd type="none" w="med" len="med"/>
                      <a:tailEnd type="none" w="med" len="med"/>
                    </a:lnB>
                    <a:solidFill>
                      <a:srgbClr val="E7DFEE"/>
                    </a:solidFill>
                  </a:tcPr>
                </a:tc>
                <a:tc gridSpan="2">
                  <a:txBody>
                    <a:bodyPr/>
                    <a:lstStyle/>
                    <a:p>
                      <a:pPr marL="171450" marR="0" lvl="0" indent="-171450" algn="l" defTabSz="914400" rtl="0" eaLnBrk="1" fontAlgn="auto" latinLnBrk="1" hangingPunct="1">
                        <a:lnSpc>
                          <a:spcPts val="1400"/>
                        </a:lnSpc>
                        <a:spcBef>
                          <a:spcPts val="0"/>
                        </a:spcBef>
                        <a:spcAft>
                          <a:spcPts val="0"/>
                        </a:spcAft>
                        <a:buClrTx/>
                        <a:buSzTx/>
                        <a:buFont typeface="Arial" panose="020B0604020202020204" pitchFamily="34" charset="0"/>
                        <a:buChar char="•"/>
                        <a:tabLst/>
                        <a:defRPr/>
                      </a:pP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GP</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보수 </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관리 보수 및 성과 보수</a:t>
                      </a:r>
                      <a:r>
                        <a:rPr lang="en-US" altLang="ko-KR"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000" baseline="0" dirty="0">
                          <a:solidFill>
                            <a:schemeClr val="tx1"/>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는 위 순위에 우선함</a:t>
                      </a:r>
                    </a:p>
                  </a:txBody>
                  <a:tcPr marL="108000" marT="36000" marB="36000" anchor="ctr">
                    <a:lnB w="9525" cap="flat" cmpd="sng" algn="ctr">
                      <a:solidFill>
                        <a:schemeClr val="tx1"/>
                      </a:solidFill>
                      <a:prstDash val="solid"/>
                      <a:round/>
                      <a:headEnd type="none" w="med" len="med"/>
                      <a:tailEnd type="none" w="med" len="med"/>
                    </a:lnB>
                    <a:solidFill>
                      <a:srgbClr val="E7DFEE"/>
                    </a:solidFill>
                  </a:tcPr>
                </a:tc>
                <a:tc hMerge="1">
                  <a:txBody>
                    <a:bodyPr/>
                    <a:lstStyle/>
                    <a:p>
                      <a:pPr latinLnBrk="1"/>
                      <a:endParaRPr lang="ko-KR" altLang="en-US"/>
                    </a:p>
                  </a:txBody>
                  <a:tcPr/>
                </a:tc>
                <a:extLst>
                  <a:ext uri="{0D108BD9-81ED-4DB2-BD59-A6C34878D82A}">
                    <a16:rowId xmlns:a16="http://schemas.microsoft.com/office/drawing/2014/main" val="1126165001"/>
                  </a:ext>
                </a:extLst>
              </a:tr>
            </a:tbl>
          </a:graphicData>
        </a:graphic>
      </p:graphicFrame>
      <p:pic>
        <p:nvPicPr>
          <p:cNvPr id="5" name="그림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8743745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62017ED-0C2A-4042-B2ED-5A1626BE5A35}"/>
              </a:ext>
            </a:extLst>
          </p:cNvPr>
          <p:cNvSpPr>
            <a:spLocks noGrp="1"/>
          </p:cNvSpPr>
          <p:nvPr>
            <p:ph type="body" sz="quarter" idx="13"/>
          </p:nvPr>
        </p:nvSpPr>
        <p:spPr/>
        <p:txBody>
          <a:bodyPr/>
          <a:lstStyle/>
          <a:p>
            <a:pPr latinLnBrk="0"/>
            <a:r>
              <a:rPr lang="ko-KR" altLang="en-US" dirty="0"/>
              <a:t>주요 매출처 전망</a:t>
            </a:r>
            <a:r>
              <a:rPr lang="en-US" altLang="ko-KR" dirty="0"/>
              <a:t>:</a:t>
            </a:r>
            <a:r>
              <a:rPr lang="ko-KR" altLang="en-US" dirty="0"/>
              <a:t> </a:t>
            </a:r>
            <a:r>
              <a:rPr lang="en-US" altLang="ko-KR" dirty="0"/>
              <a:t>SK</a:t>
            </a:r>
            <a:r>
              <a:rPr lang="ko-KR" altLang="en-US" dirty="0"/>
              <a:t>하이닉스</a:t>
            </a:r>
          </a:p>
        </p:txBody>
      </p:sp>
      <p:sp>
        <p:nvSpPr>
          <p:cNvPr id="3" name="세로 텍스트 개체 틀 2">
            <a:extLst>
              <a:ext uri="{FF2B5EF4-FFF2-40B4-BE49-F238E27FC236}">
                <a16:creationId xmlns:a16="http://schemas.microsoft.com/office/drawing/2014/main" id="{1F83F690-2589-4EC5-B5A7-86B3CA0CBF43}"/>
              </a:ext>
            </a:extLst>
          </p:cNvPr>
          <p:cNvSpPr>
            <a:spLocks noGrp="1"/>
          </p:cNvSpPr>
          <p:nvPr>
            <p:ph type="body" orient="vert" sz="quarter" idx="14"/>
          </p:nvPr>
        </p:nvSpPr>
        <p:spPr/>
        <p:txBody>
          <a:bodyPr/>
          <a:lstStyle/>
          <a:p>
            <a:pPr latinLnBrk="0"/>
            <a:r>
              <a:rPr lang="ko-KR" altLang="en-US" dirty="0"/>
              <a:t>회사의 주요 매출처인 </a:t>
            </a:r>
            <a:r>
              <a:rPr lang="en-US" altLang="ko-KR" dirty="0"/>
              <a:t>SK</a:t>
            </a:r>
            <a:r>
              <a:rPr lang="ko-KR" altLang="en-US" dirty="0"/>
              <a:t>하이닉스의 </a:t>
            </a:r>
            <a:r>
              <a:rPr lang="en-US" altLang="ko-KR" dirty="0"/>
              <a:t>2020</a:t>
            </a:r>
            <a:r>
              <a:rPr lang="ko-KR" altLang="en-US" dirty="0"/>
              <a:t>년 매출액은 </a:t>
            </a:r>
            <a:r>
              <a:rPr lang="en-US" altLang="ko-KR" dirty="0"/>
              <a:t>31</a:t>
            </a:r>
            <a:r>
              <a:rPr lang="ko-KR" altLang="en-US" dirty="0"/>
              <a:t>조</a:t>
            </a:r>
            <a:r>
              <a:rPr lang="en-US" altLang="ko-KR" dirty="0"/>
              <a:t>9</a:t>
            </a:r>
            <a:r>
              <a:rPr lang="ko-KR" altLang="en-US" dirty="0"/>
              <a:t>천억원 수준이며</a:t>
            </a:r>
            <a:r>
              <a:rPr lang="en-US" altLang="ko-KR" dirty="0"/>
              <a:t>, 2021</a:t>
            </a:r>
            <a:r>
              <a:rPr lang="ko-KR" altLang="en-US" dirty="0"/>
              <a:t>년 이후 매년 약 </a:t>
            </a:r>
            <a:r>
              <a:rPr lang="en-US" altLang="ko-KR" dirty="0"/>
              <a:t>30% </a:t>
            </a:r>
            <a:r>
              <a:rPr lang="ko-KR" altLang="en-US" dirty="0"/>
              <a:t>의 </a:t>
            </a:r>
            <a:r>
              <a:rPr lang="ko-KR" altLang="en-US" dirty="0" err="1"/>
              <a:t>중장기적인</a:t>
            </a:r>
            <a:r>
              <a:rPr lang="ko-KR" altLang="en-US" dirty="0"/>
              <a:t> 매출액 성장이 예상됩니다</a:t>
            </a:r>
            <a:r>
              <a:rPr lang="en-US" altLang="ko-KR" dirty="0"/>
              <a:t>.</a:t>
            </a:r>
            <a:endParaRPr lang="ko-KR" altLang="en-US" dirty="0"/>
          </a:p>
        </p:txBody>
      </p:sp>
      <p:sp>
        <p:nvSpPr>
          <p:cNvPr id="6" name="텍스트 개체 틀 5">
            <a:extLst>
              <a:ext uri="{FF2B5EF4-FFF2-40B4-BE49-F238E27FC236}">
                <a16:creationId xmlns:a16="http://schemas.microsoft.com/office/drawing/2014/main" id="{62466D6B-AC87-4406-B39A-6933E27AFFA2}"/>
              </a:ext>
            </a:extLst>
          </p:cNvPr>
          <p:cNvSpPr>
            <a:spLocks noGrp="1"/>
          </p:cNvSpPr>
          <p:nvPr>
            <p:ph type="body" sz="quarter" idx="15"/>
          </p:nvPr>
        </p:nvSpPr>
        <p:spPr/>
        <p:txBody>
          <a:bodyPr/>
          <a:lstStyle/>
          <a:p>
            <a:pPr latinLnBrk="0"/>
            <a:r>
              <a:rPr lang="en-US" altLang="ko-KR" dirty="0"/>
              <a:t>Source: </a:t>
            </a:r>
            <a:r>
              <a:rPr lang="ko-KR" altLang="en-US" dirty="0"/>
              <a:t>신한금융투자</a:t>
            </a:r>
            <a:r>
              <a:rPr lang="en-US" altLang="ko-KR" dirty="0"/>
              <a:t>, KPMG research</a:t>
            </a:r>
            <a:endParaRPr lang="ko-KR" altLang="en-US" dirty="0"/>
          </a:p>
        </p:txBody>
      </p:sp>
      <p:grpSp>
        <p:nvGrpSpPr>
          <p:cNvPr id="18" name="그룹 17">
            <a:extLst>
              <a:ext uri="{FF2B5EF4-FFF2-40B4-BE49-F238E27FC236}">
                <a16:creationId xmlns:a16="http://schemas.microsoft.com/office/drawing/2014/main" id="{1979E6D0-3DAE-4A9D-ABB8-05D865591F2C}"/>
              </a:ext>
            </a:extLst>
          </p:cNvPr>
          <p:cNvGrpSpPr/>
          <p:nvPr/>
        </p:nvGrpSpPr>
        <p:grpSpPr>
          <a:xfrm>
            <a:off x="5610386" y="1956462"/>
            <a:ext cx="3842589" cy="285238"/>
            <a:chOff x="453025" y="1956462"/>
            <a:chExt cx="4320000" cy="285238"/>
          </a:xfrm>
        </p:grpSpPr>
        <p:sp>
          <p:nvSpPr>
            <p:cNvPr id="19" name="TextBox 18">
              <a:extLst>
                <a:ext uri="{FF2B5EF4-FFF2-40B4-BE49-F238E27FC236}">
                  <a16:creationId xmlns:a16="http://schemas.microsoft.com/office/drawing/2014/main" id="{BA8C196B-A15B-497C-948D-DAC87B15B3BC}"/>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연간 실적 추이 및 전망</a:t>
              </a:r>
            </a:p>
          </p:txBody>
        </p:sp>
        <p:cxnSp>
          <p:nvCxnSpPr>
            <p:cNvPr id="20" name="Straight Connector 32">
              <a:extLst>
                <a:ext uri="{FF2B5EF4-FFF2-40B4-BE49-F238E27FC236}">
                  <a16:creationId xmlns:a16="http://schemas.microsoft.com/office/drawing/2014/main" id="{F385E5E0-6B86-4401-87E6-44F88F725C1B}"/>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pSp>
        <p:nvGrpSpPr>
          <p:cNvPr id="21" name="그룹 20">
            <a:extLst>
              <a:ext uri="{FF2B5EF4-FFF2-40B4-BE49-F238E27FC236}">
                <a16:creationId xmlns:a16="http://schemas.microsoft.com/office/drawing/2014/main" id="{1FD8954A-F231-4C1A-96DC-4825DC5F1B33}"/>
              </a:ext>
            </a:extLst>
          </p:cNvPr>
          <p:cNvGrpSpPr/>
          <p:nvPr/>
        </p:nvGrpSpPr>
        <p:grpSpPr>
          <a:xfrm>
            <a:off x="453024" y="1956462"/>
            <a:ext cx="5013437" cy="285238"/>
            <a:chOff x="453025" y="1956462"/>
            <a:chExt cx="4320000" cy="285238"/>
          </a:xfrm>
        </p:grpSpPr>
        <p:sp>
          <p:nvSpPr>
            <p:cNvPr id="22" name="TextBox 21">
              <a:extLst>
                <a:ext uri="{FF2B5EF4-FFF2-40B4-BE49-F238E27FC236}">
                  <a16:creationId xmlns:a16="http://schemas.microsoft.com/office/drawing/2014/main" id="{989AD8D3-90BD-4C30-B8FC-A8C8AB32A608}"/>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en-US" altLang="ko-KR" sz="1400" b="1" dirty="0">
                  <a:solidFill>
                    <a:srgbClr val="483159"/>
                  </a:solidFill>
                  <a:latin typeface="Arial" panose="020B0604020202020204" pitchFamily="34" charset="0"/>
                  <a:ea typeface="KoPubWorld돋움체 Medium" panose="00000600000000000000" pitchFamily="2" charset="-127"/>
                </a:rPr>
                <a:t>SK</a:t>
              </a:r>
              <a:r>
                <a:rPr lang="ko-KR" altLang="en-US" sz="1400" b="1" dirty="0">
                  <a:solidFill>
                    <a:srgbClr val="483159"/>
                  </a:solidFill>
                  <a:latin typeface="Arial" panose="020B0604020202020204" pitchFamily="34" charset="0"/>
                  <a:ea typeface="KoPubWorld돋움체 Medium" panose="00000600000000000000" pitchFamily="2" charset="-127"/>
                </a:rPr>
                <a:t>하이닉스 현황 및 전망</a:t>
              </a:r>
            </a:p>
          </p:txBody>
        </p:sp>
        <p:cxnSp>
          <p:nvCxnSpPr>
            <p:cNvPr id="23" name="Straight Connector 32">
              <a:extLst>
                <a:ext uri="{FF2B5EF4-FFF2-40B4-BE49-F238E27FC236}">
                  <a16:creationId xmlns:a16="http://schemas.microsoft.com/office/drawing/2014/main" id="{43C76BB4-BA8B-4DD8-9BA5-0816595A0512}"/>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25" name="직사각형 24">
            <a:extLst>
              <a:ext uri="{FF2B5EF4-FFF2-40B4-BE49-F238E27FC236}">
                <a16:creationId xmlns:a16="http://schemas.microsoft.com/office/drawing/2014/main" id="{2D8C4231-9EF4-432D-A4A9-383C00075CC6}"/>
              </a:ext>
            </a:extLst>
          </p:cNvPr>
          <p:cNvSpPr/>
          <p:nvPr/>
        </p:nvSpPr>
        <p:spPr>
          <a:xfrm>
            <a:off x="453025" y="2368815"/>
            <a:ext cx="5013438" cy="1015973"/>
          </a:xfrm>
          <a:prstGeom prst="rect">
            <a:avLst/>
          </a:prstGeom>
          <a:noFill/>
          <a:ln>
            <a:noFill/>
            <a:miter lim="800000"/>
          </a:ln>
        </p:spPr>
        <p:txBody>
          <a:bodyPr rot="0" spcFirstLastPara="0" vertOverflow="overflow" horzOverflow="overflow" vert="horz" wrap="square" lIns="144000" tIns="36000" rIns="36000" bIns="36000" numCol="1" spcCol="0" rtlCol="0" fromWordArt="0" anchor="t" anchorCtr="0" forceAA="0" compatLnSpc="1">
            <a:prstTxWarp prst="textNoShape">
              <a:avLst/>
            </a:prstTxWarp>
            <a:noAutofit/>
          </a:bodyPr>
          <a:lstStyle/>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SK</a:t>
            </a:r>
            <a:r>
              <a:rPr lang="ko-KR" altLang="en-US" sz="1000" dirty="0">
                <a:latin typeface="Arial" panose="020B0604020202020204" pitchFamily="34" charset="0"/>
                <a:ea typeface="KoPubWorld돋움체 Medium" panose="00000600000000000000" pitchFamily="2" charset="-127"/>
              </a:rPr>
              <a:t>하이닉스는 메모리 반도체 전문 종합 반도체 기업이며</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주요 제품은 </a:t>
            </a:r>
            <a:r>
              <a:rPr lang="en-US" altLang="ko-KR" sz="1000" dirty="0">
                <a:latin typeface="Arial" panose="020B0604020202020204" pitchFamily="34" charset="0"/>
                <a:ea typeface="KoPubWorld돋움체 Medium" panose="00000600000000000000" pitchFamily="2" charset="-127"/>
              </a:rPr>
              <a:t>DRAM </a:t>
            </a:r>
            <a:r>
              <a:rPr lang="ko-KR" altLang="en-US" sz="1000" dirty="0">
                <a:latin typeface="Arial" panose="020B0604020202020204" pitchFamily="34" charset="0"/>
                <a:ea typeface="KoPubWorld돋움체 Medium" panose="00000600000000000000" pitchFamily="2" charset="-127"/>
              </a:rPr>
              <a:t>과 </a:t>
            </a:r>
            <a:r>
              <a:rPr lang="en-US" altLang="ko-KR" sz="1000" dirty="0">
                <a:latin typeface="Arial" panose="020B0604020202020204" pitchFamily="34" charset="0"/>
                <a:ea typeface="KoPubWorld돋움체 Medium" panose="00000600000000000000" pitchFamily="2" charset="-127"/>
              </a:rPr>
              <a:t>NAND Flash, MCP(Multi-Chip Package) </a:t>
            </a:r>
            <a:r>
              <a:rPr lang="ko-KR" altLang="en-US" sz="1000" dirty="0">
                <a:latin typeface="Arial" panose="020B0604020202020204" pitchFamily="34" charset="0"/>
                <a:ea typeface="KoPubWorld돋움체 Medium" panose="00000600000000000000" pitchFamily="2" charset="-127"/>
              </a:rPr>
              <a:t>등이며</a:t>
            </a:r>
            <a:r>
              <a:rPr lang="en-US" altLang="ko-KR" sz="1000" dirty="0">
                <a:latin typeface="Arial" panose="020B0604020202020204" pitchFamily="34" charset="0"/>
                <a:ea typeface="KoPubWorld돋움체 Medium" panose="00000600000000000000" pitchFamily="2" charset="-127"/>
              </a:rPr>
              <a:t> CIS(CMOS Image Sensor)</a:t>
            </a:r>
            <a:r>
              <a:rPr lang="ko-KR" altLang="en-US" sz="1000" dirty="0">
                <a:latin typeface="Arial" panose="020B0604020202020204" pitchFamily="34" charset="0"/>
                <a:ea typeface="KoPubWorld돋움체 Medium" panose="00000600000000000000" pitchFamily="2" charset="-127"/>
              </a:rPr>
              <a:t>와 같은 비메모리 시스템 반도체 일부를 생산</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2021</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DRAM </a:t>
            </a:r>
            <a:r>
              <a:rPr lang="ko-KR" altLang="en-US" sz="1000" dirty="0">
                <a:latin typeface="Arial" panose="020B0604020202020204" pitchFamily="34" charset="0"/>
                <a:ea typeface="KoPubWorld돋움체 Medium" panose="00000600000000000000" pitchFamily="2" charset="-127"/>
              </a:rPr>
              <a:t>출하량은 전년대비 </a:t>
            </a:r>
            <a:r>
              <a:rPr lang="en-US" altLang="ko-KR" sz="1000" dirty="0">
                <a:latin typeface="Arial" panose="020B0604020202020204" pitchFamily="34" charset="0"/>
                <a:ea typeface="KoPubWorld돋움체 Medium" panose="00000600000000000000" pitchFamily="2" charset="-127"/>
              </a:rPr>
              <a:t>19.6% </a:t>
            </a:r>
            <a:r>
              <a:rPr lang="ko-KR" altLang="en-US" sz="1000" dirty="0">
                <a:latin typeface="Arial" panose="020B0604020202020204" pitchFamily="34" charset="0"/>
                <a:ea typeface="KoPubWorld돋움체 Medium" panose="00000600000000000000" pitchFamily="2" charset="-127"/>
              </a:rPr>
              <a:t>증가</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평균판매가격은 </a:t>
            </a:r>
            <a:r>
              <a:rPr lang="en-US" altLang="ko-KR" sz="1000" dirty="0">
                <a:latin typeface="Arial" panose="020B0604020202020204" pitchFamily="34" charset="0"/>
                <a:ea typeface="KoPubWorld돋움체 Medium" panose="00000600000000000000" pitchFamily="2" charset="-127"/>
              </a:rPr>
              <a:t>13.8%</a:t>
            </a:r>
            <a:r>
              <a:rPr lang="ko-KR" altLang="en-US" sz="1000" dirty="0">
                <a:latin typeface="Arial" panose="020B0604020202020204" pitchFamily="34" charset="0"/>
                <a:ea typeface="KoPubWorld돋움체 Medium" panose="00000600000000000000" pitchFamily="2" charset="-127"/>
              </a:rPr>
              <a:t> 상승 예상되며</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NAND Flash </a:t>
            </a:r>
            <a:r>
              <a:rPr lang="ko-KR" altLang="en-US" sz="1000" dirty="0">
                <a:latin typeface="Arial" panose="020B0604020202020204" pitchFamily="34" charset="0"/>
                <a:ea typeface="KoPubWorld돋움체 Medium" panose="00000600000000000000" pitchFamily="2" charset="-127"/>
              </a:rPr>
              <a:t>출하량은 전년대비 </a:t>
            </a:r>
            <a:r>
              <a:rPr lang="en-US" altLang="ko-KR" sz="1000" dirty="0">
                <a:latin typeface="Arial" panose="020B0604020202020204" pitchFamily="34" charset="0"/>
                <a:ea typeface="KoPubWorld돋움체 Medium" panose="00000600000000000000" pitchFamily="2" charset="-127"/>
              </a:rPr>
              <a:t>47.2%</a:t>
            </a:r>
            <a:r>
              <a:rPr lang="ko-KR" altLang="en-US" sz="1000" dirty="0">
                <a:latin typeface="Arial" panose="020B0604020202020204" pitchFamily="34" charset="0"/>
                <a:ea typeface="KoPubWorld돋움체 Medium" panose="00000600000000000000" pitchFamily="2" charset="-127"/>
              </a:rPr>
              <a:t> 증가</a:t>
            </a:r>
            <a:r>
              <a:rPr lang="en-US" altLang="ko-KR" sz="1000" dirty="0">
                <a:latin typeface="Arial" panose="020B0604020202020204" pitchFamily="34" charset="0"/>
                <a:ea typeface="KoPubWorld돋움체 Medium" panose="00000600000000000000" pitchFamily="2" charset="-127"/>
              </a:rPr>
              <a:t>, </a:t>
            </a:r>
            <a:r>
              <a:rPr lang="ko-KR" altLang="en-US" sz="1000" dirty="0">
                <a:latin typeface="Arial" panose="020B0604020202020204" pitchFamily="34" charset="0"/>
                <a:ea typeface="KoPubWorld돋움체 Medium" panose="00000600000000000000" pitchFamily="2" charset="-127"/>
              </a:rPr>
              <a:t>평균판매가격은 </a:t>
            </a:r>
            <a:r>
              <a:rPr lang="en-US" altLang="ko-KR" sz="1000" dirty="0">
                <a:latin typeface="Arial" panose="020B0604020202020204" pitchFamily="34" charset="0"/>
                <a:ea typeface="KoPubWorld돋움체 Medium" panose="00000600000000000000" pitchFamily="2" charset="-127"/>
              </a:rPr>
              <a:t>(-)5.9%</a:t>
            </a:r>
            <a:r>
              <a:rPr lang="ko-KR" altLang="en-US" sz="1000" dirty="0">
                <a:latin typeface="Arial" panose="020B0604020202020204" pitchFamily="34" charset="0"/>
                <a:ea typeface="KoPubWorld돋움체 Medium" panose="00000600000000000000" pitchFamily="2" charset="-127"/>
              </a:rPr>
              <a:t> 하락 예상되는 등 </a:t>
            </a:r>
            <a:r>
              <a:rPr lang="en-US" altLang="ko-KR" sz="1000" dirty="0">
                <a:latin typeface="Arial" panose="020B0604020202020204" pitchFamily="34" charset="0"/>
                <a:ea typeface="KoPubWorld돋움체 Medium" panose="00000600000000000000" pitchFamily="2" charset="-127"/>
              </a:rPr>
              <a:t>2021</a:t>
            </a:r>
            <a:r>
              <a:rPr lang="ko-KR" altLang="en-US" sz="1000" dirty="0">
                <a:latin typeface="Arial" panose="020B0604020202020204" pitchFamily="34" charset="0"/>
                <a:ea typeface="KoPubWorld돋움체 Medium" panose="00000600000000000000" pitchFamily="2" charset="-127"/>
              </a:rPr>
              <a:t>년 매출액 성장률은 전년대비 </a:t>
            </a:r>
            <a:r>
              <a:rPr lang="en-US" altLang="ko-KR" sz="1000" dirty="0">
                <a:latin typeface="Arial" panose="020B0604020202020204" pitchFamily="34" charset="0"/>
                <a:ea typeface="KoPubWorld돋움체 Medium" panose="00000600000000000000" pitchFamily="2" charset="-127"/>
              </a:rPr>
              <a:t>28.9%, 2022</a:t>
            </a:r>
            <a:r>
              <a:rPr lang="ko-KR" altLang="en-US" sz="1000" dirty="0">
                <a:latin typeface="Arial" panose="020B0604020202020204" pitchFamily="34" charset="0"/>
                <a:ea typeface="KoPubWorld돋움체 Medium" panose="00000600000000000000" pitchFamily="2" charset="-127"/>
              </a:rPr>
              <a:t>년 매출액 성장률은 </a:t>
            </a:r>
            <a:r>
              <a:rPr lang="en-US" altLang="ko-KR" sz="1000" dirty="0">
                <a:latin typeface="Arial" panose="020B0604020202020204" pitchFamily="34" charset="0"/>
                <a:ea typeface="KoPubWorld돋움체 Medium" panose="00000600000000000000" pitchFamily="2" charset="-127"/>
              </a:rPr>
              <a:t>30.5%</a:t>
            </a:r>
            <a:r>
              <a:rPr lang="ko-KR" altLang="en-US" sz="1000" dirty="0">
                <a:latin typeface="Arial" panose="020B0604020202020204" pitchFamily="34" charset="0"/>
                <a:ea typeface="KoPubWorld돋움체 Medium" panose="00000600000000000000" pitchFamily="2" charset="-127"/>
              </a:rPr>
              <a:t> 로 전망됨</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ko-KR" altLang="en-US" sz="1000" dirty="0">
                <a:latin typeface="Arial" panose="020B0604020202020204" pitchFamily="34" charset="0"/>
                <a:ea typeface="KoPubWorld돋움체 Medium" panose="00000600000000000000" pitchFamily="2" charset="-127"/>
              </a:rPr>
              <a:t>제품별로는 </a:t>
            </a:r>
            <a:r>
              <a:rPr lang="en-US" altLang="ko-KR" sz="1000" dirty="0">
                <a:latin typeface="Arial" panose="020B0604020202020204" pitchFamily="34" charset="0"/>
                <a:ea typeface="KoPubWorld돋움체 Medium" panose="00000600000000000000" pitchFamily="2" charset="-127"/>
              </a:rPr>
              <a:t>PC DRAM</a:t>
            </a:r>
            <a:r>
              <a:rPr lang="ko-KR" altLang="en-US" sz="1000" dirty="0">
                <a:latin typeface="Arial" panose="020B0604020202020204" pitchFamily="34" charset="0"/>
                <a:ea typeface="KoPubWorld돋움체 Medium" panose="00000600000000000000" pitchFamily="2" charset="-127"/>
              </a:rPr>
              <a:t> 출하량은 정체</a:t>
            </a:r>
            <a:r>
              <a:rPr lang="en-US" altLang="ko-KR" sz="1000" dirty="0">
                <a:latin typeface="Arial" panose="020B0604020202020204" pitchFamily="34" charset="0"/>
                <a:ea typeface="KoPubWorld돋움체 Medium" panose="00000600000000000000" pitchFamily="2" charset="-127"/>
              </a:rPr>
              <a:t>, Server DRAM </a:t>
            </a:r>
            <a:r>
              <a:rPr lang="ko-KR" altLang="en-US" sz="1000" dirty="0">
                <a:latin typeface="Arial" panose="020B0604020202020204" pitchFamily="34" charset="0"/>
                <a:ea typeface="KoPubWorld돋움체 Medium" panose="00000600000000000000" pitchFamily="2" charset="-127"/>
              </a:rPr>
              <a:t>출하량은 빠르게 증가 중이며</a:t>
            </a:r>
            <a:r>
              <a:rPr lang="en-US" altLang="ko-KR" sz="1000" dirty="0">
                <a:latin typeface="Arial" panose="020B0604020202020204" pitchFamily="34" charset="0"/>
                <a:ea typeface="KoPubWorld돋움체 Medium" panose="00000600000000000000" pitchFamily="2" charset="-127"/>
              </a:rPr>
              <a:t>, Mobile DRAM </a:t>
            </a:r>
            <a:r>
              <a:rPr lang="ko-KR" altLang="en-US" sz="1000" dirty="0">
                <a:latin typeface="Arial" panose="020B0604020202020204" pitchFamily="34" charset="0"/>
                <a:ea typeface="KoPubWorld돋움체 Medium" panose="00000600000000000000" pitchFamily="2" charset="-127"/>
              </a:rPr>
              <a:t>역시 중국 스마트폰 업체 향 </a:t>
            </a:r>
            <a:r>
              <a:rPr lang="en-US" altLang="ko-KR" sz="1000" dirty="0">
                <a:latin typeface="Arial" panose="020B0604020202020204" pitchFamily="34" charset="0"/>
                <a:ea typeface="KoPubWorld돋움체 Medium" panose="00000600000000000000" pitchFamily="2" charset="-127"/>
              </a:rPr>
              <a:t>LPDDR4 MCP </a:t>
            </a:r>
            <a:r>
              <a:rPr lang="ko-KR" altLang="en-US" sz="1000" dirty="0">
                <a:latin typeface="Arial" panose="020B0604020202020204" pitchFamily="34" charset="0"/>
                <a:ea typeface="KoPubWorld돋움체 Medium" panose="00000600000000000000" pitchFamily="2" charset="-127"/>
              </a:rPr>
              <a:t>위주로 출하가 계속되고 있음 이에 따라 스프레드</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현물가격과 고정거래가격</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상승폭 확대 전망</a:t>
            </a:r>
            <a:endParaRPr lang="en-US" altLang="ko-KR" sz="1000" dirty="0">
              <a:latin typeface="Arial" panose="020B0604020202020204" pitchFamily="34" charset="0"/>
              <a:ea typeface="KoPubWorld돋움체 Medium" panose="00000600000000000000" pitchFamily="2" charset="-127"/>
            </a:endParaRPr>
          </a:p>
          <a:p>
            <a:pPr marL="182563" indent="-182563" defTabSz="914400">
              <a:lnSpc>
                <a:spcPct val="110000"/>
              </a:lnSpc>
              <a:spcAft>
                <a:spcPts val="300"/>
              </a:spcAft>
              <a:buClr>
                <a:srgbClr val="646464"/>
              </a:buClr>
              <a:buSzPct val="100000"/>
              <a:buFont typeface="Wingdings" panose="05000000000000000000" pitchFamily="2" charset="2"/>
              <a:buChar char="§"/>
            </a:pPr>
            <a:r>
              <a:rPr lang="en-US" altLang="ko-KR" sz="1000" dirty="0">
                <a:latin typeface="Arial" panose="020B0604020202020204" pitchFamily="34" charset="0"/>
                <a:ea typeface="KoPubWorld돋움체 Medium" panose="00000600000000000000" pitchFamily="2" charset="-127"/>
              </a:rPr>
              <a:t>NAND Flash </a:t>
            </a:r>
            <a:r>
              <a:rPr lang="ko-KR" altLang="en-US" sz="1000" dirty="0">
                <a:latin typeface="Arial" panose="020B0604020202020204" pitchFamily="34" charset="0"/>
                <a:ea typeface="KoPubWorld돋움체 Medium" panose="00000600000000000000" pitchFamily="2" charset="-127"/>
              </a:rPr>
              <a:t>출하량과 판매가격도</a:t>
            </a:r>
            <a:r>
              <a:rPr lang="en-US" altLang="ko-KR" sz="1000" dirty="0">
                <a:latin typeface="Arial" panose="020B0604020202020204" pitchFamily="34" charset="0"/>
                <a:ea typeface="KoPubWorld돋움체 Medium" panose="00000600000000000000" pitchFamily="2" charset="-127"/>
              </a:rPr>
              <a:t>,</a:t>
            </a:r>
            <a:r>
              <a:rPr lang="ko-KR" altLang="en-US" sz="1000" dirty="0">
                <a:latin typeface="Arial" panose="020B0604020202020204" pitchFamily="34" charset="0"/>
                <a:ea typeface="KoPubWorld돋움체 Medium" panose="00000600000000000000" pitchFamily="2" charset="-127"/>
              </a:rPr>
              <a:t> </a:t>
            </a:r>
            <a:r>
              <a:rPr lang="en-US" altLang="ko-KR" sz="1000" dirty="0">
                <a:latin typeface="Arial" panose="020B0604020202020204" pitchFamily="34" charset="0"/>
                <a:ea typeface="KoPubWorld돋움체 Medium" panose="00000600000000000000" pitchFamily="2" charset="-127"/>
              </a:rPr>
              <a:t>2021</a:t>
            </a:r>
            <a:r>
              <a:rPr lang="ko-KR" altLang="en-US" sz="1000" dirty="0">
                <a:latin typeface="Arial" panose="020B0604020202020204" pitchFamily="34" charset="0"/>
                <a:ea typeface="KoPubWorld돋움체 Medium" panose="00000600000000000000" pitchFamily="2" charset="-127"/>
              </a:rPr>
              <a:t>년 </a:t>
            </a:r>
            <a:r>
              <a:rPr lang="en-US" altLang="ko-KR" sz="1000" dirty="0">
                <a:latin typeface="Arial" panose="020B0604020202020204" pitchFamily="34" charset="0"/>
                <a:ea typeface="KoPubWorld돋움체 Medium" panose="00000600000000000000" pitchFamily="2" charset="-127"/>
              </a:rPr>
              <a:t>2</a:t>
            </a:r>
            <a:r>
              <a:rPr lang="ko-KR" altLang="en-US" sz="1000" dirty="0">
                <a:latin typeface="Arial" panose="020B0604020202020204" pitchFamily="34" charset="0"/>
                <a:ea typeface="KoPubWorld돋움체 Medium" panose="00000600000000000000" pitchFamily="2" charset="-127"/>
              </a:rPr>
              <a:t>분기부터 </a:t>
            </a:r>
            <a:r>
              <a:rPr lang="en-US" altLang="ko-KR" sz="1000" dirty="0">
                <a:latin typeface="Arial" panose="020B0604020202020204" pitchFamily="34" charset="0"/>
                <a:ea typeface="KoPubWorld돋움체 Medium" panose="00000600000000000000" pitchFamily="2" charset="-127"/>
              </a:rPr>
              <a:t>Server </a:t>
            </a:r>
            <a:r>
              <a:rPr lang="ko-KR" altLang="en-US" sz="1000" dirty="0">
                <a:latin typeface="Arial" panose="020B0604020202020204" pitchFamily="34" charset="0"/>
                <a:ea typeface="KoPubWorld돋움체 Medium" panose="00000600000000000000" pitchFamily="2" charset="-127"/>
              </a:rPr>
              <a:t>생산 증가에 따른 </a:t>
            </a:r>
            <a:r>
              <a:rPr lang="en-US" altLang="ko-KR" sz="1000" dirty="0">
                <a:latin typeface="Arial" panose="020B0604020202020204" pitchFamily="34" charset="0"/>
                <a:ea typeface="KoPubWorld돋움체 Medium" panose="00000600000000000000" pitchFamily="2" charset="-127"/>
              </a:rPr>
              <a:t>Enterprise SSD </a:t>
            </a:r>
            <a:r>
              <a:rPr lang="ko-KR" altLang="en-US" sz="1000" dirty="0">
                <a:latin typeface="Arial" panose="020B0604020202020204" pitchFamily="34" charset="0"/>
                <a:ea typeface="KoPubWorld돋움체 Medium" panose="00000600000000000000" pitchFamily="2" charset="-127"/>
              </a:rPr>
              <a:t>의 출하량 확대로 크게 개선될 것으로 전망됨</a:t>
            </a:r>
          </a:p>
        </p:txBody>
      </p:sp>
      <p:graphicFrame>
        <p:nvGraphicFramePr>
          <p:cNvPr id="26" name="Chart1">
            <a:extLst>
              <a:ext uri="{FF2B5EF4-FFF2-40B4-BE49-F238E27FC236}">
                <a16:creationId xmlns:a16="http://schemas.microsoft.com/office/drawing/2014/main" id="{759B6F74-A6FD-436E-A066-A8957672F9E4}"/>
              </a:ext>
            </a:extLst>
          </p:cNvPr>
          <p:cNvGraphicFramePr>
            <a:graphicFrameLocks/>
          </p:cNvGraphicFramePr>
          <p:nvPr>
            <p:extLst>
              <p:ext uri="{D42A27DB-BD31-4B8C-83A1-F6EECF244321}">
                <p14:modId xmlns:p14="http://schemas.microsoft.com/office/powerpoint/2010/main" val="265236772"/>
              </p:ext>
            </p:extLst>
          </p:nvPr>
        </p:nvGraphicFramePr>
        <p:xfrm>
          <a:off x="5610386" y="2368816"/>
          <a:ext cx="3842589" cy="216958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741178E0-3286-4474-8F65-521BBAA2C0A3}"/>
              </a:ext>
            </a:extLst>
          </p:cNvPr>
          <p:cNvSpPr txBox="1"/>
          <p:nvPr/>
        </p:nvSpPr>
        <p:spPr>
          <a:xfrm>
            <a:off x="8538575" y="1998387"/>
            <a:ext cx="914400" cy="215444"/>
          </a:xfrm>
          <a:prstGeom prst="rect">
            <a:avLst/>
          </a:prstGeom>
          <a:noFill/>
        </p:spPr>
        <p:txBody>
          <a:bodyPr wrap="square" rtlCol="0">
            <a:spAutoFit/>
          </a:bodyPr>
          <a:lstStyle/>
          <a:p>
            <a:pPr algn="r"/>
            <a:r>
              <a:rPr lang="en-US" altLang="ko-KR" sz="800" dirty="0">
                <a:latin typeface="Arial" panose="020B0604020202020204" pitchFamily="34" charset="0"/>
                <a:ea typeface="KoPubWorld돋움체 Medium" panose="00000600000000000000" pitchFamily="2" charset="-127"/>
              </a:rPr>
              <a:t>(</a:t>
            </a:r>
            <a:r>
              <a:rPr lang="ko-KR" altLang="en-US" sz="800" dirty="0">
                <a:latin typeface="Arial" panose="020B0604020202020204" pitchFamily="34" charset="0"/>
                <a:ea typeface="KoPubWorld돋움체 Medium" panose="00000600000000000000" pitchFamily="2" charset="-127"/>
              </a:rPr>
              <a:t>단위</a:t>
            </a:r>
            <a:r>
              <a:rPr lang="en-US" altLang="ko-KR" sz="800" dirty="0">
                <a:latin typeface="Arial" panose="020B0604020202020204" pitchFamily="34" charset="0"/>
                <a:ea typeface="KoPubWorld돋움체 Medium" panose="00000600000000000000" pitchFamily="2" charset="-127"/>
              </a:rPr>
              <a:t>: </a:t>
            </a:r>
            <a:r>
              <a:rPr lang="ko-KR" altLang="en-US" sz="800" dirty="0" err="1">
                <a:latin typeface="Arial" panose="020B0604020202020204" pitchFamily="34" charset="0"/>
                <a:ea typeface="KoPubWorld돋움체 Medium" panose="00000600000000000000" pitchFamily="2" charset="-127"/>
              </a:rPr>
              <a:t>십억원</a:t>
            </a:r>
            <a:r>
              <a:rPr lang="en-US" altLang="ko-KR" sz="800" dirty="0">
                <a:latin typeface="Arial" panose="020B0604020202020204" pitchFamily="34" charset="0"/>
                <a:ea typeface="KoPubWorld돋움체 Medium" panose="00000600000000000000" pitchFamily="2" charset="-127"/>
              </a:rPr>
              <a:t>, %)</a:t>
            </a:r>
            <a:endParaRPr lang="ko-KR" altLang="en-US" sz="800" dirty="0">
              <a:latin typeface="Arial" panose="020B0604020202020204" pitchFamily="34" charset="0"/>
              <a:ea typeface="KoPubWorld돋움체 Medium" panose="00000600000000000000" pitchFamily="2" charset="-127"/>
            </a:endParaRPr>
          </a:p>
        </p:txBody>
      </p:sp>
      <p:graphicFrame>
        <p:nvGraphicFramePr>
          <p:cNvPr id="27" name="Chart2">
            <a:extLst>
              <a:ext uri="{FF2B5EF4-FFF2-40B4-BE49-F238E27FC236}">
                <a16:creationId xmlns:a16="http://schemas.microsoft.com/office/drawing/2014/main" id="{3D428D58-E722-4160-AC43-20747CE67894}"/>
              </a:ext>
            </a:extLst>
          </p:cNvPr>
          <p:cNvGraphicFramePr>
            <a:graphicFrameLocks/>
          </p:cNvGraphicFramePr>
          <p:nvPr>
            <p:extLst>
              <p:ext uri="{D42A27DB-BD31-4B8C-83A1-F6EECF244321}">
                <p14:modId xmlns:p14="http://schemas.microsoft.com/office/powerpoint/2010/main" val="299287083"/>
              </p:ext>
            </p:extLst>
          </p:nvPr>
        </p:nvGraphicFramePr>
        <p:xfrm>
          <a:off x="513430" y="4691257"/>
          <a:ext cx="8928100" cy="1461225"/>
        </p:xfrm>
        <a:graphic>
          <a:graphicData uri="http://schemas.openxmlformats.org/drawingml/2006/chart">
            <c:chart xmlns:c="http://schemas.openxmlformats.org/drawingml/2006/chart" xmlns:r="http://schemas.openxmlformats.org/officeDocument/2006/relationships" r:id="rId4"/>
          </a:graphicData>
        </a:graphic>
      </p:graphicFrame>
      <p:grpSp>
        <p:nvGrpSpPr>
          <p:cNvPr id="28" name="그룹 27">
            <a:extLst>
              <a:ext uri="{FF2B5EF4-FFF2-40B4-BE49-F238E27FC236}">
                <a16:creationId xmlns:a16="http://schemas.microsoft.com/office/drawing/2014/main" id="{8A13B797-E3A1-4FA4-947D-99925B1CBEF6}"/>
              </a:ext>
            </a:extLst>
          </p:cNvPr>
          <p:cNvGrpSpPr/>
          <p:nvPr/>
        </p:nvGrpSpPr>
        <p:grpSpPr>
          <a:xfrm>
            <a:off x="453024" y="4455822"/>
            <a:ext cx="8999951" cy="285238"/>
            <a:chOff x="453025" y="1956462"/>
            <a:chExt cx="4320000" cy="285238"/>
          </a:xfrm>
        </p:grpSpPr>
        <p:sp>
          <p:nvSpPr>
            <p:cNvPr id="29" name="TextBox 28">
              <a:extLst>
                <a:ext uri="{FF2B5EF4-FFF2-40B4-BE49-F238E27FC236}">
                  <a16:creationId xmlns:a16="http://schemas.microsoft.com/office/drawing/2014/main" id="{06E17B2C-0605-4499-A66B-A88BA0A24F23}"/>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분기별 실적 추이 및 전망</a:t>
              </a:r>
            </a:p>
          </p:txBody>
        </p:sp>
        <p:cxnSp>
          <p:nvCxnSpPr>
            <p:cNvPr id="30" name="Straight Connector 32">
              <a:extLst>
                <a:ext uri="{FF2B5EF4-FFF2-40B4-BE49-F238E27FC236}">
                  <a16:creationId xmlns:a16="http://schemas.microsoft.com/office/drawing/2014/main" id="{D04264C6-F303-45AF-AA52-705A18C01DB4}"/>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31" name="TextBox 30">
            <a:extLst>
              <a:ext uri="{FF2B5EF4-FFF2-40B4-BE49-F238E27FC236}">
                <a16:creationId xmlns:a16="http://schemas.microsoft.com/office/drawing/2014/main" id="{D0CCCB97-293E-4279-A6E3-4F9DCBBEB834}"/>
              </a:ext>
            </a:extLst>
          </p:cNvPr>
          <p:cNvSpPr txBox="1"/>
          <p:nvPr/>
        </p:nvSpPr>
        <p:spPr>
          <a:xfrm>
            <a:off x="8538575" y="4483692"/>
            <a:ext cx="914400" cy="215444"/>
          </a:xfrm>
          <a:prstGeom prst="rect">
            <a:avLst/>
          </a:prstGeom>
          <a:noFill/>
        </p:spPr>
        <p:txBody>
          <a:bodyPr wrap="square" rtlCol="0">
            <a:spAutoFit/>
          </a:bodyPr>
          <a:lstStyle/>
          <a:p>
            <a:pPr algn="r"/>
            <a:r>
              <a:rPr lang="en-US" altLang="ko-KR" sz="800" dirty="0">
                <a:latin typeface="Arial" panose="020B0604020202020204" pitchFamily="34" charset="0"/>
                <a:ea typeface="KoPubWorld돋움체 Medium" panose="00000600000000000000" pitchFamily="2" charset="-127"/>
              </a:rPr>
              <a:t>(</a:t>
            </a:r>
            <a:r>
              <a:rPr lang="ko-KR" altLang="en-US" sz="800" dirty="0">
                <a:latin typeface="Arial" panose="020B0604020202020204" pitchFamily="34" charset="0"/>
                <a:ea typeface="KoPubWorld돋움체 Medium" panose="00000600000000000000" pitchFamily="2" charset="-127"/>
              </a:rPr>
              <a:t>단위</a:t>
            </a:r>
            <a:r>
              <a:rPr lang="en-US" altLang="ko-KR" sz="800" dirty="0">
                <a:latin typeface="Arial" panose="020B0604020202020204" pitchFamily="34" charset="0"/>
                <a:ea typeface="KoPubWorld돋움체 Medium" panose="00000600000000000000" pitchFamily="2" charset="-127"/>
              </a:rPr>
              <a:t>: </a:t>
            </a:r>
            <a:r>
              <a:rPr lang="ko-KR" altLang="en-US" sz="800" dirty="0" err="1">
                <a:latin typeface="Arial" panose="020B0604020202020204" pitchFamily="34" charset="0"/>
                <a:ea typeface="KoPubWorld돋움체 Medium" panose="00000600000000000000" pitchFamily="2" charset="-127"/>
              </a:rPr>
              <a:t>십억원</a:t>
            </a:r>
            <a:r>
              <a:rPr lang="en-US" altLang="ko-KR" sz="800" dirty="0">
                <a:latin typeface="Arial" panose="020B0604020202020204" pitchFamily="34" charset="0"/>
                <a:ea typeface="KoPubWorld돋움체 Medium" panose="00000600000000000000" pitchFamily="2" charset="-127"/>
              </a:rPr>
              <a:t>, %)</a:t>
            </a:r>
            <a:endParaRPr lang="ko-KR" altLang="en-US" sz="800" dirty="0">
              <a:latin typeface="Arial" panose="020B0604020202020204" pitchFamily="34" charset="0"/>
              <a:ea typeface="KoPubWorld돋움체 Medium" panose="00000600000000000000" pitchFamily="2" charset="-127"/>
            </a:endParaRPr>
          </a:p>
        </p:txBody>
      </p:sp>
      <p:pic>
        <p:nvPicPr>
          <p:cNvPr id="24" name="그림 2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854324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62017ED-0C2A-4042-B2ED-5A1626BE5A35}"/>
              </a:ext>
            </a:extLst>
          </p:cNvPr>
          <p:cNvSpPr>
            <a:spLocks noGrp="1"/>
          </p:cNvSpPr>
          <p:nvPr>
            <p:ph type="body" sz="quarter" idx="13"/>
          </p:nvPr>
        </p:nvSpPr>
        <p:spPr/>
        <p:txBody>
          <a:bodyPr/>
          <a:lstStyle/>
          <a:p>
            <a:pPr latinLnBrk="0"/>
            <a:r>
              <a:rPr lang="ko-KR" altLang="en-US" dirty="0"/>
              <a:t>주요 매출처 전망</a:t>
            </a:r>
            <a:r>
              <a:rPr lang="en-US" altLang="ko-KR" dirty="0"/>
              <a:t>:</a:t>
            </a:r>
            <a:r>
              <a:rPr lang="ko-KR" altLang="en-US" dirty="0"/>
              <a:t> </a:t>
            </a:r>
            <a:r>
              <a:rPr lang="en-US" altLang="ko-KR" dirty="0"/>
              <a:t>SK</a:t>
            </a:r>
            <a:r>
              <a:rPr lang="ko-KR" altLang="en-US" dirty="0"/>
              <a:t>하이닉스</a:t>
            </a:r>
          </a:p>
        </p:txBody>
      </p:sp>
      <p:sp>
        <p:nvSpPr>
          <p:cNvPr id="6" name="텍스트 개체 틀 5">
            <a:extLst>
              <a:ext uri="{FF2B5EF4-FFF2-40B4-BE49-F238E27FC236}">
                <a16:creationId xmlns:a16="http://schemas.microsoft.com/office/drawing/2014/main" id="{62466D6B-AC87-4406-B39A-6933E27AFFA2}"/>
              </a:ext>
            </a:extLst>
          </p:cNvPr>
          <p:cNvSpPr>
            <a:spLocks noGrp="1"/>
          </p:cNvSpPr>
          <p:nvPr>
            <p:ph type="body" sz="quarter" idx="15"/>
          </p:nvPr>
        </p:nvSpPr>
        <p:spPr/>
        <p:txBody>
          <a:bodyPr/>
          <a:lstStyle/>
          <a:p>
            <a:pPr latinLnBrk="0"/>
            <a:r>
              <a:rPr lang="en-US" altLang="ko-KR" dirty="0"/>
              <a:t>Source: </a:t>
            </a:r>
            <a:r>
              <a:rPr lang="ko-KR" altLang="en-US" dirty="0"/>
              <a:t>언론 보도자료 </a:t>
            </a:r>
            <a:r>
              <a:rPr lang="en-US" altLang="ko-KR" dirty="0"/>
              <a:t>(</a:t>
            </a:r>
            <a:r>
              <a:rPr lang="ko-KR" altLang="en-US" dirty="0"/>
              <a:t>매일경제</a:t>
            </a:r>
            <a:r>
              <a:rPr lang="en-US" altLang="ko-KR" dirty="0"/>
              <a:t>)</a:t>
            </a:r>
            <a:endParaRPr lang="ko-KR" altLang="en-US" dirty="0"/>
          </a:p>
        </p:txBody>
      </p:sp>
      <p:pic>
        <p:nvPicPr>
          <p:cNvPr id="24" name="그림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pic>
        <p:nvPicPr>
          <p:cNvPr id="5" name="그림 4">
            <a:extLst>
              <a:ext uri="{FF2B5EF4-FFF2-40B4-BE49-F238E27FC236}">
                <a16:creationId xmlns:a16="http://schemas.microsoft.com/office/drawing/2014/main" id="{EB89D1EE-A8D5-4246-986B-254B796924AB}"/>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393685" y="899005"/>
            <a:ext cx="7238251" cy="5447501"/>
          </a:xfrm>
          <a:prstGeom prst="rect">
            <a:avLst/>
          </a:prstGeom>
        </p:spPr>
      </p:pic>
    </p:spTree>
    <p:extLst>
      <p:ext uri="{BB962C8B-B14F-4D97-AF65-F5344CB8AC3E}">
        <p14:creationId xmlns:p14="http://schemas.microsoft.com/office/powerpoint/2010/main" val="542036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C278276D-4961-4F69-931E-3DD51823E98A}"/>
              </a:ext>
            </a:extLst>
          </p:cNvPr>
          <p:cNvSpPr>
            <a:spLocks noGrp="1"/>
          </p:cNvSpPr>
          <p:nvPr>
            <p:ph type="body" sz="quarter" idx="10"/>
          </p:nvPr>
        </p:nvSpPr>
        <p:spPr/>
        <p:txBody>
          <a:bodyPr/>
          <a:lstStyle/>
          <a:p>
            <a:r>
              <a:rPr lang="en-US" altLang="ko-KR" dirty="0"/>
              <a:t>Valuation</a:t>
            </a:r>
            <a:endParaRPr lang="ko-KR" altLang="en-US" dirty="0"/>
          </a:p>
        </p:txBody>
      </p:sp>
      <p:sp>
        <p:nvSpPr>
          <p:cNvPr id="7" name="TextBox 6">
            <a:extLst>
              <a:ext uri="{FF2B5EF4-FFF2-40B4-BE49-F238E27FC236}">
                <a16:creationId xmlns:a16="http://schemas.microsoft.com/office/drawing/2014/main" id="{C0622D78-E69F-4B6B-A28B-35837E259BEC}"/>
              </a:ext>
            </a:extLst>
          </p:cNvPr>
          <p:cNvSpPr txBox="1"/>
          <p:nvPr/>
        </p:nvSpPr>
        <p:spPr>
          <a:xfrm>
            <a:off x="5246676" y="4298359"/>
            <a:ext cx="4548253" cy="548868"/>
          </a:xfrm>
          <a:prstGeom prst="rect">
            <a:avLst/>
          </a:prstGeom>
          <a:noFill/>
        </p:spPr>
        <p:txBody>
          <a:bodyPr wrap="square" rtlCol="0">
            <a:spAutoFit/>
          </a:bodyPr>
          <a:lstStyle/>
          <a:p>
            <a:pPr marL="285750" indent="-285750">
              <a:spcAft>
                <a:spcPts val="200"/>
              </a:spcAft>
              <a:buFont typeface="Arial" panose="020B0604020202020204" pitchFamily="34" charset="0"/>
              <a:buChar char="•"/>
            </a:pPr>
            <a:r>
              <a:rPr lang="ko-KR" altLang="en-US" sz="1400" b="1" dirty="0">
                <a:solidFill>
                  <a:srgbClr val="483159"/>
                </a:solidFill>
                <a:latin typeface="Arial" panose="020B0604020202020204" pitchFamily="34" charset="0"/>
                <a:ea typeface="KoPubWorld돋움체 Medium" panose="00000600000000000000" pitchFamily="2" charset="-127"/>
              </a:rPr>
              <a:t>가치평가 결과</a:t>
            </a:r>
          </a:p>
          <a:p>
            <a:pPr marL="285750" indent="-285750">
              <a:spcAft>
                <a:spcPts val="200"/>
              </a:spcAft>
              <a:buFont typeface="Arial" panose="020B0604020202020204" pitchFamily="34" charset="0"/>
              <a:buChar char="•"/>
            </a:pPr>
            <a:r>
              <a:rPr lang="en-US" altLang="ko-KR" sz="1400" b="1" dirty="0">
                <a:solidFill>
                  <a:srgbClr val="483159"/>
                </a:solidFill>
                <a:latin typeface="Arial" panose="020B0604020202020204" pitchFamily="34" charset="0"/>
                <a:ea typeface="KoPubWorld돋움체 Medium" panose="00000600000000000000" pitchFamily="2" charset="-127"/>
              </a:rPr>
              <a:t>Financial Pro Forma</a:t>
            </a:r>
          </a:p>
        </p:txBody>
      </p:sp>
    </p:spTree>
    <p:extLst>
      <p:ext uri="{BB962C8B-B14F-4D97-AF65-F5344CB8AC3E}">
        <p14:creationId xmlns:p14="http://schemas.microsoft.com/office/powerpoint/2010/main" val="1838690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A4BFE35-DC68-4744-BB48-5893D1FFA1D4}"/>
              </a:ext>
            </a:extLst>
          </p:cNvPr>
          <p:cNvSpPr>
            <a:spLocks noGrp="1"/>
          </p:cNvSpPr>
          <p:nvPr>
            <p:ph type="body" sz="quarter" idx="13"/>
          </p:nvPr>
        </p:nvSpPr>
        <p:spPr/>
        <p:txBody>
          <a:bodyPr/>
          <a:lstStyle/>
          <a:p>
            <a:r>
              <a:rPr lang="ko-KR" altLang="en-US" dirty="0"/>
              <a:t>가치평가 주요 가정사항</a:t>
            </a:r>
          </a:p>
        </p:txBody>
      </p:sp>
      <p:sp>
        <p:nvSpPr>
          <p:cNvPr id="3" name="세로 텍스트 개체 틀 2">
            <a:extLst>
              <a:ext uri="{FF2B5EF4-FFF2-40B4-BE49-F238E27FC236}">
                <a16:creationId xmlns:a16="http://schemas.microsoft.com/office/drawing/2014/main" id="{BE3E3C99-4C1B-4123-A1F1-AC5DC0097497}"/>
              </a:ext>
            </a:extLst>
          </p:cNvPr>
          <p:cNvSpPr>
            <a:spLocks noGrp="1"/>
          </p:cNvSpPr>
          <p:nvPr>
            <p:ph type="body" orient="vert" sz="quarter" idx="14"/>
          </p:nvPr>
        </p:nvSpPr>
        <p:spPr/>
        <p:txBody>
          <a:bodyPr/>
          <a:lstStyle/>
          <a:p>
            <a:r>
              <a:rPr lang="ko-KR" altLang="en-US" dirty="0"/>
              <a:t>현금흐름할인법에 따른 회사의 적정 인수가격 검토를 위한 주요 가정은 다음과 같습니다</a:t>
            </a:r>
            <a:r>
              <a:rPr lang="en-US" altLang="ko-KR" dirty="0"/>
              <a:t>.</a:t>
            </a:r>
            <a:endParaRPr lang="ko-KR" altLang="en-US" dirty="0"/>
          </a:p>
        </p:txBody>
      </p:sp>
      <p:sp>
        <p:nvSpPr>
          <p:cNvPr id="6" name="텍스트 개체 틀 5">
            <a:extLst>
              <a:ext uri="{FF2B5EF4-FFF2-40B4-BE49-F238E27FC236}">
                <a16:creationId xmlns:a16="http://schemas.microsoft.com/office/drawing/2014/main" id="{0342352A-90A0-443E-8A71-522C343599E4}"/>
              </a:ext>
            </a:extLst>
          </p:cNvPr>
          <p:cNvSpPr>
            <a:spLocks noGrp="1"/>
          </p:cNvSpPr>
          <p:nvPr>
            <p:ph type="body" sz="quarter" idx="15"/>
          </p:nvPr>
        </p:nvSpPr>
        <p:spPr/>
        <p:txBody>
          <a:bodyPr/>
          <a:lstStyle/>
          <a:p>
            <a:r>
              <a:rPr lang="en-US" altLang="ko-KR" dirty="0"/>
              <a:t>Source: KPMG FDD report, Price analysis report</a:t>
            </a:r>
            <a:endParaRPr lang="ko-KR" altLang="en-US" dirty="0"/>
          </a:p>
        </p:txBody>
      </p:sp>
      <p:grpSp>
        <p:nvGrpSpPr>
          <p:cNvPr id="25" name="그룹 24">
            <a:extLst>
              <a:ext uri="{FF2B5EF4-FFF2-40B4-BE49-F238E27FC236}">
                <a16:creationId xmlns:a16="http://schemas.microsoft.com/office/drawing/2014/main" id="{1C018A0C-1D02-42D4-9217-ED524DF1CF4A}"/>
              </a:ext>
            </a:extLst>
          </p:cNvPr>
          <p:cNvGrpSpPr/>
          <p:nvPr/>
        </p:nvGrpSpPr>
        <p:grpSpPr>
          <a:xfrm>
            <a:off x="453024" y="1956462"/>
            <a:ext cx="8999951" cy="285238"/>
            <a:chOff x="453025" y="1956462"/>
            <a:chExt cx="4320000" cy="285238"/>
          </a:xfrm>
        </p:grpSpPr>
        <p:sp>
          <p:nvSpPr>
            <p:cNvPr id="26" name="TextBox 25">
              <a:extLst>
                <a:ext uri="{FF2B5EF4-FFF2-40B4-BE49-F238E27FC236}">
                  <a16:creationId xmlns:a16="http://schemas.microsoft.com/office/drawing/2014/main" id="{27241D6F-850E-4218-A9F3-B0459D08A2BE}"/>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주요 내용</a:t>
              </a:r>
            </a:p>
          </p:txBody>
        </p:sp>
        <p:cxnSp>
          <p:nvCxnSpPr>
            <p:cNvPr id="27" name="Straight Connector 32">
              <a:extLst>
                <a:ext uri="{FF2B5EF4-FFF2-40B4-BE49-F238E27FC236}">
                  <a16:creationId xmlns:a16="http://schemas.microsoft.com/office/drawing/2014/main" id="{9CB1B5C8-AC13-44C9-A373-3C974E0821AD}"/>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graphicFrame>
        <p:nvGraphicFramePr>
          <p:cNvPr id="28" name="표 2">
            <a:extLst>
              <a:ext uri="{FF2B5EF4-FFF2-40B4-BE49-F238E27FC236}">
                <a16:creationId xmlns:a16="http://schemas.microsoft.com/office/drawing/2014/main" id="{105E9852-3AD5-433F-8F76-DFBE57F7A373}"/>
              </a:ext>
            </a:extLst>
          </p:cNvPr>
          <p:cNvGraphicFramePr>
            <a:graphicFrameLocks noGrp="1"/>
          </p:cNvGraphicFramePr>
          <p:nvPr/>
        </p:nvGraphicFramePr>
        <p:xfrm>
          <a:off x="453025" y="2325413"/>
          <a:ext cx="8999950" cy="3222809"/>
        </p:xfrm>
        <a:graphic>
          <a:graphicData uri="http://schemas.openxmlformats.org/drawingml/2006/table">
            <a:tbl>
              <a:tblPr firstRow="1" bandRow="1">
                <a:tableStyleId>{8799B23B-EC83-4686-B30A-512413B5E67A}</a:tableStyleId>
              </a:tblPr>
              <a:tblGrid>
                <a:gridCol w="1638577">
                  <a:extLst>
                    <a:ext uri="{9D8B030D-6E8A-4147-A177-3AD203B41FA5}">
                      <a16:colId xmlns:a16="http://schemas.microsoft.com/office/drawing/2014/main" val="671194357"/>
                    </a:ext>
                  </a:extLst>
                </a:gridCol>
                <a:gridCol w="7361373">
                  <a:extLst>
                    <a:ext uri="{9D8B030D-6E8A-4147-A177-3AD203B41FA5}">
                      <a16:colId xmlns:a16="http://schemas.microsoft.com/office/drawing/2014/main" val="2776523428"/>
                    </a:ext>
                  </a:extLst>
                </a:gridCol>
              </a:tblGrid>
              <a:tr h="414765">
                <a:tc>
                  <a:txBody>
                    <a:bodyPr/>
                    <a:lstStyle/>
                    <a:p>
                      <a:pPr algn="ctr" latinLnBrk="1"/>
                      <a:r>
                        <a:rPr lang="ko-KR" altLang="en-US" sz="1000" b="1" baseline="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rPr>
                        <a:t>항목</a:t>
                      </a:r>
                    </a:p>
                  </a:txBody>
                  <a:tcPr marL="0" marR="0" marT="0" marB="0" anchor="ctr">
                    <a:lnB w="12700" cap="flat" cmpd="sng" algn="ctr">
                      <a:solidFill>
                        <a:schemeClr val="tx1"/>
                      </a:solidFill>
                      <a:prstDash val="solid"/>
                      <a:round/>
                      <a:headEnd type="none" w="med" len="med"/>
                      <a:tailEnd type="none" w="med" len="med"/>
                    </a:lnB>
                    <a:solidFill>
                      <a:srgbClr val="483159"/>
                    </a:solidFill>
                  </a:tcPr>
                </a:tc>
                <a:tc>
                  <a:txBody>
                    <a:bodyPr/>
                    <a:lstStyle/>
                    <a:p>
                      <a:pPr marL="0" indent="0" algn="ctr" latinLnBrk="1">
                        <a:buFont typeface="Arial" panose="020B0604020202020204" pitchFamily="34" charset="0"/>
                        <a:buNone/>
                      </a:pPr>
                      <a:r>
                        <a:rPr lang="ko-KR" altLang="en-US" sz="1000" baseline="0" dirty="0">
                          <a:solidFill>
                            <a:schemeClr val="bg1"/>
                          </a:solidFill>
                          <a:latin typeface="Arial" panose="020B0604020202020204" pitchFamily="34" charset="0"/>
                          <a:ea typeface="KoPubWorld돋움체 Medium" panose="00000600000000000000" pitchFamily="2" charset="-127"/>
                        </a:rPr>
                        <a:t>주요 내용</a:t>
                      </a:r>
                    </a:p>
                  </a:txBody>
                  <a:tcPr marL="72000" marR="0" marT="36000" marB="36000" anchor="ctr">
                    <a:lnB w="12700" cap="flat" cmpd="sng" algn="ctr">
                      <a:solidFill>
                        <a:schemeClr val="tx1"/>
                      </a:solidFill>
                      <a:prstDash val="solid"/>
                      <a:round/>
                      <a:headEnd type="none" w="med" len="med"/>
                      <a:tailEnd type="none" w="med" len="med"/>
                    </a:lnB>
                    <a:solidFill>
                      <a:srgbClr val="483159"/>
                    </a:solidFill>
                  </a:tcPr>
                </a:tc>
                <a:extLst>
                  <a:ext uri="{0D108BD9-81ED-4DB2-BD59-A6C34878D82A}">
                    <a16:rowId xmlns:a16="http://schemas.microsoft.com/office/drawing/2014/main" val="714980729"/>
                  </a:ext>
                </a:extLst>
              </a:tr>
              <a:tr h="366191">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평가 대상</a:t>
                      </a:r>
                    </a:p>
                  </a:txBody>
                  <a:tcPr marL="36000" marR="36000" marB="0" anchor="ctr">
                    <a:lnL w="12700" cmpd="sng">
                      <a:noFill/>
                    </a:lnL>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주식회사 </a:t>
                      </a:r>
                      <a:r>
                        <a:rPr lang="ko-KR" altLang="en-US" sz="1000" b="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윈팩</a:t>
                      </a:r>
                      <a:endParaRPr lang="ko-KR" altLang="en-US" sz="1000" b="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7048889"/>
                  </a:ext>
                </a:extLst>
              </a:tr>
              <a:tr h="366191">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평가 기준일</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2020</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12</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월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31</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일</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1891269748"/>
                  </a:ext>
                </a:extLst>
              </a:tr>
              <a:tr h="366191">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추정 기간</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5</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(2021</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월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일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2025</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년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12</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월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31</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일</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a:t>
                      </a:r>
                      <a:endPar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00977707"/>
                  </a:ext>
                </a:extLst>
              </a:tr>
              <a:tr h="366191">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현금흐름에 대한 가정</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현금흐름은 기중 발생을 가정</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883951189"/>
                  </a:ext>
                </a:extLst>
              </a:tr>
              <a:tr h="610898">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법인세</a:t>
                      </a: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국내 법인세 과세구간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억원 이하</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11%, 2</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억원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200</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억원 이하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22%, 200</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억원</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초과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24.2%</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에 따라 미래 </a:t>
                      </a: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세후</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현금흐름 계산 시</a:t>
                      </a:r>
                      <a:endPar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endParaRPr>
                    </a:p>
                    <a:p>
                      <a:pPr marL="0" indent="0" algn="l" latinLnBrk="1">
                        <a:buFont typeface="Wingdings" panose="05000000000000000000" pitchFamily="2" charset="2"/>
                        <a:buNone/>
                      </a:pPr>
                      <a:r>
                        <a:rPr lang="ko-KR" altLang="en-US" sz="1000" baseline="0" dirty="0" err="1">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추정법인세차감전순이익에</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 따른 한계세율을 적용</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0411127"/>
                  </a:ext>
                </a:extLst>
              </a:tr>
              <a:tr h="366191">
                <a:tc>
                  <a:txBody>
                    <a:bodyPr/>
                    <a:lstStyle/>
                    <a:p>
                      <a:pPr algn="ctr" latinLnBrk="1"/>
                      <a:r>
                        <a:rPr lang="ko-KR" altLang="en-US" sz="1000" b="1" baseline="0" dirty="0">
                          <a:solidFill>
                            <a:schemeClr val="tx1"/>
                          </a:solidFill>
                          <a:latin typeface="Arial" panose="020B0604020202020204" pitchFamily="34" charset="0"/>
                          <a:ea typeface="KoPubWorld돋움체 Medium" panose="00000600000000000000" pitchFamily="2" charset="-127"/>
                        </a:rPr>
                        <a:t>영구성장률</a:t>
                      </a:r>
                      <a:endParaRPr lang="en-US" altLang="ko-KR"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tc>
                  <a:txBody>
                    <a:bodyPr/>
                    <a:lstStyle/>
                    <a:p>
                      <a:pPr marL="0" indent="0" algn="l" latinLnBrk="1">
                        <a:buFont typeface="Wingdings" panose="05000000000000000000" pitchFamily="2" charset="2"/>
                        <a:buNone/>
                      </a:pP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1.0%</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를 기준으로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0.5%~1.5%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범위를 가정</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8960A8">
                        <a:alpha val="20000"/>
                      </a:srgbClr>
                    </a:solidFill>
                  </a:tcPr>
                </a:tc>
                <a:extLst>
                  <a:ext uri="{0D108BD9-81ED-4DB2-BD59-A6C34878D82A}">
                    <a16:rowId xmlns:a16="http://schemas.microsoft.com/office/drawing/2014/main" val="4156400730"/>
                  </a:ext>
                </a:extLst>
              </a:tr>
              <a:tr h="366191">
                <a:tc>
                  <a:txBody>
                    <a:bodyPr/>
                    <a:lstStyle/>
                    <a:p>
                      <a:pPr algn="ctr" latinLnBrk="1"/>
                      <a:r>
                        <a:rPr lang="ko-KR" altLang="en-US" sz="1000" b="1" baseline="0" dirty="0" err="1">
                          <a:solidFill>
                            <a:schemeClr val="tx1"/>
                          </a:solidFill>
                          <a:latin typeface="Arial" panose="020B0604020202020204" pitchFamily="34" charset="0"/>
                          <a:ea typeface="KoPubWorld돋움체 Medium" panose="00000600000000000000" pitchFamily="2" charset="-127"/>
                        </a:rPr>
                        <a:t>할인률</a:t>
                      </a:r>
                      <a:endParaRPr lang="en-US" altLang="ko-KR" sz="1000" b="1" baseline="0" dirty="0">
                        <a:solidFill>
                          <a:schemeClr val="tx1"/>
                        </a:solidFill>
                        <a:latin typeface="Arial" panose="020B0604020202020204" pitchFamily="34" charset="0"/>
                        <a:ea typeface="KoPubWorld돋움체 Medium" panose="00000600000000000000" pitchFamily="2" charset="-127"/>
                      </a:endParaRPr>
                    </a:p>
                  </a:txBody>
                  <a:tcPr marL="36000" marR="36000" marB="0" anchor="ctr">
                    <a:lnL w="12700" cmpd="sng">
                      <a:noFill/>
                    </a:lnL>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latinLnBrk="1">
                        <a:buFont typeface="Wingdings" panose="05000000000000000000" pitchFamily="2" charset="2"/>
                        <a:buNone/>
                      </a:pP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유사 상장회사 및 시장 분석 자료를 통해 산정된 가중평균자본비용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9.7%</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를 기준으로 </a:t>
                      </a:r>
                      <a:r>
                        <a:rPr lang="en-US" altLang="ko-KR"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9.2%~10.2% </a:t>
                      </a:r>
                      <a:r>
                        <a:rPr lang="ko-KR" altLang="en-US" sz="1000" baseline="0" dirty="0">
                          <a:solidFill>
                            <a:schemeClr val="tx1"/>
                          </a:solidFill>
                          <a:latin typeface="Arial" panose="020B0604020202020204" pitchFamily="34" charset="0"/>
                          <a:ea typeface="KoPubWorld돋움체 Medium" panose="00000600000000000000" pitchFamily="2" charset="-127"/>
                          <a:cs typeface="KoPubWorld돋움체 Medium" panose="00000600000000000000" pitchFamily="2" charset="-127"/>
                        </a:rPr>
                        <a:t>범위를 가정함</a:t>
                      </a:r>
                    </a:p>
                  </a:txBody>
                  <a:tcPr marL="72000" marR="0" marT="36000" marB="0" anchor="ctr">
                    <a:lnR w="12700" cmpd="sng">
                      <a:noFill/>
                    </a:lnR>
                    <a:lnT w="952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166101"/>
                  </a:ext>
                </a:extLst>
              </a:tr>
            </a:tbl>
          </a:graphicData>
        </a:graphic>
      </p:graphicFrame>
      <p:pic>
        <p:nvPicPr>
          <p:cNvPr id="9" name="그림 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707838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CCB95A0-1485-4D48-B0BD-24C9B3F3BADF}"/>
              </a:ext>
            </a:extLst>
          </p:cNvPr>
          <p:cNvSpPr>
            <a:spLocks noGrp="1"/>
          </p:cNvSpPr>
          <p:nvPr>
            <p:ph type="body" sz="quarter" idx="13"/>
          </p:nvPr>
        </p:nvSpPr>
        <p:spPr/>
        <p:txBody>
          <a:bodyPr/>
          <a:lstStyle/>
          <a:p>
            <a:r>
              <a:rPr lang="ko-KR" altLang="en-US" dirty="0"/>
              <a:t>가치평가 결과 요약</a:t>
            </a:r>
          </a:p>
        </p:txBody>
      </p:sp>
      <p:sp>
        <p:nvSpPr>
          <p:cNvPr id="3" name="세로 텍스트 개체 틀 2">
            <a:extLst>
              <a:ext uri="{FF2B5EF4-FFF2-40B4-BE49-F238E27FC236}">
                <a16:creationId xmlns:a16="http://schemas.microsoft.com/office/drawing/2014/main" id="{83F6240C-2766-43A1-B32D-6F9F48548E90}"/>
              </a:ext>
            </a:extLst>
          </p:cNvPr>
          <p:cNvSpPr>
            <a:spLocks noGrp="1"/>
          </p:cNvSpPr>
          <p:nvPr>
            <p:ph type="body" orient="vert" sz="quarter" idx="14"/>
          </p:nvPr>
        </p:nvSpPr>
        <p:spPr/>
        <p:txBody>
          <a:bodyPr/>
          <a:lstStyle/>
          <a:p>
            <a:r>
              <a:rPr lang="ko-KR" altLang="en-US" dirty="0"/>
              <a:t>현금흐름할인법을 활용한 회사의 가치평가 결과는</a:t>
            </a:r>
            <a:r>
              <a:rPr lang="en-US" altLang="ko-KR" dirty="0"/>
              <a:t> </a:t>
            </a:r>
            <a:r>
              <a:rPr lang="ko-KR" altLang="en-US" dirty="0"/>
              <a:t>다음과 같습니다</a:t>
            </a:r>
            <a:r>
              <a:rPr lang="en-US" altLang="ko-KR" dirty="0"/>
              <a:t>.</a:t>
            </a:r>
            <a:endParaRPr lang="ko-KR" altLang="en-US" dirty="0"/>
          </a:p>
        </p:txBody>
      </p:sp>
      <p:pic>
        <p:nvPicPr>
          <p:cNvPr id="13" name="그림 1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pic>
        <p:nvPicPr>
          <p:cNvPr id="14" name="그림 13">
            <a:extLst>
              <a:ext uri="{FF2B5EF4-FFF2-40B4-BE49-F238E27FC236}">
                <a16:creationId xmlns:a16="http://schemas.microsoft.com/office/drawing/2014/main" id="{1B7E6B27-44AF-4DE2-8DEB-D285AF5A47C4}"/>
              </a:ext>
            </a:extLst>
          </p:cNvPr>
          <p:cNvPicPr>
            <a:picLocks noChangeAspect="1" noChangeArrowheads="1"/>
            <a:extLst>
              <a:ext uri="{84589F7E-364E-4C9E-8A38-B11213B215E9}">
                <a14:cameraTool xmlns:a14="http://schemas.microsoft.com/office/drawing/2010/main" cellRange="$B$3:$L$27"/>
              </a:ext>
            </a:extLst>
          </p:cNvPicPr>
          <p:nvPr/>
        </p:nvPicPr>
        <p:blipFill>
          <a:blip r:embed="rId4"/>
          <a:srcRect/>
          <a:stretch>
            <a:fillRect/>
          </a:stretch>
        </p:blipFill>
        <p:spPr bwMode="auto">
          <a:xfrm>
            <a:off x="279241" y="1661832"/>
            <a:ext cx="8077200" cy="2971800"/>
          </a:xfrm>
          <a:prstGeom prst="rect">
            <a:avLst/>
          </a:prstGeom>
          <a:noFill/>
          <a:ln w="9525">
            <a:noFill/>
            <a:miter lim="800000"/>
            <a:headEnd/>
            <a:tailEnd/>
          </a:ln>
        </p:spPr>
      </p:pic>
      <p:pic>
        <p:nvPicPr>
          <p:cNvPr id="15" name="그림 14">
            <a:extLst>
              <a:ext uri="{FF2B5EF4-FFF2-40B4-BE49-F238E27FC236}">
                <a16:creationId xmlns:a16="http://schemas.microsoft.com/office/drawing/2014/main" id="{03CD8438-8775-4B20-819C-9EFE6A4F0C0B}"/>
              </a:ext>
            </a:extLst>
          </p:cNvPr>
          <p:cNvPicPr>
            <a:picLocks noChangeAspect="1" noChangeArrowheads="1"/>
            <a:extLst>
              <a:ext uri="{84589F7E-364E-4C9E-8A38-B11213B215E9}">
                <a14:cameraTool xmlns:a14="http://schemas.microsoft.com/office/drawing/2010/main" cellRange="$G$29:$L$36" spid="_x0000_s1612856"/>
              </a:ext>
            </a:extLst>
          </p:cNvPicPr>
          <p:nvPr/>
        </p:nvPicPr>
        <p:blipFill>
          <a:blip r:embed="rId5"/>
          <a:srcRect/>
          <a:stretch>
            <a:fillRect/>
          </a:stretch>
        </p:blipFill>
        <p:spPr bwMode="auto">
          <a:xfrm>
            <a:off x="279241" y="4905505"/>
            <a:ext cx="3943350" cy="1219200"/>
          </a:xfrm>
          <a:prstGeom prst="rect">
            <a:avLst/>
          </a:prstGeom>
          <a:noFill/>
          <a:ln w="9525">
            <a:noFill/>
            <a:miter lim="800000"/>
            <a:headEnd/>
            <a:tailEnd/>
          </a:ln>
        </p:spPr>
      </p:pic>
      <p:pic>
        <p:nvPicPr>
          <p:cNvPr id="16" name="그림 15">
            <a:extLst>
              <a:ext uri="{FF2B5EF4-FFF2-40B4-BE49-F238E27FC236}">
                <a16:creationId xmlns:a16="http://schemas.microsoft.com/office/drawing/2014/main" id="{3581BB54-543B-4823-9A48-8DE4A9680787}"/>
              </a:ext>
            </a:extLst>
          </p:cNvPr>
          <p:cNvPicPr>
            <a:picLocks noChangeAspect="1" noChangeArrowheads="1"/>
            <a:extLst>
              <a:ext uri="{84589F7E-364E-4C9E-8A38-B11213B215E9}">
                <a14:cameraTool xmlns:a14="http://schemas.microsoft.com/office/drawing/2010/main" cellRange="$B$32:$E$40" spid="_x0000_s1612857"/>
              </a:ext>
            </a:extLst>
          </p:cNvPicPr>
          <p:nvPr/>
        </p:nvPicPr>
        <p:blipFill>
          <a:blip r:embed="rId6"/>
          <a:srcRect/>
          <a:stretch>
            <a:fillRect/>
          </a:stretch>
        </p:blipFill>
        <p:spPr bwMode="auto">
          <a:xfrm>
            <a:off x="4879816" y="4753105"/>
            <a:ext cx="3476625" cy="1371600"/>
          </a:xfrm>
          <a:prstGeom prst="rect">
            <a:avLst/>
          </a:prstGeom>
          <a:noFill/>
          <a:ln w="9525">
            <a:noFill/>
            <a:miter lim="800000"/>
            <a:headEnd/>
            <a:tailEnd/>
          </a:ln>
        </p:spPr>
      </p:pic>
      <p:sp>
        <p:nvSpPr>
          <p:cNvPr id="17" name="텍스트 개체 틀 6">
            <a:extLst>
              <a:ext uri="{FF2B5EF4-FFF2-40B4-BE49-F238E27FC236}">
                <a16:creationId xmlns:a16="http://schemas.microsoft.com/office/drawing/2014/main" id="{2E6E709F-0130-4A4F-9334-704D24B8D92D}"/>
              </a:ext>
            </a:extLst>
          </p:cNvPr>
          <p:cNvSpPr>
            <a:spLocks noGrp="1"/>
          </p:cNvSpPr>
          <p:nvPr>
            <p:ph type="body" sz="quarter" idx="15"/>
          </p:nvPr>
        </p:nvSpPr>
        <p:spPr>
          <a:xfrm>
            <a:off x="136628" y="6305550"/>
            <a:ext cx="8289446" cy="302652"/>
          </a:xfrm>
        </p:spPr>
        <p:txBody>
          <a:bodyPr/>
          <a:lstStyle/>
          <a:p>
            <a:pPr>
              <a:lnSpc>
                <a:spcPct val="100000"/>
              </a:lnSpc>
              <a:spcBef>
                <a:spcPts val="0"/>
              </a:spcBef>
            </a:pPr>
            <a:r>
              <a:rPr lang="en-US" altLang="ko-KR" dirty="0"/>
              <a:t>Source: KPMG FDD &amp; Price Analysis Report</a:t>
            </a:r>
          </a:p>
          <a:p>
            <a:pPr>
              <a:lnSpc>
                <a:spcPct val="100000"/>
              </a:lnSpc>
              <a:spcBef>
                <a:spcPts val="0"/>
              </a:spcBef>
            </a:pPr>
            <a:r>
              <a:rPr lang="en-US" altLang="ko-KR" dirty="0"/>
              <a:t>Note: (1) </a:t>
            </a:r>
            <a:r>
              <a:rPr lang="ko-KR" altLang="en-US" dirty="0"/>
              <a:t>평가일기준의 비영업용자산에 </a:t>
            </a:r>
            <a:r>
              <a:rPr lang="en-US" altLang="ko-KR" dirty="0"/>
              <a:t>’21</a:t>
            </a:r>
            <a:r>
              <a:rPr lang="ko-KR" altLang="en-US" dirty="0"/>
              <a:t>년 유상증자 </a:t>
            </a:r>
            <a:r>
              <a:rPr lang="en-US" altLang="ko-KR" dirty="0"/>
              <a:t>100</a:t>
            </a:r>
            <a:r>
              <a:rPr lang="ko-KR" altLang="en-US" dirty="0"/>
              <a:t>억 원 포함</a:t>
            </a:r>
            <a:endParaRPr lang="en-US" altLang="ko-KR" dirty="0"/>
          </a:p>
        </p:txBody>
      </p:sp>
      <p:sp>
        <p:nvSpPr>
          <p:cNvPr id="18" name="TextBox 17">
            <a:extLst>
              <a:ext uri="{FF2B5EF4-FFF2-40B4-BE49-F238E27FC236}">
                <a16:creationId xmlns:a16="http://schemas.microsoft.com/office/drawing/2014/main" id="{D0E7F2FB-B5E4-4833-8D3B-7BE4C6A38DDC}"/>
              </a:ext>
            </a:extLst>
          </p:cNvPr>
          <p:cNvSpPr txBox="1"/>
          <p:nvPr/>
        </p:nvSpPr>
        <p:spPr>
          <a:xfrm rot="16200000">
            <a:off x="260508" y="5630595"/>
            <a:ext cx="539543" cy="215444"/>
          </a:xfrm>
          <a:prstGeom prst="rect">
            <a:avLst/>
          </a:prstGeom>
          <a:noFill/>
        </p:spPr>
        <p:txBody>
          <a:bodyPr wrap="square" rtlCol="0" anchor="ctr">
            <a:spAutoFit/>
          </a:bodyPr>
          <a:lstStyle/>
          <a:p>
            <a:pPr algn="ctr"/>
            <a:r>
              <a:rPr lang="en-US" altLang="ko-KR" sz="800" b="1" dirty="0">
                <a:latin typeface="Arial" panose="020B0604020202020204" pitchFamily="34" charset="0"/>
                <a:ea typeface="KoPubWorld돋움체 Medium" panose="00000600000000000000" pitchFamily="2" charset="-127"/>
                <a:cs typeface="Arial" panose="020B0604020202020204" pitchFamily="34" charset="0"/>
              </a:rPr>
              <a:t>WACC</a:t>
            </a:r>
            <a:endParaRPr lang="ko-KR" altLang="en-US" sz="800" b="1" dirty="0">
              <a:latin typeface="Arial" panose="020B0604020202020204" pitchFamily="34" charset="0"/>
              <a:ea typeface="KoPubWorld돋움체 Medium" panose="00000600000000000000" pitchFamily="2" charset="-127"/>
              <a:cs typeface="Arial" panose="020B0604020202020204" pitchFamily="34" charset="0"/>
            </a:endParaRPr>
          </a:p>
        </p:txBody>
      </p:sp>
      <p:sp>
        <p:nvSpPr>
          <p:cNvPr id="19" name="TextBox 18">
            <a:extLst>
              <a:ext uri="{FF2B5EF4-FFF2-40B4-BE49-F238E27FC236}">
                <a16:creationId xmlns:a16="http://schemas.microsoft.com/office/drawing/2014/main" id="{8ED27AB6-1F4F-400E-B45D-F5651D4EECA7}"/>
              </a:ext>
            </a:extLst>
          </p:cNvPr>
          <p:cNvSpPr txBox="1"/>
          <p:nvPr/>
        </p:nvSpPr>
        <p:spPr>
          <a:xfrm>
            <a:off x="7657189" y="5344683"/>
            <a:ext cx="293922" cy="107722"/>
          </a:xfrm>
          <a:prstGeom prst="rect">
            <a:avLst/>
          </a:prstGeom>
          <a:noFill/>
        </p:spPr>
        <p:txBody>
          <a:bodyPr wrap="square" lIns="0" tIns="0" rIns="0" bIns="0" rtlCol="0">
            <a:spAutoFit/>
          </a:bodyPr>
          <a:lstStyle/>
          <a:p>
            <a:r>
              <a:rPr lang="en-US" altLang="ko-KR" sz="700" i="1" dirty="0">
                <a:latin typeface="Arial" panose="020B0604020202020204" pitchFamily="34" charset="0"/>
                <a:cs typeface="Arial" panose="020B0604020202020204" pitchFamily="34" charset="0"/>
              </a:rPr>
              <a:t>(1)</a:t>
            </a:r>
            <a:endParaRPr lang="ko-KR" altLang="en-US" sz="7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755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00000000-0008-0000-0600-000002000000}"/>
              </a:ext>
            </a:extLst>
          </p:cNvPr>
          <p:cNvPicPr>
            <a:picLocks noChangeAspect="1" noChangeArrowheads="1"/>
            <a:extLst>
              <a:ext uri="{84589F7E-364E-4C9E-8A38-B11213B215E9}">
                <a14:cameraTool xmlns:a14="http://schemas.microsoft.com/office/drawing/2010/main" cellRange="$B$2:$Q$20" spid="_x0000_s1280440"/>
              </a:ext>
            </a:extLst>
          </p:cNvPicPr>
          <p:nvPr/>
        </p:nvPicPr>
        <p:blipFill>
          <a:blip r:embed="rId4"/>
          <a:srcRect/>
          <a:stretch>
            <a:fillRect/>
          </a:stretch>
        </p:blipFill>
        <p:spPr bwMode="auto">
          <a:xfrm>
            <a:off x="279241" y="1510830"/>
            <a:ext cx="8077200" cy="1371600"/>
          </a:xfrm>
          <a:prstGeom prst="rect">
            <a:avLst/>
          </a:prstGeom>
          <a:noFill/>
          <a:ln w="9525">
            <a:noFill/>
            <a:miter lim="800000"/>
            <a:headEnd/>
            <a:tailEnd/>
          </a:ln>
        </p:spPr>
      </p:pic>
      <p:pic>
        <p:nvPicPr>
          <p:cNvPr id="14" name="그림 13">
            <a:extLst>
              <a:ext uri="{FF2B5EF4-FFF2-40B4-BE49-F238E27FC236}">
                <a16:creationId xmlns:a16="http://schemas.microsoft.com/office/drawing/2014/main" id="{00000000-0008-0000-0600-000003000000}"/>
              </a:ext>
            </a:extLst>
          </p:cNvPr>
          <p:cNvPicPr>
            <a:picLocks noChangeAspect="1" noChangeArrowheads="1"/>
            <a:extLst>
              <a:ext uri="{84589F7E-364E-4C9E-8A38-B11213B215E9}">
                <a14:cameraTool xmlns:a14="http://schemas.microsoft.com/office/drawing/2010/main" cellRange="$S$22:$Z$25" spid="_x0000_s1280441"/>
              </a:ext>
            </a:extLst>
          </p:cNvPicPr>
          <p:nvPr/>
        </p:nvPicPr>
        <p:blipFill>
          <a:blip r:embed="rId5"/>
          <a:srcRect/>
          <a:stretch>
            <a:fillRect/>
          </a:stretch>
        </p:blipFill>
        <p:spPr bwMode="auto">
          <a:xfrm>
            <a:off x="279241" y="3049039"/>
            <a:ext cx="5743575" cy="647700"/>
          </a:xfrm>
          <a:prstGeom prst="rect">
            <a:avLst/>
          </a:prstGeom>
          <a:noFill/>
          <a:ln w="9525">
            <a:noFill/>
            <a:miter lim="800000"/>
            <a:headEnd/>
            <a:tailEnd/>
          </a:ln>
        </p:spPr>
      </p:pic>
      <p:pic>
        <p:nvPicPr>
          <p:cNvPr id="15" name="그림 14">
            <a:extLst>
              <a:ext uri="{FF2B5EF4-FFF2-40B4-BE49-F238E27FC236}">
                <a16:creationId xmlns:a16="http://schemas.microsoft.com/office/drawing/2014/main" id="{00000000-0008-0000-0600-000004000000}"/>
              </a:ext>
            </a:extLst>
          </p:cNvPr>
          <p:cNvPicPr>
            <a:picLocks noChangeAspect="1" noChangeArrowheads="1"/>
            <a:extLst>
              <a:ext uri="{84589F7E-364E-4C9E-8A38-B11213B215E9}">
                <a14:cameraTool xmlns:a14="http://schemas.microsoft.com/office/drawing/2010/main" cellRange="$B$27:$Q$33" spid="_x0000_s1280442"/>
              </a:ext>
            </a:extLst>
          </p:cNvPicPr>
          <p:nvPr/>
        </p:nvPicPr>
        <p:blipFill>
          <a:blip r:embed="rId6"/>
          <a:srcRect/>
          <a:stretch>
            <a:fillRect/>
          </a:stretch>
        </p:blipFill>
        <p:spPr bwMode="auto">
          <a:xfrm>
            <a:off x="279241" y="3913682"/>
            <a:ext cx="8077200" cy="1038225"/>
          </a:xfrm>
          <a:prstGeom prst="rect">
            <a:avLst/>
          </a:prstGeom>
          <a:noFill/>
          <a:ln w="9525">
            <a:noFill/>
            <a:miter lim="800000"/>
            <a:headEnd/>
            <a:tailEnd/>
          </a:ln>
        </p:spPr>
      </p:pic>
      <p:sp>
        <p:nvSpPr>
          <p:cNvPr id="2" name="텍스트 개체 틀 1">
            <a:extLst>
              <a:ext uri="{FF2B5EF4-FFF2-40B4-BE49-F238E27FC236}">
                <a16:creationId xmlns:a16="http://schemas.microsoft.com/office/drawing/2014/main" id="{21585A5D-B55B-487E-AD06-C35247C9B211}"/>
              </a:ext>
            </a:extLst>
          </p:cNvPr>
          <p:cNvSpPr>
            <a:spLocks noGrp="1"/>
          </p:cNvSpPr>
          <p:nvPr>
            <p:ph type="body" sz="quarter" idx="13"/>
          </p:nvPr>
        </p:nvSpPr>
        <p:spPr/>
        <p:txBody>
          <a:bodyPr/>
          <a:lstStyle/>
          <a:p>
            <a:r>
              <a:rPr lang="en-US" altLang="ko-KR" dirty="0"/>
              <a:t>WACC</a:t>
            </a:r>
            <a:endParaRPr lang="ko-KR" altLang="en-US" dirty="0"/>
          </a:p>
        </p:txBody>
      </p:sp>
      <p:sp>
        <p:nvSpPr>
          <p:cNvPr id="3" name="세로 텍스트 개체 틀 2">
            <a:extLst>
              <a:ext uri="{FF2B5EF4-FFF2-40B4-BE49-F238E27FC236}">
                <a16:creationId xmlns:a16="http://schemas.microsoft.com/office/drawing/2014/main" id="{D4632971-AEAC-405C-9629-9B755D7BDCEF}"/>
              </a:ext>
            </a:extLst>
          </p:cNvPr>
          <p:cNvSpPr>
            <a:spLocks noGrp="1"/>
          </p:cNvSpPr>
          <p:nvPr>
            <p:ph type="body" orient="vert" sz="quarter" idx="14"/>
          </p:nvPr>
        </p:nvSpPr>
        <p:spPr/>
        <p:txBody>
          <a:bodyPr/>
          <a:lstStyle/>
          <a:p>
            <a:r>
              <a:rPr lang="ko-KR" altLang="en-US" dirty="0"/>
              <a:t>회사의 가치평가를 위한 할인율 산정 세부내역은 다음과 같습니다</a:t>
            </a:r>
            <a:r>
              <a:rPr lang="en-US" altLang="ko-KR" dirty="0"/>
              <a:t>. </a:t>
            </a:r>
            <a:endParaRPr lang="ko-KR" altLang="en-US" dirty="0"/>
          </a:p>
        </p:txBody>
      </p:sp>
      <p:sp>
        <p:nvSpPr>
          <p:cNvPr id="6" name="텍스트 개체 틀 5">
            <a:extLst>
              <a:ext uri="{FF2B5EF4-FFF2-40B4-BE49-F238E27FC236}">
                <a16:creationId xmlns:a16="http://schemas.microsoft.com/office/drawing/2014/main" id="{1DF3F34C-DE06-4139-A4FC-6453EEE249C6}"/>
              </a:ext>
            </a:extLst>
          </p:cNvPr>
          <p:cNvSpPr>
            <a:spLocks noGrp="1"/>
          </p:cNvSpPr>
          <p:nvPr>
            <p:ph type="body" sz="quarter" idx="15"/>
          </p:nvPr>
        </p:nvSpPr>
        <p:spPr/>
        <p:txBody>
          <a:bodyPr/>
          <a:lstStyle/>
          <a:p>
            <a:r>
              <a:rPr lang="en-US" altLang="ko-KR" dirty="0"/>
              <a:t>Source: KPMG FDD &amp; Price Analysis Report</a:t>
            </a:r>
            <a:endParaRPr lang="ko-KR" altLang="en-US" dirty="0"/>
          </a:p>
        </p:txBody>
      </p:sp>
      <p:sp>
        <p:nvSpPr>
          <p:cNvPr id="9" name="Text Box 14">
            <a:extLst>
              <a:ext uri="{FF2B5EF4-FFF2-40B4-BE49-F238E27FC236}">
                <a16:creationId xmlns:a16="http://schemas.microsoft.com/office/drawing/2014/main" id="{31AC17B1-A94D-4846-A9F0-A597A0EE4EE9}"/>
              </a:ext>
            </a:extLst>
          </p:cNvPr>
          <p:cNvSpPr txBox="1">
            <a:spLocks noChangeArrowheads="1"/>
          </p:cNvSpPr>
          <p:nvPr>
            <p:custDataLst>
              <p:tags r:id="rId1"/>
            </p:custDataLst>
          </p:nvPr>
        </p:nvSpPr>
        <p:spPr bwMode="auto">
          <a:xfrm>
            <a:off x="279241" y="4903905"/>
            <a:ext cx="8924925" cy="1162938"/>
          </a:xfrm>
          <a:prstGeom prst="rect">
            <a:avLst/>
          </a:prstGeom>
          <a:noFill/>
          <a:ln w="6350">
            <a:noFill/>
            <a:miter lim="800000"/>
            <a:headEnd type="none" w="sm" len="sm"/>
            <a:tailEnd type="none" w="sm" len="sm"/>
          </a:ln>
        </p:spPr>
        <p:txBody>
          <a:bodyPr lIns="0" tIns="0" rIns="0" bIns="0"/>
          <a:lstStyle/>
          <a:p>
            <a:pPr marL="447675" indent="-447675" defTabSz="762000" eaLnBrk="0" hangingPunct="0">
              <a:spcBef>
                <a:spcPct val="15000"/>
              </a:spcBef>
              <a:tabLst>
                <a:tab pos="542925" algn="l"/>
              </a:tabLst>
            </a:pPr>
            <a:r>
              <a:rPr lang="en-US" altLang="ko-KR" sz="800" i="1" dirty="0">
                <a:solidFill>
                  <a:srgbClr val="483159"/>
                </a:solidFill>
                <a:latin typeface="Arial" panose="020B0604020202020204" pitchFamily="34" charset="0"/>
                <a:ea typeface="KoPubWorld돋움체 Medium" panose="00000600000000000000" pitchFamily="2" charset="-127"/>
              </a:rPr>
              <a:t>Notes:	(1) </a:t>
            </a:r>
            <a:r>
              <a:rPr lang="ko-KR" altLang="en-US" sz="800" i="1" dirty="0">
                <a:solidFill>
                  <a:srgbClr val="483159"/>
                </a:solidFill>
                <a:latin typeface="Arial" panose="020B0604020202020204" pitchFamily="34" charset="0"/>
                <a:ea typeface="KoPubWorld돋움체 Medium" panose="00000600000000000000" pitchFamily="2" charset="-127"/>
              </a:rPr>
              <a:t>평가회사와 유사한 사업을 영위하고 있는 회사를 선정 </a:t>
            </a:r>
            <a:r>
              <a:rPr lang="en-US" altLang="ko-KR" sz="800" i="1" dirty="0">
                <a:solidFill>
                  <a:srgbClr val="483159"/>
                </a:solidFill>
                <a:latin typeface="Arial" panose="020B0604020202020204" pitchFamily="34" charset="0"/>
                <a:ea typeface="KoPubWorld돋움체 Medium" panose="00000600000000000000" pitchFamily="2" charset="-127"/>
              </a:rPr>
              <a:t>(Source: </a:t>
            </a:r>
            <a:r>
              <a:rPr lang="ko-KR" altLang="en-US" sz="800" i="1" dirty="0">
                <a:solidFill>
                  <a:srgbClr val="483159"/>
                </a:solidFill>
                <a:latin typeface="Arial" panose="020B0604020202020204" pitchFamily="34" charset="0"/>
                <a:ea typeface="KoPubWorld돋움체 Medium" panose="00000600000000000000" pitchFamily="2" charset="-127"/>
              </a:rPr>
              <a:t>한국거래소</a:t>
            </a:r>
            <a:r>
              <a:rPr lang="en-US" altLang="ko-KR" sz="800" i="1" dirty="0">
                <a:solidFill>
                  <a:srgbClr val="483159"/>
                </a:solidFill>
                <a:latin typeface="Arial" panose="020B0604020202020204" pitchFamily="34" charset="0"/>
                <a:ea typeface="KoPubWorld돋움체 Medium" panose="00000600000000000000" pitchFamily="2" charset="-127"/>
              </a:rPr>
              <a:t>)</a:t>
            </a:r>
          </a:p>
          <a:p>
            <a:pPr marL="447675" indent="-447675" defTabSz="762000" eaLnBrk="0" hangingPunct="0">
              <a:spcBef>
                <a:spcPct val="15000"/>
              </a:spcBef>
              <a:tabLst>
                <a:tab pos="542925" algn="l"/>
              </a:tabLst>
            </a:pPr>
            <a:r>
              <a:rPr lang="en-US" altLang="ko-KR" sz="800" i="1" dirty="0">
                <a:solidFill>
                  <a:srgbClr val="483159"/>
                </a:solidFill>
                <a:latin typeface="Arial" panose="020B0604020202020204" pitchFamily="34" charset="0"/>
                <a:ea typeface="KoPubWorld돋움체 Medium" panose="00000600000000000000" pitchFamily="2" charset="-127"/>
              </a:rPr>
              <a:t>	(2) </a:t>
            </a:r>
            <a:r>
              <a:rPr lang="ko-KR" altLang="en-US" sz="800" i="1" dirty="0">
                <a:solidFill>
                  <a:srgbClr val="483159"/>
                </a:solidFill>
                <a:latin typeface="Arial" panose="020B0604020202020204" pitchFamily="34" charset="0"/>
                <a:ea typeface="KoPubWorld돋움체 Medium" panose="00000600000000000000" pitchFamily="2" charset="-127"/>
              </a:rPr>
              <a:t>평가기준일 기준 과거 </a:t>
            </a:r>
            <a:r>
              <a:rPr lang="en-US" altLang="ko-KR" sz="800" i="1" dirty="0">
                <a:solidFill>
                  <a:srgbClr val="483159"/>
                </a:solidFill>
                <a:latin typeface="Arial" panose="020B0604020202020204" pitchFamily="34" charset="0"/>
                <a:ea typeface="KoPubWorld돋움체 Medium" panose="00000600000000000000" pitchFamily="2" charset="-127"/>
              </a:rPr>
              <a:t>2</a:t>
            </a:r>
            <a:r>
              <a:rPr lang="ko-KR" altLang="en-US" sz="800" i="1" dirty="0">
                <a:solidFill>
                  <a:srgbClr val="483159"/>
                </a:solidFill>
                <a:latin typeface="Arial" panose="020B0604020202020204" pitchFamily="34" charset="0"/>
                <a:ea typeface="KoPubWorld돋움체 Medium" panose="00000600000000000000" pitchFamily="2" charset="-127"/>
              </a:rPr>
              <a:t>년 </a:t>
            </a:r>
            <a:r>
              <a:rPr lang="en-US" altLang="ko-KR" sz="800" i="1" dirty="0">
                <a:solidFill>
                  <a:srgbClr val="483159"/>
                </a:solidFill>
                <a:latin typeface="Arial" panose="020B0604020202020204" pitchFamily="34" charset="0"/>
                <a:ea typeface="KoPubWorld돋움체 Medium" panose="00000600000000000000" pitchFamily="2" charset="-127"/>
              </a:rPr>
              <a:t>Weekly Adjusted Beta</a:t>
            </a:r>
            <a:r>
              <a:rPr lang="ko-KR" altLang="en-US" sz="800" i="1" dirty="0">
                <a:solidFill>
                  <a:srgbClr val="483159"/>
                </a:solidFill>
                <a:latin typeface="Arial" panose="020B0604020202020204" pitchFamily="34" charset="0"/>
                <a:ea typeface="KoPubWorld돋움체 Medium" panose="00000600000000000000" pitchFamily="2" charset="-127"/>
              </a:rPr>
              <a:t>를 적용 </a:t>
            </a:r>
            <a:r>
              <a:rPr lang="en-US" altLang="ko-KR" sz="800" i="1" dirty="0">
                <a:solidFill>
                  <a:srgbClr val="483159"/>
                </a:solidFill>
                <a:latin typeface="Arial" panose="020B0604020202020204" pitchFamily="34" charset="0"/>
                <a:ea typeface="KoPubWorld돋움체 Medium" panose="00000600000000000000" pitchFamily="2" charset="-127"/>
              </a:rPr>
              <a:t>(Source: Bloomberg)</a:t>
            </a:r>
          </a:p>
          <a:p>
            <a:pPr marL="447675" indent="-447675" defTabSz="762000" eaLnBrk="0" hangingPunct="0">
              <a:spcBef>
                <a:spcPct val="15000"/>
              </a:spcBef>
              <a:tabLst>
                <a:tab pos="542925" algn="l"/>
              </a:tabLst>
            </a:pPr>
            <a:r>
              <a:rPr lang="en-US" altLang="ko-KR" sz="800" i="1" dirty="0">
                <a:solidFill>
                  <a:srgbClr val="483159"/>
                </a:solidFill>
                <a:latin typeface="Arial" panose="020B0604020202020204" pitchFamily="34" charset="0"/>
                <a:ea typeface="KoPubWorld돋움체 Medium" panose="00000600000000000000" pitchFamily="2" charset="-127"/>
              </a:rPr>
              <a:t>	(3) </a:t>
            </a:r>
            <a:r>
              <a:rPr lang="ko-KR" altLang="en-US" sz="800" i="1" dirty="0">
                <a:solidFill>
                  <a:srgbClr val="483159"/>
                </a:solidFill>
                <a:latin typeface="Arial" panose="020B0604020202020204" pitchFamily="34" charset="0"/>
                <a:ea typeface="KoPubWorld돋움체 Medium" panose="00000600000000000000" pitchFamily="2" charset="-127"/>
              </a:rPr>
              <a:t>평가기준일 기준 과거 </a:t>
            </a:r>
            <a:r>
              <a:rPr lang="en-US" altLang="ko-KR" sz="800" i="1" dirty="0">
                <a:solidFill>
                  <a:srgbClr val="483159"/>
                </a:solidFill>
                <a:latin typeface="Arial" panose="020B0604020202020204" pitchFamily="34" charset="0"/>
                <a:ea typeface="KoPubWorld돋움체 Medium" panose="00000600000000000000" pitchFamily="2" charset="-127"/>
              </a:rPr>
              <a:t>24</a:t>
            </a:r>
            <a:r>
              <a:rPr lang="ko-KR" altLang="en-US" sz="800" i="1" dirty="0">
                <a:solidFill>
                  <a:srgbClr val="483159"/>
                </a:solidFill>
                <a:latin typeface="Arial" panose="020B0604020202020204" pitchFamily="34" charset="0"/>
                <a:ea typeface="KoPubWorld돋움체 Medium" panose="00000600000000000000" pitchFamily="2" charset="-127"/>
              </a:rPr>
              <a:t>개월 평균 시가총액을 적용 </a:t>
            </a:r>
            <a:r>
              <a:rPr lang="en-US" altLang="ko-KR" sz="800" i="1" dirty="0">
                <a:solidFill>
                  <a:srgbClr val="483159"/>
                </a:solidFill>
                <a:latin typeface="Arial" panose="020B0604020202020204" pitchFamily="34" charset="0"/>
                <a:ea typeface="KoPubWorld돋움체 Medium" panose="00000600000000000000" pitchFamily="2" charset="-127"/>
              </a:rPr>
              <a:t>(Source: Bloomberg)</a:t>
            </a:r>
          </a:p>
          <a:p>
            <a:pPr marL="447675" indent="-447675" defTabSz="762000" eaLnBrk="0" hangingPunct="0">
              <a:spcBef>
                <a:spcPct val="15000"/>
              </a:spcBef>
              <a:tabLst>
                <a:tab pos="542925" algn="l"/>
              </a:tabLst>
            </a:pPr>
            <a:r>
              <a:rPr lang="en-US" altLang="ko-KR" sz="800" i="1" dirty="0">
                <a:solidFill>
                  <a:srgbClr val="483159"/>
                </a:solidFill>
                <a:latin typeface="Arial" panose="020B0604020202020204" pitchFamily="34" charset="0"/>
                <a:ea typeface="KoPubWorld돋움체 Medium" panose="00000600000000000000" pitchFamily="2" charset="-127"/>
              </a:rPr>
              <a:t>	(4) </a:t>
            </a:r>
            <a:r>
              <a:rPr lang="ko-KR" altLang="en-US" sz="800" i="1" dirty="0">
                <a:solidFill>
                  <a:srgbClr val="483159"/>
                </a:solidFill>
                <a:latin typeface="Arial" panose="020B0604020202020204" pitchFamily="34" charset="0"/>
                <a:ea typeface="KoPubWorld돋움체 Medium" panose="00000600000000000000" pitchFamily="2" charset="-127"/>
              </a:rPr>
              <a:t>평가기준일 기준 이자발생부채를 적용 </a:t>
            </a:r>
            <a:r>
              <a:rPr lang="en-US" altLang="ko-KR" sz="800" i="1" dirty="0">
                <a:solidFill>
                  <a:srgbClr val="483159"/>
                </a:solidFill>
                <a:latin typeface="Arial" panose="020B0604020202020204" pitchFamily="34" charset="0"/>
                <a:ea typeface="KoPubWorld돋움체 Medium" panose="00000600000000000000" pitchFamily="2" charset="-127"/>
              </a:rPr>
              <a:t>(Source: </a:t>
            </a:r>
            <a:r>
              <a:rPr lang="ko-KR" altLang="en-US" sz="800" i="1" dirty="0">
                <a:solidFill>
                  <a:srgbClr val="483159"/>
                </a:solidFill>
                <a:latin typeface="Arial" panose="020B0604020202020204" pitchFamily="34" charset="0"/>
                <a:ea typeface="KoPubWorld돋움체 Medium" panose="00000600000000000000" pitchFamily="2" charset="-127"/>
              </a:rPr>
              <a:t>회사제시자료</a:t>
            </a:r>
            <a:r>
              <a:rPr lang="en-US" altLang="ko-KR" sz="800" i="1" dirty="0">
                <a:solidFill>
                  <a:srgbClr val="483159"/>
                </a:solidFill>
                <a:latin typeface="Arial" panose="020B0604020202020204" pitchFamily="34" charset="0"/>
                <a:ea typeface="KoPubWorld돋움체 Medium" panose="00000600000000000000" pitchFamily="2" charset="-127"/>
              </a:rPr>
              <a:t>)</a:t>
            </a:r>
          </a:p>
          <a:p>
            <a:pPr marL="447675" indent="-447675" defTabSz="762000" eaLnBrk="0" hangingPunct="0">
              <a:spcBef>
                <a:spcPct val="15000"/>
              </a:spcBef>
              <a:tabLst>
                <a:tab pos="542925" algn="l"/>
              </a:tabLst>
            </a:pPr>
            <a:r>
              <a:rPr lang="en-US" altLang="ko-KR" sz="800" i="1" dirty="0">
                <a:solidFill>
                  <a:srgbClr val="483159"/>
                </a:solidFill>
                <a:latin typeface="Arial" panose="020B0604020202020204" pitchFamily="34" charset="0"/>
                <a:ea typeface="KoPubWorld돋움체 Medium" panose="00000600000000000000" pitchFamily="2" charset="-127"/>
              </a:rPr>
              <a:t>	(5) </a:t>
            </a:r>
            <a:r>
              <a:rPr lang="ko-KR" altLang="en-US" sz="800" i="1" dirty="0">
                <a:solidFill>
                  <a:srgbClr val="483159"/>
                </a:solidFill>
                <a:latin typeface="Arial" panose="020B0604020202020204" pitchFamily="34" charset="0"/>
                <a:ea typeface="KoPubWorld돋움체 Medium" panose="00000600000000000000" pitchFamily="2" charset="-127"/>
              </a:rPr>
              <a:t>평가기준일 기준 한국의 </a:t>
            </a:r>
            <a:r>
              <a:rPr lang="en-US" altLang="ko-KR" sz="800" i="1" dirty="0">
                <a:solidFill>
                  <a:srgbClr val="483159"/>
                </a:solidFill>
                <a:latin typeface="Arial" panose="020B0604020202020204" pitchFamily="34" charset="0"/>
                <a:ea typeface="KoPubWorld돋움체 Medium" panose="00000600000000000000" pitchFamily="2" charset="-127"/>
              </a:rPr>
              <a:t>10</a:t>
            </a:r>
            <a:r>
              <a:rPr lang="ko-KR" altLang="en-US" sz="800" i="1" dirty="0">
                <a:solidFill>
                  <a:srgbClr val="483159"/>
                </a:solidFill>
                <a:latin typeface="Arial" panose="020B0604020202020204" pitchFamily="34" charset="0"/>
                <a:ea typeface="KoPubWorld돋움체 Medium" panose="00000600000000000000" pitchFamily="2" charset="-127"/>
              </a:rPr>
              <a:t>년 만기 국공채 이자율 적용 </a:t>
            </a:r>
            <a:r>
              <a:rPr lang="en-US" altLang="ko-KR" sz="800" i="1" dirty="0">
                <a:solidFill>
                  <a:srgbClr val="483159"/>
                </a:solidFill>
                <a:latin typeface="Arial" panose="020B0604020202020204" pitchFamily="34" charset="0"/>
                <a:ea typeface="KoPubWorld돋움체 Medium" panose="00000600000000000000" pitchFamily="2" charset="-127"/>
              </a:rPr>
              <a:t>(Source : Bloomberg)</a:t>
            </a:r>
          </a:p>
          <a:p>
            <a:pPr marL="447675" indent="-447675" defTabSz="762000" eaLnBrk="0" hangingPunct="0">
              <a:spcBef>
                <a:spcPct val="15000"/>
              </a:spcBef>
              <a:tabLst>
                <a:tab pos="542925" algn="l"/>
              </a:tabLst>
            </a:pPr>
            <a:r>
              <a:rPr lang="en-US" altLang="ko-KR" sz="800" i="1" dirty="0">
                <a:solidFill>
                  <a:srgbClr val="483159"/>
                </a:solidFill>
                <a:latin typeface="Arial" panose="020B0604020202020204" pitchFamily="34" charset="0"/>
                <a:ea typeface="KoPubWorld돋움체 Medium" panose="00000600000000000000" pitchFamily="2" charset="-127"/>
              </a:rPr>
              <a:t>	(6) </a:t>
            </a:r>
            <a:r>
              <a:rPr lang="ko-KR" altLang="en-US" sz="800" i="1" dirty="0">
                <a:solidFill>
                  <a:srgbClr val="483159"/>
                </a:solidFill>
                <a:latin typeface="Arial" panose="020B0604020202020204" pitchFamily="34" charset="0"/>
                <a:ea typeface="KoPubWorld돋움체 Medium" panose="00000600000000000000" pitchFamily="2" charset="-127"/>
              </a:rPr>
              <a:t>평가기준일 기준 과거 </a:t>
            </a:r>
            <a:r>
              <a:rPr lang="en-US" altLang="ko-KR" sz="800" i="1" dirty="0">
                <a:solidFill>
                  <a:srgbClr val="483159"/>
                </a:solidFill>
                <a:latin typeface="Arial" panose="020B0604020202020204" pitchFamily="34" charset="0"/>
                <a:ea typeface="KoPubWorld돋움체 Medium" panose="00000600000000000000" pitchFamily="2" charset="-127"/>
              </a:rPr>
              <a:t>24</a:t>
            </a:r>
            <a:r>
              <a:rPr lang="ko-KR" altLang="en-US" sz="800" i="1" dirty="0">
                <a:solidFill>
                  <a:srgbClr val="483159"/>
                </a:solidFill>
                <a:latin typeface="Arial" panose="020B0604020202020204" pitchFamily="34" charset="0"/>
                <a:ea typeface="KoPubWorld돋움체 Medium" panose="00000600000000000000" pitchFamily="2" charset="-127"/>
              </a:rPr>
              <a:t>개월 평균 </a:t>
            </a:r>
            <a:r>
              <a:rPr lang="en-US" altLang="ko-KR" sz="800" i="1" dirty="0">
                <a:solidFill>
                  <a:srgbClr val="483159"/>
                </a:solidFill>
                <a:latin typeface="Arial" panose="020B0604020202020204" pitchFamily="34" charset="0"/>
                <a:ea typeface="KoPubWorld돋움체 Medium" panose="00000600000000000000" pitchFamily="2" charset="-127"/>
              </a:rPr>
              <a:t>Market Risk Premium</a:t>
            </a:r>
            <a:r>
              <a:rPr lang="ko-KR" altLang="en-US" sz="800" i="1" dirty="0">
                <a:solidFill>
                  <a:srgbClr val="483159"/>
                </a:solidFill>
                <a:latin typeface="Arial" panose="020B0604020202020204" pitchFamily="34" charset="0"/>
                <a:ea typeface="KoPubWorld돋움체 Medium" panose="00000600000000000000" pitchFamily="2" charset="-127"/>
              </a:rPr>
              <a:t>을 적용 </a:t>
            </a:r>
            <a:r>
              <a:rPr lang="en-US" altLang="ko-KR" sz="800" i="1" dirty="0">
                <a:solidFill>
                  <a:srgbClr val="483159"/>
                </a:solidFill>
                <a:latin typeface="Arial" panose="020B0604020202020204" pitchFamily="34" charset="0"/>
                <a:ea typeface="KoPubWorld돋움체 Medium" panose="00000600000000000000" pitchFamily="2" charset="-127"/>
              </a:rPr>
              <a:t>(Source: Bloomberg)</a:t>
            </a:r>
          </a:p>
          <a:p>
            <a:pPr marL="447675" indent="-447675" defTabSz="762000" eaLnBrk="0" hangingPunct="0">
              <a:spcBef>
                <a:spcPct val="15000"/>
              </a:spcBef>
              <a:tabLst>
                <a:tab pos="542925" algn="l"/>
              </a:tabLst>
            </a:pPr>
            <a:r>
              <a:rPr lang="en-US" altLang="ko-KR" sz="800" i="1" dirty="0">
                <a:solidFill>
                  <a:srgbClr val="483159"/>
                </a:solidFill>
                <a:latin typeface="Arial" panose="020B0604020202020204" pitchFamily="34" charset="0"/>
                <a:ea typeface="KoPubWorld돋움체 Medium" panose="00000600000000000000" pitchFamily="2" charset="-127"/>
              </a:rPr>
              <a:t>	(7) </a:t>
            </a:r>
            <a:r>
              <a:rPr lang="ko-KR" altLang="en-US" sz="800" i="1" dirty="0">
                <a:solidFill>
                  <a:srgbClr val="483159"/>
                </a:solidFill>
                <a:latin typeface="Arial" panose="020B0604020202020204" pitchFamily="34" charset="0"/>
                <a:ea typeface="KoPubWorld돋움체 Medium" panose="00000600000000000000" pitchFamily="2" charset="-127"/>
              </a:rPr>
              <a:t>평가기준일 기준 </a:t>
            </a:r>
            <a:r>
              <a:rPr lang="en-US" altLang="ko-KR" sz="800" i="1" dirty="0">
                <a:solidFill>
                  <a:srgbClr val="483159"/>
                </a:solidFill>
                <a:latin typeface="Arial" panose="020B0604020202020204" pitchFamily="34" charset="0"/>
                <a:ea typeface="KoPubWorld돋움체 Medium" panose="00000600000000000000" pitchFamily="2" charset="-127"/>
              </a:rPr>
              <a:t>5</a:t>
            </a:r>
            <a:r>
              <a:rPr lang="ko-KR" altLang="en-US" sz="800" i="1" dirty="0">
                <a:solidFill>
                  <a:srgbClr val="483159"/>
                </a:solidFill>
                <a:latin typeface="Arial" panose="020B0604020202020204" pitchFamily="34" charset="0"/>
                <a:ea typeface="KoPubWorld돋움체 Medium" panose="00000600000000000000" pitchFamily="2" charset="-127"/>
              </a:rPr>
              <a:t>년 만기 </a:t>
            </a:r>
            <a:r>
              <a:rPr lang="en-US" altLang="ko-KR" sz="800" i="1" dirty="0">
                <a:solidFill>
                  <a:srgbClr val="483159"/>
                </a:solidFill>
                <a:latin typeface="Arial" panose="020B0604020202020204" pitchFamily="34" charset="0"/>
                <a:ea typeface="KoPubWorld돋움체 Medium" panose="00000600000000000000" pitchFamily="2" charset="-127"/>
              </a:rPr>
              <a:t>BBB0 </a:t>
            </a:r>
            <a:r>
              <a:rPr lang="ko-KR" altLang="en-US" sz="800" i="1" dirty="0">
                <a:solidFill>
                  <a:srgbClr val="483159"/>
                </a:solidFill>
                <a:latin typeface="Arial" panose="020B0604020202020204" pitchFamily="34" charset="0"/>
                <a:ea typeface="KoPubWorld돋움체 Medium" panose="00000600000000000000" pitchFamily="2" charset="-127"/>
              </a:rPr>
              <a:t>등급 무보증 회사채 이자율 적용 </a:t>
            </a:r>
            <a:r>
              <a:rPr lang="en-US" altLang="ko-KR" sz="800" i="1" dirty="0">
                <a:solidFill>
                  <a:srgbClr val="483159"/>
                </a:solidFill>
                <a:latin typeface="Arial" panose="020B0604020202020204" pitchFamily="34" charset="0"/>
                <a:ea typeface="KoPubWorld돋움체 Medium" panose="00000600000000000000" pitchFamily="2" charset="-127"/>
              </a:rPr>
              <a:t>(Source: KOFIA Bond)</a:t>
            </a:r>
          </a:p>
          <a:p>
            <a:pPr marL="447675" indent="-447675" defTabSz="762000" eaLnBrk="0" hangingPunct="0">
              <a:spcBef>
                <a:spcPct val="15000"/>
              </a:spcBef>
              <a:tabLst>
                <a:tab pos="542925" algn="l"/>
              </a:tabLst>
            </a:pPr>
            <a:r>
              <a:rPr lang="en-US" altLang="ko-KR" sz="800" i="1" dirty="0">
                <a:solidFill>
                  <a:srgbClr val="483159"/>
                </a:solidFill>
                <a:latin typeface="Arial" panose="020B0604020202020204" pitchFamily="34" charset="0"/>
                <a:ea typeface="KoPubWorld돋움체 Medium" panose="00000600000000000000" pitchFamily="2" charset="-127"/>
              </a:rPr>
              <a:t>	(8) </a:t>
            </a:r>
            <a:r>
              <a:rPr lang="ko-KR" altLang="en-US" sz="800" i="1" dirty="0">
                <a:solidFill>
                  <a:srgbClr val="483159"/>
                </a:solidFill>
                <a:latin typeface="Arial" panose="020B0604020202020204" pitchFamily="34" charset="0"/>
                <a:ea typeface="KoPubWorld돋움체 Medium" panose="00000600000000000000" pitchFamily="2" charset="-127"/>
              </a:rPr>
              <a:t>유사상장회사의 시장가치기준 중간값 자본구조 적용 </a:t>
            </a:r>
          </a:p>
        </p:txBody>
      </p:sp>
      <p:pic>
        <p:nvPicPr>
          <p:cNvPr id="10" name="그림 9"/>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6812325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90F2B3F-E83C-43D0-AEE5-47BA3B27F942}"/>
              </a:ext>
            </a:extLst>
          </p:cNvPr>
          <p:cNvSpPr>
            <a:spLocks noGrp="1"/>
          </p:cNvSpPr>
          <p:nvPr>
            <p:ph type="body" sz="quarter" idx="13"/>
          </p:nvPr>
        </p:nvSpPr>
        <p:spPr/>
        <p:txBody>
          <a:bodyPr/>
          <a:lstStyle/>
          <a:p>
            <a:r>
              <a:rPr lang="en-US" altLang="ko-KR" dirty="0"/>
              <a:t>Financial Pro Forma: </a:t>
            </a:r>
            <a:r>
              <a:rPr lang="ko-KR" altLang="en-US" dirty="0"/>
              <a:t>세부 가정사항 </a:t>
            </a:r>
            <a:r>
              <a:rPr lang="en-US" altLang="ko-KR" dirty="0"/>
              <a:t>(1/3)</a:t>
            </a:r>
            <a:endParaRPr lang="ko-KR" altLang="en-US" dirty="0"/>
          </a:p>
        </p:txBody>
      </p:sp>
      <p:sp>
        <p:nvSpPr>
          <p:cNvPr id="3" name="세로 텍스트 개체 틀 2">
            <a:extLst>
              <a:ext uri="{FF2B5EF4-FFF2-40B4-BE49-F238E27FC236}">
                <a16:creationId xmlns:a16="http://schemas.microsoft.com/office/drawing/2014/main" id="{E3C5AF5D-CEEE-4DC7-B3D1-3B7A95FF93C6}"/>
              </a:ext>
            </a:extLst>
          </p:cNvPr>
          <p:cNvSpPr>
            <a:spLocks noGrp="1"/>
          </p:cNvSpPr>
          <p:nvPr>
            <p:ph type="body" orient="vert" sz="quarter" idx="14"/>
          </p:nvPr>
        </p:nvSpPr>
        <p:spPr/>
        <p:txBody>
          <a:bodyPr/>
          <a:lstStyle/>
          <a:p>
            <a:r>
              <a:rPr lang="ko-KR" altLang="en-US" dirty="0"/>
              <a:t>회사의 현금흐름할인법에 따른 가치평가를 위한 계정 별 세부 가정사항은 다음과 같습니다</a:t>
            </a:r>
            <a:r>
              <a:rPr lang="en-US" altLang="ko-KR" dirty="0"/>
              <a:t>.</a:t>
            </a:r>
            <a:endParaRPr lang="ko-KR" altLang="en-US" dirty="0"/>
          </a:p>
        </p:txBody>
      </p:sp>
      <p:sp>
        <p:nvSpPr>
          <p:cNvPr id="6" name="텍스트 개체 틀 5">
            <a:extLst>
              <a:ext uri="{FF2B5EF4-FFF2-40B4-BE49-F238E27FC236}">
                <a16:creationId xmlns:a16="http://schemas.microsoft.com/office/drawing/2014/main" id="{CFC6CD43-29C2-46BD-8C43-D08DAADF781A}"/>
              </a:ext>
            </a:extLst>
          </p:cNvPr>
          <p:cNvSpPr>
            <a:spLocks noGrp="1"/>
          </p:cNvSpPr>
          <p:nvPr>
            <p:ph type="body" sz="quarter" idx="15"/>
          </p:nvPr>
        </p:nvSpPr>
        <p:spPr/>
        <p:txBody>
          <a:bodyPr/>
          <a:lstStyle/>
          <a:p>
            <a:r>
              <a:rPr lang="en-US" altLang="ko-KR" dirty="0"/>
              <a:t>Source: KPMG FDD &amp; Price Analysis Report</a:t>
            </a:r>
            <a:endParaRPr lang="ko-KR" altLang="en-US" dirty="0"/>
          </a:p>
        </p:txBody>
      </p:sp>
      <p:sp>
        <p:nvSpPr>
          <p:cNvPr id="26" name="직사각형 25">
            <a:extLst>
              <a:ext uri="{FF2B5EF4-FFF2-40B4-BE49-F238E27FC236}">
                <a16:creationId xmlns:a16="http://schemas.microsoft.com/office/drawing/2014/main" id="{3DC0E41B-DAAE-45A8-A1FA-F1D7CF30AF0D}"/>
              </a:ext>
            </a:extLst>
          </p:cNvPr>
          <p:cNvSpPr/>
          <p:nvPr/>
        </p:nvSpPr>
        <p:spPr>
          <a:xfrm>
            <a:off x="454307" y="1614524"/>
            <a:ext cx="1793593" cy="210390"/>
          </a:xfrm>
          <a:prstGeom prst="rect">
            <a:avLst/>
          </a:prstGeom>
          <a:solidFill>
            <a:schemeClr val="bg1"/>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dirty="0" err="1">
                <a:solidFill>
                  <a:schemeClr val="tx1"/>
                </a:solidFill>
                <a:latin typeface="Arial" panose="020B0604020202020204" pitchFamily="34" charset="0"/>
                <a:ea typeface="KoPubWorld돋움체 Medium" panose="00000600000000000000" pitchFamily="2" charset="-127"/>
              </a:rPr>
              <a:t>계정명</a:t>
            </a:r>
            <a:endParaRPr lang="ko-KR" altLang="en-US" sz="1000" b="1" dirty="0">
              <a:solidFill>
                <a:schemeClr val="tx1"/>
              </a:solidFill>
              <a:latin typeface="Arial" panose="020B0604020202020204" pitchFamily="34" charset="0"/>
              <a:ea typeface="KoPubWorld돋움체 Medium" panose="00000600000000000000" pitchFamily="2" charset="-127"/>
            </a:endParaRPr>
          </a:p>
        </p:txBody>
      </p:sp>
      <p:sp>
        <p:nvSpPr>
          <p:cNvPr id="27" name="직사각형 26">
            <a:extLst>
              <a:ext uri="{FF2B5EF4-FFF2-40B4-BE49-F238E27FC236}">
                <a16:creationId xmlns:a16="http://schemas.microsoft.com/office/drawing/2014/main" id="{1676722C-74BF-4FA6-941F-E2FBD1D3BAF5}"/>
              </a:ext>
            </a:extLst>
          </p:cNvPr>
          <p:cNvSpPr/>
          <p:nvPr/>
        </p:nvSpPr>
        <p:spPr>
          <a:xfrm>
            <a:off x="454307" y="1879853"/>
            <a:ext cx="567708" cy="4317912"/>
          </a:xfrm>
          <a:prstGeom prst="rect">
            <a:avLst/>
          </a:prstGeom>
          <a:solidFill>
            <a:srgbClr val="B3B6C9"/>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vert="horz" lIns="54000" tIns="54000" rIns="54000" bIns="54000" rtlCol="0" anchor="ctr"/>
          <a:lstStyle/>
          <a:p>
            <a:pPr algn="ctr"/>
            <a:r>
              <a:rPr lang="ko-KR" altLang="en-US" sz="1000" b="1" dirty="0">
                <a:solidFill>
                  <a:schemeClr val="tx1"/>
                </a:solidFill>
                <a:latin typeface="Arial" panose="020B0604020202020204" pitchFamily="34" charset="0"/>
                <a:ea typeface="KoPubWorld돋움체 Medium" panose="00000600000000000000" pitchFamily="2" charset="-127"/>
              </a:rPr>
              <a:t>매출액</a:t>
            </a:r>
          </a:p>
        </p:txBody>
      </p:sp>
      <p:sp>
        <p:nvSpPr>
          <p:cNvPr id="28" name="직사각형 27">
            <a:extLst>
              <a:ext uri="{FF2B5EF4-FFF2-40B4-BE49-F238E27FC236}">
                <a16:creationId xmlns:a16="http://schemas.microsoft.com/office/drawing/2014/main" id="{220C0810-9F80-4E38-81EC-31402E3DE72C}"/>
              </a:ext>
            </a:extLst>
          </p:cNvPr>
          <p:cNvSpPr/>
          <p:nvPr/>
        </p:nvSpPr>
        <p:spPr>
          <a:xfrm>
            <a:off x="1569882" y="1879854"/>
            <a:ext cx="678018" cy="3088386"/>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1000" b="1" dirty="0">
                <a:solidFill>
                  <a:sysClr val="windowText" lastClr="000000"/>
                </a:solidFill>
                <a:latin typeface="Arial" panose="020B0604020202020204" pitchFamily="34" charset="0"/>
                <a:ea typeface="KoPubWorld돋움체 Medium" panose="00000600000000000000" pitchFamily="2" charset="-127"/>
              </a:rPr>
              <a:t>Package</a:t>
            </a:r>
          </a:p>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사업부</a:t>
            </a:r>
            <a:endParaRPr lang="en-US" altLang="ko-KR" sz="1000" b="1" dirty="0">
              <a:solidFill>
                <a:sysClr val="windowText" lastClr="000000"/>
              </a:solidFill>
              <a:latin typeface="Arial" panose="020B0604020202020204" pitchFamily="34" charset="0"/>
              <a:ea typeface="KoPubWorld돋움체 Medium" panose="00000600000000000000" pitchFamily="2" charset="-127"/>
            </a:endParaRPr>
          </a:p>
        </p:txBody>
      </p:sp>
      <p:sp>
        <p:nvSpPr>
          <p:cNvPr id="29" name="직사각형 28">
            <a:extLst>
              <a:ext uri="{FF2B5EF4-FFF2-40B4-BE49-F238E27FC236}">
                <a16:creationId xmlns:a16="http://schemas.microsoft.com/office/drawing/2014/main" id="{A6159406-AB63-47AE-B071-9B6B24E7E6BD}"/>
              </a:ext>
            </a:extLst>
          </p:cNvPr>
          <p:cNvSpPr/>
          <p:nvPr/>
        </p:nvSpPr>
        <p:spPr>
          <a:xfrm>
            <a:off x="1569882" y="5023179"/>
            <a:ext cx="678018" cy="712024"/>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36000" rtlCol="0" anchor="ctr"/>
          <a:lstStyle/>
          <a:p>
            <a:pPr algn="ctr"/>
            <a:r>
              <a:rPr lang="en-US" altLang="ko-KR" sz="1000" b="1" dirty="0">
                <a:solidFill>
                  <a:sysClr val="windowText" lastClr="000000"/>
                </a:solidFill>
                <a:latin typeface="Arial" panose="020B0604020202020204" pitchFamily="34" charset="0"/>
                <a:ea typeface="KoPubWorld돋움체 Medium" panose="00000600000000000000" pitchFamily="2" charset="-127"/>
              </a:rPr>
              <a:t>Memory Test</a:t>
            </a:r>
          </a:p>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사업부</a:t>
            </a:r>
          </a:p>
        </p:txBody>
      </p:sp>
      <p:sp>
        <p:nvSpPr>
          <p:cNvPr id="30" name="직사각형 29">
            <a:extLst>
              <a:ext uri="{FF2B5EF4-FFF2-40B4-BE49-F238E27FC236}">
                <a16:creationId xmlns:a16="http://schemas.microsoft.com/office/drawing/2014/main" id="{574BFB73-2F9E-439B-B9D7-3DE6F8D7BEC2}"/>
              </a:ext>
            </a:extLst>
          </p:cNvPr>
          <p:cNvSpPr/>
          <p:nvPr/>
        </p:nvSpPr>
        <p:spPr>
          <a:xfrm>
            <a:off x="1095075" y="1879853"/>
            <a:ext cx="401748" cy="4317913"/>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제품</a:t>
            </a:r>
            <a:endParaRPr lang="en-US" altLang="ko-KR" sz="1000" b="1" dirty="0">
              <a:solidFill>
                <a:sysClr val="windowText" lastClr="000000"/>
              </a:solidFill>
              <a:latin typeface="Arial" panose="020B0604020202020204" pitchFamily="34" charset="0"/>
              <a:ea typeface="KoPubWorld돋움체 Medium" panose="00000600000000000000" pitchFamily="2" charset="-127"/>
            </a:endParaRPr>
          </a:p>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매출액</a:t>
            </a:r>
          </a:p>
        </p:txBody>
      </p:sp>
      <p:sp>
        <p:nvSpPr>
          <p:cNvPr id="31" name="직사각형 30">
            <a:extLst>
              <a:ext uri="{FF2B5EF4-FFF2-40B4-BE49-F238E27FC236}">
                <a16:creationId xmlns:a16="http://schemas.microsoft.com/office/drawing/2014/main" id="{1028FE22-CE45-41E6-8689-980F62A84D83}"/>
              </a:ext>
            </a:extLst>
          </p:cNvPr>
          <p:cNvSpPr/>
          <p:nvPr/>
        </p:nvSpPr>
        <p:spPr>
          <a:xfrm>
            <a:off x="1569882" y="5790142"/>
            <a:ext cx="678018" cy="409025"/>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1000" b="1" dirty="0">
                <a:solidFill>
                  <a:sysClr val="windowText" lastClr="000000"/>
                </a:solidFill>
                <a:latin typeface="Arial" panose="020B0604020202020204" pitchFamily="34" charset="0"/>
                <a:ea typeface="KoPubWorld돋움체 Medium" panose="00000600000000000000" pitchFamily="2" charset="-127"/>
              </a:rPr>
              <a:t>SOC Test</a:t>
            </a:r>
          </a:p>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사업부</a:t>
            </a:r>
          </a:p>
        </p:txBody>
      </p:sp>
      <p:sp>
        <p:nvSpPr>
          <p:cNvPr id="23" name="직사각형 22">
            <a:extLst>
              <a:ext uri="{FF2B5EF4-FFF2-40B4-BE49-F238E27FC236}">
                <a16:creationId xmlns:a16="http://schemas.microsoft.com/office/drawing/2014/main" id="{20E7F2BA-2F72-4BBA-AD86-2F5FCAC3F441}"/>
              </a:ext>
            </a:extLst>
          </p:cNvPr>
          <p:cNvSpPr/>
          <p:nvPr/>
        </p:nvSpPr>
        <p:spPr>
          <a:xfrm>
            <a:off x="5935975" y="1879854"/>
            <a:ext cx="3515718" cy="3088386"/>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marL="92075" indent="-92075">
              <a:buClr>
                <a:srgbClr val="00338D"/>
              </a:buClr>
              <a:buFont typeface="Wingdings" panose="05000000000000000000" pitchFamily="2" charset="2"/>
              <a:buChar char="§"/>
            </a:pPr>
            <a:r>
              <a:rPr lang="ko-KR" altLang="en-US" sz="1000" dirty="0" err="1">
                <a:solidFill>
                  <a:schemeClr val="tx1"/>
                </a:solidFill>
                <a:latin typeface="Arial" panose="020B0604020202020204" pitchFamily="34" charset="0"/>
                <a:ea typeface="KoPubWorld돋움체 Medium" panose="00000600000000000000" pitchFamily="2" charset="-127"/>
              </a:rPr>
              <a:t>기타매출처향</a:t>
            </a:r>
            <a:r>
              <a:rPr lang="ko-KR" altLang="en-US" sz="1000" dirty="0">
                <a:solidFill>
                  <a:schemeClr val="tx1"/>
                </a:solidFill>
                <a:latin typeface="Arial" panose="020B0604020202020204" pitchFamily="34" charset="0"/>
                <a:ea typeface="KoPubWorld돋움체 Medium" panose="00000600000000000000" pitchFamily="2" charset="-127"/>
              </a:rPr>
              <a:t> 패키지 사업부의 주요 제품으로는 </a:t>
            </a:r>
            <a:r>
              <a:rPr lang="en-US" altLang="ko-KR" sz="1000" dirty="0">
                <a:solidFill>
                  <a:schemeClr val="tx1"/>
                </a:solidFill>
                <a:latin typeface="Arial" panose="020B0604020202020204" pitchFamily="34" charset="0"/>
                <a:ea typeface="KoPubWorld돋움체 Medium" panose="00000600000000000000" pitchFamily="2" charset="-127"/>
              </a:rPr>
              <a:t>MCP, </a:t>
            </a:r>
            <a:r>
              <a:rPr lang="en-US" altLang="ko-KR" sz="1000" dirty="0" err="1">
                <a:solidFill>
                  <a:schemeClr val="tx1"/>
                </a:solidFill>
                <a:latin typeface="Arial" panose="020B0604020202020204" pitchFamily="34" charset="0"/>
                <a:ea typeface="KoPubWorld돋움체 Medium" panose="00000600000000000000" pitchFamily="2" charset="-127"/>
              </a:rPr>
              <a:t>eMCP</a:t>
            </a:r>
            <a:r>
              <a:rPr lang="en-US" altLang="ko-KR" sz="1000" dirty="0">
                <a:solidFill>
                  <a:schemeClr val="tx1"/>
                </a:solidFill>
                <a:latin typeface="Arial" panose="020B0604020202020204" pitchFamily="34" charset="0"/>
                <a:ea typeface="KoPubWorld돋움체 Medium" panose="00000600000000000000" pitchFamily="2" charset="-127"/>
              </a:rPr>
              <a:t>, POP, FD, FU </a:t>
            </a:r>
            <a:r>
              <a:rPr lang="ko-KR" altLang="en-US" sz="1000" dirty="0">
                <a:solidFill>
                  <a:schemeClr val="tx1"/>
                </a:solidFill>
                <a:latin typeface="Arial" panose="020B0604020202020204" pitchFamily="34" charset="0"/>
                <a:ea typeface="KoPubWorld돋움체 Medium" panose="00000600000000000000" pitchFamily="2" charset="-127"/>
              </a:rPr>
              <a:t>등이 있으며</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각 제품 매출액은 판매수량과 평균단가를 곱하여 추정</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288000" indent="-144000">
              <a:buClr>
                <a:srgbClr val="00338D"/>
              </a:buClr>
              <a:buSzPct val="80000"/>
              <a:buFont typeface="Wingdings" panose="05000000000000000000" pitchFamily="2" charset="2"/>
              <a:buChar char="Ø"/>
            </a:pPr>
            <a:r>
              <a:rPr lang="ko-KR" altLang="en-US" sz="1000" b="1" dirty="0">
                <a:solidFill>
                  <a:schemeClr val="tx1"/>
                </a:solidFill>
                <a:latin typeface="Arial" panose="020B0604020202020204" pitchFamily="34" charset="0"/>
                <a:ea typeface="KoPubWorld돋움체 Medium" panose="00000600000000000000" pitchFamily="2" charset="-127"/>
              </a:rPr>
              <a:t>판매수량</a:t>
            </a:r>
            <a:endParaRPr lang="en-US" altLang="ko-KR" sz="1000" b="1" dirty="0">
              <a:solidFill>
                <a:schemeClr val="tx1"/>
              </a:solidFill>
              <a:latin typeface="Arial" panose="020B0604020202020204" pitchFamily="34" charset="0"/>
              <a:ea typeface="KoPubWorld돋움체 Medium" panose="00000600000000000000" pitchFamily="2" charset="-127"/>
            </a:endParaRPr>
          </a:p>
          <a:p>
            <a:pPr marL="144000">
              <a:buClr>
                <a:srgbClr val="00338D"/>
              </a:buClr>
              <a:buSzPct val="80000"/>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err="1">
                <a:solidFill>
                  <a:schemeClr val="tx1"/>
                </a:solidFill>
                <a:latin typeface="Arial" panose="020B0604020202020204" pitchFamily="34" charset="0"/>
                <a:ea typeface="KoPubWorld돋움체 Medium" panose="00000600000000000000" pitchFamily="2" charset="-127"/>
              </a:rPr>
              <a:t>수주량</a:t>
            </a:r>
            <a:r>
              <a:rPr lang="ko-KR" altLang="en-US" sz="1000" dirty="0">
                <a:solidFill>
                  <a:schemeClr val="tx1"/>
                </a:solidFill>
                <a:latin typeface="Arial" panose="020B0604020202020204" pitchFamily="34" charset="0"/>
                <a:ea typeface="KoPubWorld돋움체 Medium" panose="00000600000000000000" pitchFamily="2" charset="-127"/>
              </a:rPr>
              <a:t> 감소로 최근 수준의 판매수량이 </a:t>
            </a:r>
            <a:r>
              <a:rPr lang="en-US" altLang="ko-KR" sz="1000" dirty="0">
                <a:solidFill>
                  <a:schemeClr val="tx1"/>
                </a:solidFill>
                <a:latin typeface="Arial" panose="020B0604020202020204" pitchFamily="34" charset="0"/>
                <a:ea typeface="KoPubWorld돋움체 Medium" panose="00000600000000000000" pitchFamily="2" charset="-127"/>
              </a:rPr>
              <a:t>21</a:t>
            </a:r>
            <a:r>
              <a:rPr lang="ko-KR" altLang="en-US" sz="1000" dirty="0">
                <a:solidFill>
                  <a:schemeClr val="tx1"/>
                </a:solidFill>
                <a:latin typeface="Arial" panose="020B0604020202020204" pitchFamily="34" charset="0"/>
                <a:ea typeface="KoPubWorld돋움체 Medium" panose="00000600000000000000" pitchFamily="2" charset="-127"/>
              </a:rPr>
              <a:t>년에도 유지</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144000">
              <a:buClr>
                <a:srgbClr val="00338D"/>
              </a:buClr>
              <a:buSzPct val="80000"/>
            </a:pP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되며</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이후 사업계획상 매출액에 과거 </a:t>
            </a:r>
            <a:r>
              <a:rPr lang="ko-KR" altLang="en-US" sz="1000" dirty="0" err="1">
                <a:solidFill>
                  <a:schemeClr val="tx1"/>
                </a:solidFill>
                <a:latin typeface="Arial" panose="020B0604020202020204" pitchFamily="34" charset="0"/>
                <a:ea typeface="KoPubWorld돋움체 Medium" panose="00000600000000000000" pitchFamily="2" charset="-127"/>
              </a:rPr>
              <a:t>기타매출처향</a:t>
            </a:r>
            <a:r>
              <a:rPr lang="ko-KR" altLang="en-US" sz="1000" dirty="0">
                <a:solidFill>
                  <a:schemeClr val="tx1"/>
                </a:solidFill>
                <a:latin typeface="Arial" panose="020B0604020202020204" pitchFamily="34" charset="0"/>
                <a:ea typeface="KoPubWorld돋움체 Medium" panose="00000600000000000000" pitchFamily="2" charset="-127"/>
              </a:rPr>
              <a:t> 패</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144000">
              <a:buClr>
                <a:srgbClr val="00338D"/>
              </a:buClr>
              <a:buSzPct val="80000"/>
            </a:pP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키지 매출액 달성도를 고려하여 추정</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288000" indent="-144000">
              <a:buClr>
                <a:srgbClr val="00338D"/>
              </a:buClr>
              <a:buSzPct val="80000"/>
              <a:buFont typeface="Wingdings" panose="05000000000000000000" pitchFamily="2" charset="2"/>
              <a:buChar char="Ø"/>
            </a:pPr>
            <a:r>
              <a:rPr lang="ko-KR" altLang="en-US" sz="1000" b="1" dirty="0">
                <a:solidFill>
                  <a:schemeClr val="tx1"/>
                </a:solidFill>
                <a:latin typeface="Arial" panose="020B0604020202020204" pitchFamily="34" charset="0"/>
                <a:ea typeface="KoPubWorld돋움체 Medium" panose="00000600000000000000" pitchFamily="2" charset="-127"/>
              </a:rPr>
              <a:t>평균단가</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144000">
              <a:buClr>
                <a:srgbClr val="00338D"/>
              </a:buClr>
              <a:buSzPct val="80000"/>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회사 제시 </a:t>
            </a:r>
            <a:r>
              <a:rPr lang="en-US" altLang="ko-KR" sz="1000" dirty="0">
                <a:solidFill>
                  <a:schemeClr val="tx1"/>
                </a:solidFill>
                <a:latin typeface="Arial" panose="020B0604020202020204" pitchFamily="34" charset="0"/>
                <a:ea typeface="KoPubWorld돋움체 Medium" panose="00000600000000000000" pitchFamily="2" charset="-127"/>
              </a:rPr>
              <a:t>21</a:t>
            </a:r>
            <a:r>
              <a:rPr lang="ko-KR" altLang="en-US" sz="1000" dirty="0">
                <a:solidFill>
                  <a:schemeClr val="tx1"/>
                </a:solidFill>
                <a:latin typeface="Arial" panose="020B0604020202020204" pitchFamily="34" charset="0"/>
                <a:ea typeface="KoPubWorld돋움체 Medium" panose="00000600000000000000" pitchFamily="2" charset="-127"/>
              </a:rPr>
              <a:t>년도 평균단가 적용 후 유지 가정</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144000">
              <a:buClr>
                <a:srgbClr val="00338D"/>
              </a:buClr>
              <a:buSzPct val="80000"/>
            </a:pPr>
            <a:r>
              <a:rPr lang="en-US" altLang="ko-KR" sz="1000" dirty="0">
                <a:solidFill>
                  <a:schemeClr val="tx1"/>
                </a:solidFill>
                <a:latin typeface="Arial" panose="020B0604020202020204" pitchFamily="34" charset="0"/>
                <a:ea typeface="KoPubWorld돋움체 Medium" panose="00000600000000000000" pitchFamily="2" charset="-127"/>
              </a:rPr>
              <a:t>     - MCP,</a:t>
            </a:r>
            <a:r>
              <a:rPr lang="ko-KR" altLang="en-US" sz="1000" dirty="0">
                <a:solidFill>
                  <a:schemeClr val="tx1"/>
                </a:solidFill>
                <a:latin typeface="Arial" panose="020B0604020202020204" pitchFamily="34" charset="0"/>
                <a:ea typeface="KoPubWorld돋움체 Medium" panose="00000600000000000000" pitchFamily="2" charset="-127"/>
              </a:rPr>
              <a:t> </a:t>
            </a:r>
            <a:r>
              <a:rPr lang="en-US" altLang="ko-KR" sz="1000" dirty="0" err="1">
                <a:solidFill>
                  <a:schemeClr val="tx1"/>
                </a:solidFill>
                <a:latin typeface="Arial" panose="020B0604020202020204" pitchFamily="34" charset="0"/>
                <a:ea typeface="KoPubWorld돋움체 Medium" panose="00000600000000000000" pitchFamily="2" charset="-127"/>
              </a:rPr>
              <a:t>eMCP</a:t>
            </a:r>
            <a:r>
              <a:rPr lang="ko-KR" altLang="en-US" sz="1000" dirty="0">
                <a:solidFill>
                  <a:schemeClr val="tx1"/>
                </a:solidFill>
                <a:latin typeface="Arial" panose="020B0604020202020204" pitchFamily="34" charset="0"/>
                <a:ea typeface="KoPubWorld돋움체 Medium" panose="00000600000000000000" pitchFamily="2" charset="-127"/>
              </a:rPr>
              <a:t> 평균단가는 향후 고 </a:t>
            </a:r>
            <a:r>
              <a:rPr lang="en-US" altLang="ko-KR" sz="1000" dirty="0">
                <a:solidFill>
                  <a:schemeClr val="tx1"/>
                </a:solidFill>
                <a:latin typeface="Arial" panose="020B0604020202020204" pitchFamily="34" charset="0"/>
                <a:ea typeface="KoPubWorld돋움체 Medium" panose="00000600000000000000" pitchFamily="2" charset="-127"/>
              </a:rPr>
              <a:t>stack </a:t>
            </a:r>
            <a:r>
              <a:rPr lang="ko-KR" altLang="en-US" sz="1000" dirty="0">
                <a:solidFill>
                  <a:schemeClr val="tx1"/>
                </a:solidFill>
                <a:latin typeface="Arial" panose="020B0604020202020204" pitchFamily="34" charset="0"/>
                <a:ea typeface="KoPubWorld돋움체 Medium" panose="00000600000000000000" pitchFamily="2" charset="-127"/>
              </a:rPr>
              <a:t>제품 양산 계획</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144000">
              <a:buClr>
                <a:srgbClr val="00338D"/>
              </a:buClr>
              <a:buSzPct val="80000"/>
            </a:pP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을 반영하여</a:t>
            </a:r>
            <a:r>
              <a:rPr lang="en-US" altLang="ko-KR" sz="1000" dirty="0">
                <a:solidFill>
                  <a:schemeClr val="tx1"/>
                </a:solidFill>
                <a:latin typeface="Arial" panose="020B0604020202020204" pitchFamily="34" charset="0"/>
                <a:ea typeface="KoPubWorld돋움체 Medium" panose="00000600000000000000" pitchFamily="2" charset="-127"/>
              </a:rPr>
              <a:t>,</a:t>
            </a:r>
            <a:r>
              <a:rPr lang="ko-KR" altLang="en-US" sz="1000" dirty="0">
                <a:solidFill>
                  <a:schemeClr val="tx1"/>
                </a:solidFill>
                <a:latin typeface="Arial" panose="020B0604020202020204" pitchFamily="34" charset="0"/>
                <a:ea typeface="KoPubWorld돋움체 Medium" panose="00000600000000000000" pitchFamily="2" charset="-127"/>
              </a:rPr>
              <a:t> </a:t>
            </a:r>
            <a:r>
              <a:rPr lang="en-US" altLang="ko-KR" sz="1000" dirty="0">
                <a:solidFill>
                  <a:schemeClr val="tx1"/>
                </a:solidFill>
                <a:latin typeface="Arial" panose="020B0604020202020204" pitchFamily="34" charset="0"/>
                <a:ea typeface="KoPubWorld돋움체 Medium" panose="00000600000000000000" pitchFamily="2" charset="-127"/>
              </a:rPr>
              <a:t>EIU </a:t>
            </a:r>
            <a:r>
              <a:rPr lang="ko-KR" altLang="en-US" sz="1000" dirty="0">
                <a:solidFill>
                  <a:schemeClr val="tx1"/>
                </a:solidFill>
                <a:latin typeface="Arial" panose="020B0604020202020204" pitchFamily="34" charset="0"/>
                <a:ea typeface="KoPubWorld돋움체 Medium" panose="00000600000000000000" pitchFamily="2" charset="-127"/>
              </a:rPr>
              <a:t>추정 생산자물가지수 증가율에 따른 </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144000">
              <a:buClr>
                <a:srgbClr val="00338D"/>
              </a:buClr>
              <a:buSzPct val="80000"/>
            </a:pP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단가</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상승 가정</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그 외 제품은 향후 현재 판매량 수준만큼만 수주가 가능할 것으로 가정</a:t>
            </a:r>
          </a:p>
        </p:txBody>
      </p:sp>
      <p:sp>
        <p:nvSpPr>
          <p:cNvPr id="25" name="직사각형 24">
            <a:extLst>
              <a:ext uri="{FF2B5EF4-FFF2-40B4-BE49-F238E27FC236}">
                <a16:creationId xmlns:a16="http://schemas.microsoft.com/office/drawing/2014/main" id="{BAD8D739-F9DB-4604-A9FA-45C1475D0885}"/>
              </a:ext>
            </a:extLst>
          </p:cNvPr>
          <p:cNvSpPr/>
          <p:nvPr/>
        </p:nvSpPr>
        <p:spPr>
          <a:xfrm>
            <a:off x="2320961" y="5790141"/>
            <a:ext cx="7130733" cy="407623"/>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lstStyle/>
          <a:p>
            <a:pPr marL="92075" indent="-92075">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모회사인 </a:t>
            </a:r>
            <a:r>
              <a:rPr lang="en-US" altLang="ko-KR" sz="1000" dirty="0">
                <a:solidFill>
                  <a:schemeClr val="tx1"/>
                </a:solidFill>
                <a:latin typeface="Arial" panose="020B0604020202020204" pitchFamily="34" charset="0"/>
                <a:ea typeface="KoPubWorld돋움체 Medium" panose="00000600000000000000" pitchFamily="2" charset="-127"/>
              </a:rPr>
              <a:t>TLI</a:t>
            </a:r>
            <a:r>
              <a:rPr lang="ko-KR" altLang="en-US" sz="1000" dirty="0">
                <a:solidFill>
                  <a:schemeClr val="tx1"/>
                </a:solidFill>
                <a:latin typeface="Arial" panose="020B0604020202020204" pitchFamily="34" charset="0"/>
                <a:ea typeface="KoPubWorld돋움체 Medium" panose="00000600000000000000" pitchFamily="2" charset="-127"/>
              </a:rPr>
              <a:t>의 매출액 감소로 인하여 수주 물량이 감소하였으나 타 매출처로부터의 수주 계획을 반영하여</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글로벌 반도체 시장의 연평균 성장률</a:t>
            </a:r>
            <a:r>
              <a:rPr lang="en-US" altLang="ko-KR" sz="1000" dirty="0">
                <a:solidFill>
                  <a:schemeClr val="tx1"/>
                </a:solidFill>
                <a:latin typeface="Arial" panose="020B0604020202020204" pitchFamily="34" charset="0"/>
                <a:ea typeface="KoPubWorld돋움체 Medium" panose="00000600000000000000" pitchFamily="2" charset="-127"/>
              </a:rPr>
              <a:t>(18.6%)</a:t>
            </a:r>
            <a:r>
              <a:rPr lang="ko-KR" altLang="en-US" sz="1000" dirty="0">
                <a:solidFill>
                  <a:schemeClr val="tx1"/>
                </a:solidFill>
                <a:latin typeface="Arial" panose="020B0604020202020204" pitchFamily="34" charset="0"/>
                <a:ea typeface="KoPubWorld돋움체 Medium" panose="00000600000000000000" pitchFamily="2" charset="-127"/>
              </a:rPr>
              <a:t> 적용</a:t>
            </a:r>
            <a:endParaRPr lang="en-US" altLang="ko-KR" sz="1000" dirty="0">
              <a:solidFill>
                <a:schemeClr val="tx1"/>
              </a:solidFill>
              <a:latin typeface="Arial" panose="020B0604020202020204" pitchFamily="34" charset="0"/>
              <a:ea typeface="KoPubWorld돋움체 Medium" panose="00000600000000000000" pitchFamily="2" charset="-127"/>
            </a:endParaRPr>
          </a:p>
        </p:txBody>
      </p:sp>
      <p:sp>
        <p:nvSpPr>
          <p:cNvPr id="32" name="직사각형 31">
            <a:extLst>
              <a:ext uri="{FF2B5EF4-FFF2-40B4-BE49-F238E27FC236}">
                <a16:creationId xmlns:a16="http://schemas.microsoft.com/office/drawing/2014/main" id="{9FF073C9-B2D3-4ABA-A26F-EFDB5F79240C}"/>
              </a:ext>
            </a:extLst>
          </p:cNvPr>
          <p:cNvSpPr/>
          <p:nvPr/>
        </p:nvSpPr>
        <p:spPr>
          <a:xfrm>
            <a:off x="5935975" y="1614524"/>
            <a:ext cx="3515718" cy="210390"/>
          </a:xfrm>
          <a:prstGeom prst="rect">
            <a:avLst/>
          </a:prstGeom>
          <a:solidFill>
            <a:srgbClr val="483159"/>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dirty="0" err="1">
                <a:solidFill>
                  <a:schemeClr val="bg1"/>
                </a:solidFill>
                <a:latin typeface="Arial" panose="020B0604020202020204" pitchFamily="34" charset="0"/>
                <a:ea typeface="KoPubWorld돋움체 Medium" panose="00000600000000000000" pitchFamily="2" charset="-127"/>
              </a:rPr>
              <a:t>기타매출처향</a:t>
            </a:r>
            <a:r>
              <a:rPr lang="ko-KR" altLang="en-US" sz="1000" b="1" dirty="0">
                <a:solidFill>
                  <a:schemeClr val="bg1"/>
                </a:solidFill>
                <a:latin typeface="Arial" panose="020B0604020202020204" pitchFamily="34" charset="0"/>
                <a:ea typeface="KoPubWorld돋움체 Medium" panose="00000600000000000000" pitchFamily="2" charset="-127"/>
              </a:rPr>
              <a:t> 매출액</a:t>
            </a:r>
          </a:p>
        </p:txBody>
      </p:sp>
      <p:sp>
        <p:nvSpPr>
          <p:cNvPr id="33" name="직사각형 32">
            <a:extLst>
              <a:ext uri="{FF2B5EF4-FFF2-40B4-BE49-F238E27FC236}">
                <a16:creationId xmlns:a16="http://schemas.microsoft.com/office/drawing/2014/main" id="{97575749-9BF9-49E9-ABBF-213756A9BCAA}"/>
              </a:ext>
            </a:extLst>
          </p:cNvPr>
          <p:cNvSpPr/>
          <p:nvPr/>
        </p:nvSpPr>
        <p:spPr>
          <a:xfrm>
            <a:off x="5935975" y="5023179"/>
            <a:ext cx="3515718" cy="712024"/>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marL="92075" indent="-92075">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제주반도체</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err="1">
                <a:solidFill>
                  <a:schemeClr val="tx1"/>
                </a:solidFill>
                <a:latin typeface="Arial" panose="020B0604020202020204" pitchFamily="34" charset="0"/>
                <a:ea typeface="KoPubWorld돋움체 Medium" panose="00000600000000000000" pitchFamily="2" charset="-127"/>
              </a:rPr>
              <a:t>피델릭스</a:t>
            </a:r>
            <a:r>
              <a:rPr lang="ko-KR" altLang="en-US" sz="1000" dirty="0">
                <a:solidFill>
                  <a:schemeClr val="tx1"/>
                </a:solidFill>
                <a:latin typeface="Arial" panose="020B0604020202020204" pitchFamily="34" charset="0"/>
                <a:ea typeface="KoPubWorld돋움체 Medium" panose="00000600000000000000" pitchFamily="2" charset="-127"/>
              </a:rPr>
              <a:t> 등의 </a:t>
            </a:r>
            <a:r>
              <a:rPr lang="en-US" altLang="ko-KR" sz="1000" dirty="0">
                <a:solidFill>
                  <a:schemeClr val="tx1"/>
                </a:solidFill>
                <a:latin typeface="Arial" panose="020B0604020202020204" pitchFamily="34" charset="0"/>
                <a:ea typeface="KoPubWorld돋움체 Medium" panose="00000600000000000000" pitchFamily="2" charset="-127"/>
              </a:rPr>
              <a:t>Turn-key </a:t>
            </a:r>
            <a:r>
              <a:rPr lang="ko-KR" altLang="en-US" sz="1000" dirty="0">
                <a:solidFill>
                  <a:schemeClr val="tx1"/>
                </a:solidFill>
                <a:latin typeface="Arial" panose="020B0604020202020204" pitchFamily="34" charset="0"/>
                <a:ea typeface="KoPubWorld돋움체 Medium" panose="00000600000000000000" pitchFamily="2" charset="-127"/>
              </a:rPr>
              <a:t>비중이 높으며 </a:t>
            </a:r>
            <a:r>
              <a:rPr lang="en-US" altLang="ko-KR" sz="1000" dirty="0">
                <a:solidFill>
                  <a:schemeClr val="tx1"/>
                </a:solidFill>
                <a:latin typeface="Arial" panose="020B0604020202020204" pitchFamily="34" charset="0"/>
                <a:ea typeface="KoPubWorld돋움체 Medium" panose="00000600000000000000" pitchFamily="2" charset="-127"/>
              </a:rPr>
              <a:t>Turn-key </a:t>
            </a:r>
            <a:r>
              <a:rPr lang="ko-KR" altLang="en-US" sz="1000" dirty="0">
                <a:solidFill>
                  <a:schemeClr val="tx1"/>
                </a:solidFill>
                <a:latin typeface="Arial" panose="020B0604020202020204" pitchFamily="34" charset="0"/>
                <a:ea typeface="KoPubWorld돋움체 Medium" panose="00000600000000000000" pitchFamily="2" charset="-127"/>
              </a:rPr>
              <a:t>위주의 수주 확대 계획을 고려하여</a:t>
            </a:r>
            <a:r>
              <a:rPr lang="en-US" altLang="ko-KR" sz="1000" dirty="0">
                <a:solidFill>
                  <a:schemeClr val="tx1"/>
                </a:solidFill>
                <a:latin typeface="Arial" panose="020B0604020202020204" pitchFamily="34" charset="0"/>
                <a:ea typeface="KoPubWorld돋움체 Medium" panose="00000600000000000000" pitchFamily="2" charset="-127"/>
              </a:rPr>
              <a:t>, 2</a:t>
            </a:r>
            <a:r>
              <a:rPr lang="ko-KR" altLang="en-US" sz="1000" dirty="0">
                <a:solidFill>
                  <a:schemeClr val="tx1"/>
                </a:solidFill>
                <a:latin typeface="Arial" panose="020B0604020202020204" pitchFamily="34" charset="0"/>
                <a:ea typeface="KoPubWorld돋움체 Medium" panose="00000600000000000000" pitchFamily="2" charset="-127"/>
              </a:rPr>
              <a:t>년간 과거 성장률 만큼 매출액이 증가 후</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이후 기타매출처의 패키지 매출액 대비 비중</a:t>
            </a:r>
            <a:r>
              <a:rPr lang="en-US" altLang="ko-KR" sz="1000" dirty="0">
                <a:solidFill>
                  <a:schemeClr val="tx1"/>
                </a:solidFill>
                <a:latin typeface="Arial" panose="020B0604020202020204" pitchFamily="34" charset="0"/>
                <a:ea typeface="KoPubWorld돋움체 Medium" panose="00000600000000000000" pitchFamily="2" charset="-127"/>
              </a:rPr>
              <a:t>(26.0%)</a:t>
            </a:r>
            <a:r>
              <a:rPr lang="ko-KR" altLang="en-US" sz="1000" dirty="0">
                <a:solidFill>
                  <a:schemeClr val="tx1"/>
                </a:solidFill>
                <a:latin typeface="Arial" panose="020B0604020202020204" pitchFamily="34" charset="0"/>
                <a:ea typeface="KoPubWorld돋움체 Medium" panose="00000600000000000000" pitchFamily="2" charset="-127"/>
              </a:rPr>
              <a:t>이 향후 추정기간 동안 유지된다고 가정</a:t>
            </a:r>
            <a:endParaRPr lang="en-US" altLang="ko-KR" sz="1000" dirty="0">
              <a:solidFill>
                <a:schemeClr val="tx1"/>
              </a:solidFill>
              <a:latin typeface="Arial" panose="020B0604020202020204" pitchFamily="34" charset="0"/>
              <a:ea typeface="KoPubWorld돋움체 Medium" panose="00000600000000000000" pitchFamily="2" charset="-127"/>
            </a:endParaRPr>
          </a:p>
        </p:txBody>
      </p:sp>
      <p:sp>
        <p:nvSpPr>
          <p:cNvPr id="34" name="직사각형 33">
            <a:extLst>
              <a:ext uri="{FF2B5EF4-FFF2-40B4-BE49-F238E27FC236}">
                <a16:creationId xmlns:a16="http://schemas.microsoft.com/office/drawing/2014/main" id="{23EA924F-A7A6-4591-92CA-58D6F6B64DEF}"/>
              </a:ext>
            </a:extLst>
          </p:cNvPr>
          <p:cNvSpPr/>
          <p:nvPr/>
        </p:nvSpPr>
        <p:spPr>
          <a:xfrm>
            <a:off x="2320960" y="1614524"/>
            <a:ext cx="3515718" cy="210390"/>
          </a:xfrm>
          <a:prstGeom prst="rect">
            <a:avLst/>
          </a:prstGeom>
          <a:solidFill>
            <a:srgbClr val="483159"/>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000" b="1" dirty="0">
                <a:solidFill>
                  <a:schemeClr val="bg1"/>
                </a:solidFill>
                <a:latin typeface="Arial" panose="020B0604020202020204" pitchFamily="34" charset="0"/>
                <a:ea typeface="KoPubWorld돋움체 Medium" panose="00000600000000000000" pitchFamily="2" charset="-127"/>
              </a:rPr>
              <a:t>SK</a:t>
            </a:r>
            <a:r>
              <a:rPr lang="ko-KR" altLang="en-US" sz="1000" b="1" dirty="0" err="1">
                <a:solidFill>
                  <a:schemeClr val="bg1"/>
                </a:solidFill>
                <a:latin typeface="Arial" panose="020B0604020202020204" pitchFamily="34" charset="0"/>
                <a:ea typeface="KoPubWorld돋움체 Medium" panose="00000600000000000000" pitchFamily="2" charset="-127"/>
              </a:rPr>
              <a:t>하이닉스향</a:t>
            </a:r>
            <a:r>
              <a:rPr lang="ko-KR" altLang="en-US" sz="1000" b="1" dirty="0">
                <a:solidFill>
                  <a:schemeClr val="bg1"/>
                </a:solidFill>
                <a:latin typeface="Arial" panose="020B0604020202020204" pitchFamily="34" charset="0"/>
                <a:ea typeface="KoPubWorld돋움체 Medium" panose="00000600000000000000" pitchFamily="2" charset="-127"/>
              </a:rPr>
              <a:t> 매출액</a:t>
            </a:r>
          </a:p>
        </p:txBody>
      </p:sp>
      <p:sp>
        <p:nvSpPr>
          <p:cNvPr id="35" name="직사각형 34">
            <a:extLst>
              <a:ext uri="{FF2B5EF4-FFF2-40B4-BE49-F238E27FC236}">
                <a16:creationId xmlns:a16="http://schemas.microsoft.com/office/drawing/2014/main" id="{778CA9EC-7EA5-4735-B1B3-9B36D79A32A6}"/>
              </a:ext>
            </a:extLst>
          </p:cNvPr>
          <p:cNvSpPr/>
          <p:nvPr/>
        </p:nvSpPr>
        <p:spPr>
          <a:xfrm>
            <a:off x="2320960" y="5023179"/>
            <a:ext cx="3515718" cy="712024"/>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marL="92075" indent="-92075">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자사장비</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전력 등의 제약으로 </a:t>
            </a:r>
            <a:r>
              <a:rPr lang="en-US" altLang="ko-KR" sz="1000" dirty="0">
                <a:solidFill>
                  <a:schemeClr val="tx1"/>
                </a:solidFill>
                <a:latin typeface="Arial" panose="020B0604020202020204" pitchFamily="34" charset="0"/>
                <a:ea typeface="KoPubWorld돋움체 Medium" panose="00000600000000000000" pitchFamily="2" charset="-127"/>
              </a:rPr>
              <a:t>Test </a:t>
            </a:r>
            <a:r>
              <a:rPr lang="ko-KR" altLang="en-US" sz="1000" dirty="0">
                <a:solidFill>
                  <a:schemeClr val="tx1"/>
                </a:solidFill>
                <a:latin typeface="Arial" panose="020B0604020202020204" pitchFamily="34" charset="0"/>
                <a:ea typeface="KoPubWorld돋움체 Medium" panose="00000600000000000000" pitchFamily="2" charset="-127"/>
              </a:rPr>
              <a:t>장비에 대한 추가 투자가 어려움에 따라 향후 현재수준으로만 수주 가능할 것으로 가정</a:t>
            </a:r>
            <a:endParaRPr lang="en-US" altLang="ko-KR" sz="1000" b="1" dirty="0">
              <a:solidFill>
                <a:schemeClr val="tx1"/>
              </a:solidFill>
              <a:latin typeface="Arial" panose="020B0604020202020204" pitchFamily="34" charset="0"/>
              <a:ea typeface="KoPubWorld돋움체 Medium" panose="00000600000000000000" pitchFamily="2" charset="-127"/>
            </a:endParaRPr>
          </a:p>
          <a:p>
            <a:pPr marL="92075" indent="-92075">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위탁장비</a:t>
            </a:r>
            <a:r>
              <a:rPr lang="en-US" altLang="ko-KR" sz="1000" dirty="0">
                <a:solidFill>
                  <a:schemeClr val="tx1"/>
                </a:solidFill>
                <a:latin typeface="Arial" panose="020B0604020202020204" pitchFamily="34" charset="0"/>
                <a:ea typeface="KoPubWorld돋움체 Medium" panose="00000600000000000000" pitchFamily="2" charset="-127"/>
              </a:rPr>
              <a:t>: SK</a:t>
            </a:r>
            <a:r>
              <a:rPr lang="ko-KR" altLang="en-US" sz="1000" dirty="0">
                <a:solidFill>
                  <a:schemeClr val="tx1"/>
                </a:solidFill>
                <a:latin typeface="Arial" panose="020B0604020202020204" pitchFamily="34" charset="0"/>
                <a:ea typeface="KoPubWorld돋움체 Medium" panose="00000600000000000000" pitchFamily="2" charset="-127"/>
              </a:rPr>
              <a:t>하이닉스의 외주정책 변화로 인한 수주 감소를 반영하여 </a:t>
            </a:r>
            <a:r>
              <a:rPr lang="en-US" altLang="ko-KR" sz="1000" dirty="0">
                <a:solidFill>
                  <a:schemeClr val="tx1"/>
                </a:solidFill>
                <a:latin typeface="Arial" panose="020B0604020202020204" pitchFamily="34" charset="0"/>
                <a:ea typeface="KoPubWorld돋움체 Medium" panose="00000600000000000000" pitchFamily="2" charset="-127"/>
              </a:rPr>
              <a:t>25</a:t>
            </a:r>
            <a:r>
              <a:rPr lang="ko-KR" altLang="en-US" sz="1000" dirty="0">
                <a:solidFill>
                  <a:schemeClr val="tx1"/>
                </a:solidFill>
                <a:latin typeface="Arial" panose="020B0604020202020204" pitchFamily="34" charset="0"/>
                <a:ea typeface="KoPubWorld돋움체 Medium" panose="00000600000000000000" pitchFamily="2" charset="-127"/>
              </a:rPr>
              <a:t>년도에 현재 매출액의 절반 수준으로 감소한다고 가정</a:t>
            </a:r>
            <a:endParaRPr lang="en-US" altLang="ko-KR" sz="1000" dirty="0">
              <a:solidFill>
                <a:schemeClr val="tx1"/>
              </a:solidFill>
              <a:latin typeface="Arial" panose="020B0604020202020204" pitchFamily="34" charset="0"/>
              <a:ea typeface="KoPubWorld돋움체 Medium" panose="00000600000000000000" pitchFamily="2" charset="-127"/>
            </a:endParaRPr>
          </a:p>
        </p:txBody>
      </p:sp>
      <p:sp>
        <p:nvSpPr>
          <p:cNvPr id="36" name="직사각형 35">
            <a:extLst>
              <a:ext uri="{FF2B5EF4-FFF2-40B4-BE49-F238E27FC236}">
                <a16:creationId xmlns:a16="http://schemas.microsoft.com/office/drawing/2014/main" id="{3DE3B0F3-DAB3-4E28-8B55-E7E3F81D87B4}"/>
              </a:ext>
            </a:extLst>
          </p:cNvPr>
          <p:cNvSpPr/>
          <p:nvPr/>
        </p:nvSpPr>
        <p:spPr>
          <a:xfrm>
            <a:off x="2320960" y="1879854"/>
            <a:ext cx="3515718" cy="3088386"/>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t"/>
          <a:lstStyle/>
          <a:p>
            <a:pPr marL="92075" indent="-92075">
              <a:buClr>
                <a:srgbClr val="00338D"/>
              </a:buClr>
              <a:buFont typeface="Wingdings" panose="05000000000000000000" pitchFamily="2" charset="2"/>
              <a:buChar char="§"/>
            </a:pPr>
            <a:r>
              <a:rPr lang="en-US" altLang="ko-KR" sz="1000" dirty="0">
                <a:solidFill>
                  <a:schemeClr val="tx1"/>
                </a:solidFill>
                <a:latin typeface="Arial" panose="020B0604020202020204" pitchFamily="34" charset="0"/>
                <a:ea typeface="KoPubWorld돋움체 Medium" panose="00000600000000000000" pitchFamily="2" charset="-127"/>
              </a:rPr>
              <a:t>SK</a:t>
            </a:r>
            <a:r>
              <a:rPr lang="ko-KR" altLang="en-US" sz="1000" dirty="0" err="1">
                <a:solidFill>
                  <a:schemeClr val="tx1"/>
                </a:solidFill>
                <a:latin typeface="Arial" panose="020B0604020202020204" pitchFamily="34" charset="0"/>
                <a:ea typeface="KoPubWorld돋움체 Medium" panose="00000600000000000000" pitchFamily="2" charset="-127"/>
              </a:rPr>
              <a:t>하이닉스향</a:t>
            </a:r>
            <a:r>
              <a:rPr lang="ko-KR" altLang="en-US" sz="1000" dirty="0">
                <a:solidFill>
                  <a:schemeClr val="tx1"/>
                </a:solidFill>
                <a:latin typeface="Arial" panose="020B0604020202020204" pitchFamily="34" charset="0"/>
                <a:ea typeface="KoPubWorld돋움체 Medium" panose="00000600000000000000" pitchFamily="2" charset="-127"/>
              </a:rPr>
              <a:t> 패키지 사업부의 주요 제품으로는 </a:t>
            </a:r>
            <a:r>
              <a:rPr lang="en-US" altLang="ko-KR" sz="1000" dirty="0">
                <a:solidFill>
                  <a:schemeClr val="tx1"/>
                </a:solidFill>
                <a:latin typeface="Arial" panose="020B0604020202020204" pitchFamily="34" charset="0"/>
                <a:ea typeface="KoPubWorld돋움체 Medium" panose="00000600000000000000" pitchFamily="2" charset="-127"/>
              </a:rPr>
              <a:t>FC, FD, POP, </a:t>
            </a:r>
            <a:r>
              <a:rPr lang="en-US" altLang="ko-KR" sz="1000" dirty="0" err="1">
                <a:solidFill>
                  <a:schemeClr val="tx1"/>
                </a:solidFill>
                <a:latin typeface="Arial" panose="020B0604020202020204" pitchFamily="34" charset="0"/>
                <a:ea typeface="KoPubWorld돋움체 Medium" panose="00000600000000000000" pitchFamily="2" charset="-127"/>
              </a:rPr>
              <a:t>eMCP</a:t>
            </a:r>
            <a:r>
              <a:rPr lang="en-US" altLang="ko-KR" sz="1000" dirty="0">
                <a:solidFill>
                  <a:schemeClr val="tx1"/>
                </a:solidFill>
                <a:latin typeface="Arial" panose="020B0604020202020204" pitchFamily="34" charset="0"/>
                <a:ea typeface="KoPubWorld돋움체 Medium" panose="00000600000000000000" pitchFamily="2" charset="-127"/>
              </a:rPr>
              <a:t>, </a:t>
            </a:r>
            <a:r>
              <a:rPr lang="en-US" altLang="ko-KR" sz="1000" dirty="0" err="1">
                <a:solidFill>
                  <a:schemeClr val="tx1"/>
                </a:solidFill>
                <a:latin typeface="Arial" panose="020B0604020202020204" pitchFamily="34" charset="0"/>
                <a:ea typeface="KoPubWorld돋움체 Medium" panose="00000600000000000000" pitchFamily="2" charset="-127"/>
              </a:rPr>
              <a:t>uMCP</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등이 있으며</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제품별 매출액은 판매수량과 평균단가를 곱하여 추정</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288000" indent="-144000">
              <a:buClr>
                <a:srgbClr val="00338D"/>
              </a:buClr>
              <a:buSzPct val="80000"/>
              <a:buFont typeface="Wingdings" panose="05000000000000000000" pitchFamily="2" charset="2"/>
              <a:buChar char="Ø"/>
            </a:pPr>
            <a:r>
              <a:rPr lang="en-US" altLang="ko-KR" sz="1000" b="1" dirty="0">
                <a:solidFill>
                  <a:schemeClr val="tx1"/>
                </a:solidFill>
                <a:latin typeface="Arial" panose="020B0604020202020204" pitchFamily="34" charset="0"/>
                <a:ea typeface="KoPubWorld돋움체 Medium" panose="00000600000000000000" pitchFamily="2" charset="-127"/>
              </a:rPr>
              <a:t>FC</a:t>
            </a:r>
            <a:r>
              <a:rPr lang="ko-KR" altLang="en-US" sz="1000" b="1" dirty="0">
                <a:solidFill>
                  <a:schemeClr val="tx1"/>
                </a:solidFill>
                <a:latin typeface="Arial" panose="020B0604020202020204" pitchFamily="34" charset="0"/>
                <a:ea typeface="KoPubWorld돋움체 Medium" panose="00000600000000000000" pitchFamily="2" charset="-127"/>
              </a:rPr>
              <a:t> 매출액</a:t>
            </a: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u="sng" dirty="0">
                <a:solidFill>
                  <a:schemeClr val="tx1"/>
                </a:solidFill>
                <a:latin typeface="Arial" panose="020B0604020202020204" pitchFamily="34" charset="0"/>
                <a:ea typeface="KoPubWorld돋움체 Medium" panose="00000600000000000000" pitchFamily="2" charset="-127"/>
              </a:rPr>
              <a:t>판매수량</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과거 판매수량이 향후 유지된다고 가정</a:t>
            </a: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u="sng" dirty="0">
                <a:solidFill>
                  <a:schemeClr val="tx1"/>
                </a:solidFill>
                <a:latin typeface="Arial" panose="020B0604020202020204" pitchFamily="34" charset="0"/>
                <a:ea typeface="KoPubWorld돋움체 Medium" panose="00000600000000000000" pitchFamily="2" charset="-127"/>
              </a:rPr>
              <a:t>평균단가</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 제시 </a:t>
            </a:r>
            <a:r>
              <a:rPr lang="en-US" altLang="ko-KR" sz="1000" dirty="0">
                <a:solidFill>
                  <a:schemeClr val="tx1"/>
                </a:solidFill>
                <a:latin typeface="Arial" panose="020B0604020202020204" pitchFamily="34" charset="0"/>
                <a:ea typeface="KoPubWorld돋움체 Medium" panose="00000600000000000000" pitchFamily="2" charset="-127"/>
              </a:rPr>
              <a:t>21</a:t>
            </a:r>
            <a:r>
              <a:rPr lang="ko-KR" altLang="en-US" sz="1000" dirty="0">
                <a:solidFill>
                  <a:schemeClr val="tx1"/>
                </a:solidFill>
                <a:latin typeface="Arial" panose="020B0604020202020204" pitchFamily="34" charset="0"/>
                <a:ea typeface="KoPubWorld돋움체 Medium" panose="00000600000000000000" pitchFamily="2" charset="-127"/>
              </a:rPr>
              <a:t>년도 평균단가 적용 후 </a:t>
            </a:r>
            <a:r>
              <a:rPr lang="en-US" altLang="ko-KR" sz="1000" dirty="0">
                <a:solidFill>
                  <a:schemeClr val="tx1"/>
                </a:solidFill>
                <a:latin typeface="Arial" panose="020B0604020202020204" pitchFamily="34" charset="0"/>
                <a:ea typeface="KoPubWorld돋움체 Medium" panose="00000600000000000000" pitchFamily="2" charset="-127"/>
              </a:rPr>
              <a:t>EIU </a:t>
            </a: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추정 소비자물가상승률 반영</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288000" indent="-144000">
              <a:buClr>
                <a:srgbClr val="00338D"/>
              </a:buClr>
              <a:buSzPct val="80000"/>
              <a:buFont typeface="Wingdings" panose="05000000000000000000" pitchFamily="2" charset="2"/>
              <a:buChar char="Ø"/>
            </a:pPr>
            <a:r>
              <a:rPr lang="en-US" altLang="ko-KR" sz="1000" b="1" dirty="0">
                <a:solidFill>
                  <a:schemeClr val="tx1"/>
                </a:solidFill>
                <a:latin typeface="Arial" panose="020B0604020202020204" pitchFamily="34" charset="0"/>
                <a:ea typeface="KoPubWorld돋움체 Medium" panose="00000600000000000000" pitchFamily="2" charset="-127"/>
              </a:rPr>
              <a:t>POP </a:t>
            </a:r>
            <a:r>
              <a:rPr lang="ko-KR" altLang="en-US" sz="1000" b="1" dirty="0">
                <a:solidFill>
                  <a:schemeClr val="tx1"/>
                </a:solidFill>
                <a:latin typeface="Arial" panose="020B0604020202020204" pitchFamily="34" charset="0"/>
                <a:ea typeface="KoPubWorld돋움체 Medium" panose="00000600000000000000" pitchFamily="2" charset="-127"/>
              </a:rPr>
              <a:t>매출액</a:t>
            </a: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u="sng" dirty="0">
                <a:solidFill>
                  <a:schemeClr val="tx1"/>
                </a:solidFill>
                <a:latin typeface="Arial" panose="020B0604020202020204" pitchFamily="34" charset="0"/>
                <a:ea typeface="KoPubWorld돋움체 Medium" panose="00000600000000000000" pitchFamily="2" charset="-127"/>
              </a:rPr>
              <a:t>판매수량</a:t>
            </a:r>
            <a:r>
              <a:rPr lang="en-US" altLang="ko-KR" sz="1000" dirty="0">
                <a:solidFill>
                  <a:schemeClr val="tx1"/>
                </a:solidFill>
                <a:latin typeface="Arial" panose="020B0604020202020204" pitchFamily="34" charset="0"/>
                <a:ea typeface="KoPubWorld돋움체 Medium" panose="00000600000000000000" pitchFamily="2" charset="-127"/>
              </a:rPr>
              <a:t>: 20</a:t>
            </a:r>
            <a:r>
              <a:rPr lang="ko-KR" altLang="en-US" sz="1000" dirty="0">
                <a:solidFill>
                  <a:schemeClr val="tx1"/>
                </a:solidFill>
                <a:latin typeface="Arial" panose="020B0604020202020204" pitchFamily="34" charset="0"/>
                <a:ea typeface="KoPubWorld돋움체 Medium" panose="00000600000000000000" pitchFamily="2" charset="-127"/>
              </a:rPr>
              <a:t>년도 감소한 판매수량이 </a:t>
            </a:r>
            <a:r>
              <a:rPr lang="en-US" altLang="ko-KR" sz="1000" dirty="0">
                <a:solidFill>
                  <a:schemeClr val="tx1"/>
                </a:solidFill>
                <a:latin typeface="Arial" panose="020B0604020202020204" pitchFamily="34" charset="0"/>
                <a:ea typeface="KoPubWorld돋움체 Medium" panose="00000600000000000000" pitchFamily="2" charset="-127"/>
              </a:rPr>
              <a:t>21</a:t>
            </a:r>
            <a:r>
              <a:rPr lang="ko-KR" altLang="en-US" sz="1000" dirty="0">
                <a:solidFill>
                  <a:schemeClr val="tx1"/>
                </a:solidFill>
                <a:latin typeface="Arial" panose="020B0604020202020204" pitchFamily="34" charset="0"/>
                <a:ea typeface="KoPubWorld돋움체 Medium" panose="00000600000000000000" pitchFamily="2" charset="-127"/>
              </a:rPr>
              <a:t>년 이후 </a:t>
            </a:r>
            <a:r>
              <a:rPr lang="en-US" altLang="ko-KR" sz="1000" dirty="0">
                <a:solidFill>
                  <a:schemeClr val="tx1"/>
                </a:solidFill>
                <a:latin typeface="Arial" panose="020B0604020202020204" pitchFamily="34" charset="0"/>
                <a:ea typeface="KoPubWorld돋움체 Medium" panose="00000600000000000000" pitchFamily="2" charset="-127"/>
              </a:rPr>
              <a:t>2</a:t>
            </a:r>
            <a:r>
              <a:rPr lang="ko-KR" altLang="en-US" sz="1000" dirty="0">
                <a:solidFill>
                  <a:schemeClr val="tx1"/>
                </a:solidFill>
                <a:latin typeface="Arial" panose="020B0604020202020204" pitchFamily="34" charset="0"/>
                <a:ea typeface="KoPubWorld돋움체 Medium" panose="00000600000000000000" pitchFamily="2" charset="-127"/>
              </a:rPr>
              <a:t>년간 </a:t>
            </a:r>
            <a:endParaRPr lang="en-US" altLang="ko-KR" sz="1000" dirty="0">
              <a:solidFill>
                <a:schemeClr val="tx1"/>
              </a:solidFill>
              <a:latin typeface="Arial" panose="020B0604020202020204" pitchFamily="34" charset="0"/>
              <a:ea typeface="KoPubWorld돋움체 Medium" panose="00000600000000000000" pitchFamily="2" charset="-127"/>
            </a:endParaRP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과거 수준으로 회복 후 글로벌 메모리 반도체 연평균 </a:t>
            </a:r>
            <a:endParaRPr lang="en-US" altLang="ko-KR" sz="1000" dirty="0">
              <a:solidFill>
                <a:schemeClr val="tx1"/>
              </a:solidFill>
              <a:latin typeface="Arial" panose="020B0604020202020204" pitchFamily="34" charset="0"/>
              <a:ea typeface="KoPubWorld돋움체 Medium" panose="00000600000000000000" pitchFamily="2" charset="-127"/>
            </a:endParaRP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성장률</a:t>
            </a:r>
            <a:r>
              <a:rPr lang="en-US" altLang="ko-KR" sz="1000" dirty="0">
                <a:solidFill>
                  <a:schemeClr val="tx1"/>
                </a:solidFill>
                <a:latin typeface="Arial" panose="020B0604020202020204" pitchFamily="34" charset="0"/>
                <a:ea typeface="KoPubWorld돋움체 Medium" panose="00000600000000000000" pitchFamily="2" charset="-127"/>
              </a:rPr>
              <a:t>(2.2%) </a:t>
            </a:r>
            <a:r>
              <a:rPr lang="ko-KR" altLang="en-US" sz="1000" dirty="0">
                <a:solidFill>
                  <a:schemeClr val="tx1"/>
                </a:solidFill>
                <a:latin typeface="Arial" panose="020B0604020202020204" pitchFamily="34" charset="0"/>
                <a:ea typeface="KoPubWorld돋움체 Medium" panose="00000600000000000000" pitchFamily="2" charset="-127"/>
              </a:rPr>
              <a:t>반영</a:t>
            </a: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u="sng" dirty="0">
                <a:solidFill>
                  <a:schemeClr val="tx1"/>
                </a:solidFill>
                <a:latin typeface="Arial" panose="020B0604020202020204" pitchFamily="34" charset="0"/>
                <a:ea typeface="KoPubWorld돋움체 Medium" panose="00000600000000000000" pitchFamily="2" charset="-127"/>
              </a:rPr>
              <a:t>평균단가</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 제시 </a:t>
            </a:r>
            <a:r>
              <a:rPr lang="en-US" altLang="ko-KR" sz="1000" dirty="0">
                <a:solidFill>
                  <a:schemeClr val="tx1"/>
                </a:solidFill>
                <a:latin typeface="Arial" panose="020B0604020202020204" pitchFamily="34" charset="0"/>
                <a:ea typeface="KoPubWorld돋움체 Medium" panose="00000600000000000000" pitchFamily="2" charset="-127"/>
              </a:rPr>
              <a:t>21</a:t>
            </a:r>
            <a:r>
              <a:rPr lang="ko-KR" altLang="en-US" sz="1000" dirty="0">
                <a:solidFill>
                  <a:schemeClr val="tx1"/>
                </a:solidFill>
                <a:latin typeface="Arial" panose="020B0604020202020204" pitchFamily="34" charset="0"/>
                <a:ea typeface="KoPubWorld돋움체 Medium" panose="00000600000000000000" pitchFamily="2" charset="-127"/>
              </a:rPr>
              <a:t>년도 평균단가 적용 후 </a:t>
            </a:r>
            <a:r>
              <a:rPr lang="en-US" altLang="ko-KR" sz="1000" dirty="0">
                <a:solidFill>
                  <a:schemeClr val="tx1"/>
                </a:solidFill>
                <a:latin typeface="Arial" panose="020B0604020202020204" pitchFamily="34" charset="0"/>
                <a:ea typeface="KoPubWorld돋움체 Medium" panose="00000600000000000000" pitchFamily="2" charset="-127"/>
              </a:rPr>
              <a:t>EIU </a:t>
            </a: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추정 소비자물가상승률 반영</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288000" indent="-144000">
              <a:buClr>
                <a:srgbClr val="00338D"/>
              </a:buClr>
              <a:buSzPct val="80000"/>
              <a:buFont typeface="Wingdings" panose="05000000000000000000" pitchFamily="2" charset="2"/>
              <a:buChar char="Ø"/>
            </a:pPr>
            <a:r>
              <a:rPr lang="en-US" altLang="ko-KR" sz="1000" b="1" dirty="0" err="1">
                <a:solidFill>
                  <a:schemeClr val="tx1"/>
                </a:solidFill>
                <a:latin typeface="Arial" panose="020B0604020202020204" pitchFamily="34" charset="0"/>
                <a:ea typeface="KoPubWorld돋움체 Medium" panose="00000600000000000000" pitchFamily="2" charset="-127"/>
              </a:rPr>
              <a:t>uMCP</a:t>
            </a:r>
            <a:r>
              <a:rPr lang="en-US" altLang="ko-KR" sz="1000" b="1" dirty="0">
                <a:solidFill>
                  <a:schemeClr val="tx1"/>
                </a:solidFill>
                <a:latin typeface="Arial" panose="020B0604020202020204" pitchFamily="34" charset="0"/>
                <a:ea typeface="KoPubWorld돋움체 Medium" panose="00000600000000000000" pitchFamily="2" charset="-127"/>
              </a:rPr>
              <a:t> </a:t>
            </a:r>
            <a:r>
              <a:rPr lang="ko-KR" altLang="en-US" sz="1000" b="1" dirty="0">
                <a:solidFill>
                  <a:schemeClr val="tx1"/>
                </a:solidFill>
                <a:latin typeface="Arial" panose="020B0604020202020204" pitchFamily="34" charset="0"/>
                <a:ea typeface="KoPubWorld돋움체 Medium" panose="00000600000000000000" pitchFamily="2" charset="-127"/>
              </a:rPr>
              <a:t>매출액</a:t>
            </a: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u="sng" dirty="0">
                <a:solidFill>
                  <a:schemeClr val="tx1"/>
                </a:solidFill>
                <a:latin typeface="Arial" panose="020B0604020202020204" pitchFamily="34" charset="0"/>
                <a:ea typeface="KoPubWorld돋움체 Medium" panose="00000600000000000000" pitchFamily="2" charset="-127"/>
              </a:rPr>
              <a:t>판매수량</a:t>
            </a:r>
            <a:r>
              <a:rPr lang="en-US" altLang="ko-KR" sz="1000" dirty="0">
                <a:solidFill>
                  <a:schemeClr val="tx1"/>
                </a:solidFill>
                <a:latin typeface="Arial" panose="020B0604020202020204" pitchFamily="34" charset="0"/>
                <a:ea typeface="KoPubWorld돋움체 Medium" panose="00000600000000000000" pitchFamily="2" charset="-127"/>
              </a:rPr>
              <a:t>: 19, 20</a:t>
            </a:r>
            <a:r>
              <a:rPr lang="ko-KR" altLang="en-US" sz="1000" dirty="0">
                <a:solidFill>
                  <a:schemeClr val="tx1"/>
                </a:solidFill>
                <a:latin typeface="Arial" panose="020B0604020202020204" pitchFamily="34" charset="0"/>
                <a:ea typeface="KoPubWorld돋움체 Medium" panose="00000600000000000000" pitchFamily="2" charset="-127"/>
              </a:rPr>
              <a:t>년도 설비 설치 진행으로 감소한 판매</a:t>
            </a:r>
            <a:endParaRPr lang="en-US" altLang="ko-KR" sz="1000" dirty="0">
              <a:solidFill>
                <a:schemeClr val="tx1"/>
              </a:solidFill>
              <a:latin typeface="Arial" panose="020B0604020202020204" pitchFamily="34" charset="0"/>
              <a:ea typeface="KoPubWorld돋움체 Medium" panose="00000600000000000000" pitchFamily="2" charset="-127"/>
            </a:endParaRP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수량이 </a:t>
            </a:r>
            <a:r>
              <a:rPr lang="en-US" altLang="ko-KR" sz="1000" dirty="0">
                <a:solidFill>
                  <a:schemeClr val="tx1"/>
                </a:solidFill>
                <a:latin typeface="Arial" panose="020B0604020202020204" pitchFamily="34" charset="0"/>
                <a:ea typeface="KoPubWorld돋움체 Medium" panose="00000600000000000000" pitchFamily="2" charset="-127"/>
              </a:rPr>
              <a:t>21</a:t>
            </a:r>
            <a:r>
              <a:rPr lang="ko-KR" altLang="en-US" sz="1000" dirty="0">
                <a:solidFill>
                  <a:schemeClr val="tx1"/>
                </a:solidFill>
                <a:latin typeface="Arial" panose="020B0604020202020204" pitchFamily="34" charset="0"/>
                <a:ea typeface="KoPubWorld돋움체 Medium" panose="00000600000000000000" pitchFamily="2" charset="-127"/>
              </a:rPr>
              <a:t>년 이후 </a:t>
            </a:r>
            <a:r>
              <a:rPr lang="en-US" altLang="ko-KR" sz="1000" dirty="0">
                <a:solidFill>
                  <a:schemeClr val="tx1"/>
                </a:solidFill>
                <a:latin typeface="Arial" panose="020B0604020202020204" pitchFamily="34" charset="0"/>
                <a:ea typeface="KoPubWorld돋움체 Medium" panose="00000600000000000000" pitchFamily="2" charset="-127"/>
              </a:rPr>
              <a:t>2</a:t>
            </a:r>
            <a:r>
              <a:rPr lang="ko-KR" altLang="en-US" sz="1000" dirty="0">
                <a:solidFill>
                  <a:schemeClr val="tx1"/>
                </a:solidFill>
                <a:latin typeface="Arial" panose="020B0604020202020204" pitchFamily="34" charset="0"/>
                <a:ea typeface="KoPubWorld돋움체 Medium" panose="00000600000000000000" pitchFamily="2" charset="-127"/>
              </a:rPr>
              <a:t>년간 과거 수준으로 회복 후 </a:t>
            </a:r>
            <a:r>
              <a:rPr lang="en-US" altLang="ko-KR" sz="1000" dirty="0">
                <a:solidFill>
                  <a:schemeClr val="tx1"/>
                </a:solidFill>
                <a:latin typeface="Arial" panose="020B0604020202020204" pitchFamily="34" charset="0"/>
                <a:ea typeface="KoPubWorld돋움체 Medium" panose="00000600000000000000" pitchFamily="2" charset="-127"/>
              </a:rPr>
              <a:t>5G </a:t>
            </a:r>
            <a:r>
              <a:rPr lang="ko-KR" altLang="en-US" sz="1000" dirty="0" err="1">
                <a:solidFill>
                  <a:schemeClr val="tx1"/>
                </a:solidFill>
                <a:latin typeface="Arial" panose="020B0604020202020204" pitchFamily="34" charset="0"/>
                <a:ea typeface="KoPubWorld돋움체 Medium" panose="00000600000000000000" pitchFamily="2" charset="-127"/>
              </a:rPr>
              <a:t>스</a:t>
            </a:r>
            <a:endParaRPr lang="en-US" altLang="ko-KR" sz="1000" dirty="0">
              <a:solidFill>
                <a:schemeClr val="tx1"/>
              </a:solidFill>
              <a:latin typeface="Arial" panose="020B0604020202020204" pitchFamily="34" charset="0"/>
              <a:ea typeface="KoPubWorld돋움체 Medium" panose="00000600000000000000" pitchFamily="2" charset="-127"/>
            </a:endParaRP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err="1">
                <a:solidFill>
                  <a:schemeClr val="tx1"/>
                </a:solidFill>
                <a:latin typeface="Arial" panose="020B0604020202020204" pitchFamily="34" charset="0"/>
                <a:ea typeface="KoPubWorld돋움체 Medium" panose="00000600000000000000" pitchFamily="2" charset="-127"/>
              </a:rPr>
              <a:t>마트폰</a:t>
            </a:r>
            <a:r>
              <a:rPr lang="ko-KR" altLang="en-US" sz="1000" dirty="0">
                <a:solidFill>
                  <a:schemeClr val="tx1"/>
                </a:solidFill>
                <a:latin typeface="Arial" panose="020B0604020202020204" pitchFamily="34" charset="0"/>
                <a:ea typeface="KoPubWorld돋움체 Medium" panose="00000600000000000000" pitchFamily="2" charset="-127"/>
              </a:rPr>
              <a:t> 출하량 증가율</a:t>
            </a:r>
            <a:r>
              <a:rPr lang="en-US" altLang="ko-KR" sz="1000" dirty="0">
                <a:solidFill>
                  <a:schemeClr val="tx1"/>
                </a:solidFill>
                <a:latin typeface="Arial" panose="020B0604020202020204" pitchFamily="34" charset="0"/>
                <a:ea typeface="KoPubWorld돋움체 Medium" panose="00000600000000000000" pitchFamily="2" charset="-127"/>
              </a:rPr>
              <a:t>(51.7%) </a:t>
            </a:r>
            <a:r>
              <a:rPr lang="ko-KR" altLang="en-US" sz="1000" dirty="0">
                <a:solidFill>
                  <a:schemeClr val="tx1"/>
                </a:solidFill>
                <a:latin typeface="Arial" panose="020B0604020202020204" pitchFamily="34" charset="0"/>
                <a:ea typeface="KoPubWorld돋움체 Medium" panose="00000600000000000000" pitchFamily="2" charset="-127"/>
              </a:rPr>
              <a:t>반영</a:t>
            </a: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u="sng" dirty="0">
                <a:solidFill>
                  <a:schemeClr val="tx1"/>
                </a:solidFill>
                <a:latin typeface="Arial" panose="020B0604020202020204" pitchFamily="34" charset="0"/>
                <a:ea typeface="KoPubWorld돋움체 Medium" panose="00000600000000000000" pitchFamily="2" charset="-127"/>
              </a:rPr>
              <a:t>평균단가</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 제시 </a:t>
            </a:r>
            <a:r>
              <a:rPr lang="en-US" altLang="ko-KR" sz="1000" dirty="0">
                <a:solidFill>
                  <a:schemeClr val="tx1"/>
                </a:solidFill>
                <a:latin typeface="Arial" panose="020B0604020202020204" pitchFamily="34" charset="0"/>
                <a:ea typeface="KoPubWorld돋움체 Medium" panose="00000600000000000000" pitchFamily="2" charset="-127"/>
              </a:rPr>
              <a:t>21</a:t>
            </a:r>
            <a:r>
              <a:rPr lang="ko-KR" altLang="en-US" sz="1000" dirty="0">
                <a:solidFill>
                  <a:schemeClr val="tx1"/>
                </a:solidFill>
                <a:latin typeface="Arial" panose="020B0604020202020204" pitchFamily="34" charset="0"/>
                <a:ea typeface="KoPubWorld돋움체 Medium" panose="00000600000000000000" pitchFamily="2" charset="-127"/>
              </a:rPr>
              <a:t>년도 평균단가 적용 후 </a:t>
            </a:r>
            <a:r>
              <a:rPr lang="en-US" altLang="ko-KR" sz="1000" dirty="0">
                <a:solidFill>
                  <a:schemeClr val="tx1"/>
                </a:solidFill>
                <a:latin typeface="Arial" panose="020B0604020202020204" pitchFamily="34" charset="0"/>
                <a:ea typeface="KoPubWorld돋움체 Medium" panose="00000600000000000000" pitchFamily="2" charset="-127"/>
              </a:rPr>
              <a:t>EIU </a:t>
            </a:r>
          </a:p>
          <a:p>
            <a:pPr latinLnBrk="1">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추정 소비자물가상승률 반영</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a:buClr>
                <a:srgbClr val="00338D"/>
              </a:buClr>
              <a:buFont typeface="Wingdings" panose="05000000000000000000" pitchFamily="2" charset="2"/>
              <a:buChar char="§"/>
            </a:pPr>
            <a:r>
              <a:rPr lang="en-US" altLang="ko-KR" sz="1000" dirty="0">
                <a:solidFill>
                  <a:schemeClr val="tx1"/>
                </a:solidFill>
                <a:latin typeface="Arial" panose="020B0604020202020204" pitchFamily="34" charset="0"/>
                <a:ea typeface="KoPubWorld돋움체 Medium" panose="00000600000000000000" pitchFamily="2" charset="-127"/>
              </a:rPr>
              <a:t>FD,</a:t>
            </a:r>
            <a:r>
              <a:rPr lang="ko-KR" altLang="en-US" sz="1000" dirty="0">
                <a:solidFill>
                  <a:schemeClr val="tx1"/>
                </a:solidFill>
                <a:latin typeface="Arial" panose="020B0604020202020204" pitchFamily="34" charset="0"/>
                <a:ea typeface="KoPubWorld돋움체 Medium" panose="00000600000000000000" pitchFamily="2" charset="-127"/>
              </a:rPr>
              <a:t> </a:t>
            </a:r>
            <a:r>
              <a:rPr lang="en-US" altLang="ko-KR" sz="1000" dirty="0" err="1">
                <a:solidFill>
                  <a:schemeClr val="tx1"/>
                </a:solidFill>
                <a:latin typeface="Arial" panose="020B0604020202020204" pitchFamily="34" charset="0"/>
                <a:ea typeface="KoPubWorld돋움체 Medium" panose="00000600000000000000" pitchFamily="2" charset="-127"/>
              </a:rPr>
              <a:t>eMCP</a:t>
            </a:r>
            <a:r>
              <a:rPr lang="ko-KR" altLang="en-US" sz="1000" dirty="0">
                <a:solidFill>
                  <a:schemeClr val="tx1"/>
                </a:solidFill>
                <a:latin typeface="Arial" panose="020B0604020202020204" pitchFamily="34" charset="0"/>
                <a:ea typeface="KoPubWorld돋움체 Medium" panose="00000600000000000000" pitchFamily="2" charset="-127"/>
              </a:rPr>
              <a:t>는 신제품의 개발로 </a:t>
            </a:r>
            <a:r>
              <a:rPr lang="en-US" altLang="ko-KR" sz="1000" dirty="0">
                <a:solidFill>
                  <a:schemeClr val="tx1"/>
                </a:solidFill>
                <a:latin typeface="Arial" panose="020B0604020202020204" pitchFamily="34" charset="0"/>
                <a:ea typeface="KoPubWorld돋움체 Medium" panose="00000600000000000000" pitchFamily="2" charset="-127"/>
              </a:rPr>
              <a:t>21</a:t>
            </a:r>
            <a:r>
              <a:rPr lang="ko-KR" altLang="en-US" sz="1000" dirty="0">
                <a:solidFill>
                  <a:schemeClr val="tx1"/>
                </a:solidFill>
                <a:latin typeface="Arial" panose="020B0604020202020204" pitchFamily="34" charset="0"/>
                <a:ea typeface="KoPubWorld돋움체 Medium" panose="00000600000000000000" pitchFamily="2" charset="-127"/>
              </a:rPr>
              <a:t>년 단종되어 매출액 </a:t>
            </a:r>
            <a:r>
              <a:rPr lang="ko-KR" altLang="en-US" sz="1000" dirty="0" err="1">
                <a:solidFill>
                  <a:schemeClr val="tx1"/>
                </a:solidFill>
                <a:latin typeface="Arial" panose="020B0604020202020204" pitchFamily="34" charset="0"/>
                <a:ea typeface="KoPubWorld돋움체 Medium" panose="00000600000000000000" pitchFamily="2" charset="-127"/>
              </a:rPr>
              <a:t>미발생</a:t>
            </a:r>
            <a:endParaRPr lang="ko-KR" altLang="en-US" sz="1000" dirty="0">
              <a:solidFill>
                <a:schemeClr val="tx1"/>
              </a:solidFill>
              <a:latin typeface="Arial" panose="020B0604020202020204" pitchFamily="34" charset="0"/>
              <a:ea typeface="KoPubWorld돋움체 Medium" panose="00000600000000000000" pitchFamily="2" charset="-127"/>
            </a:endParaRPr>
          </a:p>
        </p:txBody>
      </p:sp>
      <p:pic>
        <p:nvPicPr>
          <p:cNvPr id="18" name="그림 1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196156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90F2B3F-E83C-43D0-AEE5-47BA3B27F942}"/>
              </a:ext>
            </a:extLst>
          </p:cNvPr>
          <p:cNvSpPr>
            <a:spLocks noGrp="1"/>
          </p:cNvSpPr>
          <p:nvPr>
            <p:ph type="body" sz="quarter" idx="13"/>
          </p:nvPr>
        </p:nvSpPr>
        <p:spPr/>
        <p:txBody>
          <a:bodyPr/>
          <a:lstStyle/>
          <a:p>
            <a:r>
              <a:rPr lang="en-US" altLang="ko-KR" dirty="0"/>
              <a:t>Financial Pro Forma: </a:t>
            </a:r>
            <a:r>
              <a:rPr lang="ko-KR" altLang="en-US" dirty="0"/>
              <a:t>세부 가정사항 </a:t>
            </a:r>
            <a:r>
              <a:rPr lang="en-US" altLang="ko-KR" dirty="0"/>
              <a:t>(2/3)</a:t>
            </a:r>
            <a:endParaRPr lang="ko-KR" altLang="en-US" dirty="0"/>
          </a:p>
        </p:txBody>
      </p:sp>
      <p:sp>
        <p:nvSpPr>
          <p:cNvPr id="3" name="세로 텍스트 개체 틀 2">
            <a:extLst>
              <a:ext uri="{FF2B5EF4-FFF2-40B4-BE49-F238E27FC236}">
                <a16:creationId xmlns:a16="http://schemas.microsoft.com/office/drawing/2014/main" id="{E3C5AF5D-CEEE-4DC7-B3D1-3B7A95FF93C6}"/>
              </a:ext>
            </a:extLst>
          </p:cNvPr>
          <p:cNvSpPr>
            <a:spLocks noGrp="1"/>
          </p:cNvSpPr>
          <p:nvPr>
            <p:ph type="body" orient="vert" sz="quarter" idx="14"/>
          </p:nvPr>
        </p:nvSpPr>
        <p:spPr/>
        <p:txBody>
          <a:bodyPr/>
          <a:lstStyle/>
          <a:p>
            <a:r>
              <a:rPr lang="ko-KR" altLang="en-US" dirty="0"/>
              <a:t>회사의 현금흐름할인법에 따른 가치평가를 위한 계정 별 세부 가정사항은 다음과 같습니다</a:t>
            </a:r>
            <a:r>
              <a:rPr lang="en-US" altLang="ko-KR" dirty="0"/>
              <a:t>.</a:t>
            </a:r>
            <a:endParaRPr lang="ko-KR" altLang="en-US" dirty="0"/>
          </a:p>
        </p:txBody>
      </p:sp>
      <p:sp>
        <p:nvSpPr>
          <p:cNvPr id="6" name="텍스트 개체 틀 5">
            <a:extLst>
              <a:ext uri="{FF2B5EF4-FFF2-40B4-BE49-F238E27FC236}">
                <a16:creationId xmlns:a16="http://schemas.microsoft.com/office/drawing/2014/main" id="{CFC6CD43-29C2-46BD-8C43-D08DAADF781A}"/>
              </a:ext>
            </a:extLst>
          </p:cNvPr>
          <p:cNvSpPr>
            <a:spLocks noGrp="1"/>
          </p:cNvSpPr>
          <p:nvPr>
            <p:ph type="body" sz="quarter" idx="15"/>
          </p:nvPr>
        </p:nvSpPr>
        <p:spPr/>
        <p:txBody>
          <a:bodyPr/>
          <a:lstStyle/>
          <a:p>
            <a:r>
              <a:rPr lang="en-US" altLang="ko-KR" dirty="0"/>
              <a:t>Source: KPMG FDD &amp; Price Analysis Report</a:t>
            </a:r>
          </a:p>
        </p:txBody>
      </p:sp>
      <p:sp>
        <p:nvSpPr>
          <p:cNvPr id="26" name="직사각형 25">
            <a:extLst>
              <a:ext uri="{FF2B5EF4-FFF2-40B4-BE49-F238E27FC236}">
                <a16:creationId xmlns:a16="http://schemas.microsoft.com/office/drawing/2014/main" id="{3DC0E41B-DAAE-45A8-A1FA-F1D7CF30AF0D}"/>
              </a:ext>
            </a:extLst>
          </p:cNvPr>
          <p:cNvSpPr/>
          <p:nvPr/>
        </p:nvSpPr>
        <p:spPr>
          <a:xfrm>
            <a:off x="454307" y="1614524"/>
            <a:ext cx="2496892" cy="210390"/>
          </a:xfrm>
          <a:prstGeom prst="rect">
            <a:avLst/>
          </a:prstGeom>
          <a:solidFill>
            <a:schemeClr val="bg1"/>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dirty="0" err="1">
                <a:solidFill>
                  <a:schemeClr val="tx1"/>
                </a:solidFill>
                <a:latin typeface="Arial" panose="020B0604020202020204" pitchFamily="34" charset="0"/>
                <a:ea typeface="KoPubWorld돋움체 Medium" panose="00000600000000000000" pitchFamily="2" charset="-127"/>
              </a:rPr>
              <a:t>계정명</a:t>
            </a:r>
            <a:endParaRPr lang="ko-KR" altLang="en-US" sz="1000" b="1" dirty="0">
              <a:solidFill>
                <a:schemeClr val="tx1"/>
              </a:solidFill>
              <a:latin typeface="Arial" panose="020B0604020202020204" pitchFamily="34" charset="0"/>
              <a:ea typeface="KoPubWorld돋움체 Medium" panose="00000600000000000000" pitchFamily="2" charset="-127"/>
            </a:endParaRPr>
          </a:p>
        </p:txBody>
      </p:sp>
      <p:sp>
        <p:nvSpPr>
          <p:cNvPr id="34" name="직사각형 33">
            <a:extLst>
              <a:ext uri="{FF2B5EF4-FFF2-40B4-BE49-F238E27FC236}">
                <a16:creationId xmlns:a16="http://schemas.microsoft.com/office/drawing/2014/main" id="{23EA924F-A7A6-4591-92CA-58D6F6B64DEF}"/>
              </a:ext>
            </a:extLst>
          </p:cNvPr>
          <p:cNvSpPr/>
          <p:nvPr/>
        </p:nvSpPr>
        <p:spPr>
          <a:xfrm>
            <a:off x="3039876" y="1614524"/>
            <a:ext cx="6411816" cy="210390"/>
          </a:xfrm>
          <a:prstGeom prst="rect">
            <a:avLst/>
          </a:prstGeom>
          <a:solidFill>
            <a:srgbClr val="483159"/>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dirty="0">
                <a:solidFill>
                  <a:schemeClr val="bg1"/>
                </a:solidFill>
                <a:latin typeface="Arial" panose="020B0604020202020204" pitchFamily="34" charset="0"/>
                <a:ea typeface="KoPubWorld돋움체 Medium" panose="00000600000000000000" pitchFamily="2" charset="-127"/>
              </a:rPr>
              <a:t>세부 가정사항</a:t>
            </a:r>
          </a:p>
        </p:txBody>
      </p:sp>
      <p:sp>
        <p:nvSpPr>
          <p:cNvPr id="40" name="직사각형 39">
            <a:extLst>
              <a:ext uri="{FF2B5EF4-FFF2-40B4-BE49-F238E27FC236}">
                <a16:creationId xmlns:a16="http://schemas.microsoft.com/office/drawing/2014/main" id="{AC96CFD3-5D21-47AC-AC81-96FBFB64F602}"/>
              </a:ext>
            </a:extLst>
          </p:cNvPr>
          <p:cNvSpPr/>
          <p:nvPr/>
        </p:nvSpPr>
        <p:spPr>
          <a:xfrm>
            <a:off x="454307" y="2415167"/>
            <a:ext cx="790316" cy="3783998"/>
          </a:xfrm>
          <a:prstGeom prst="rect">
            <a:avLst/>
          </a:prstGeom>
          <a:solidFill>
            <a:srgbClr val="B3B6C9"/>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vert="horz" lIns="54000" tIns="54000" rIns="54000" bIns="54000" rtlCol="0" anchor="ctr"/>
          <a:lstStyle/>
          <a:p>
            <a:pPr algn="ctr"/>
            <a:r>
              <a:rPr lang="ko-KR" altLang="en-US" sz="1000" b="1" dirty="0">
                <a:solidFill>
                  <a:schemeClr val="tx1"/>
                </a:solidFill>
                <a:latin typeface="Arial" panose="020B0604020202020204" pitchFamily="34" charset="0"/>
                <a:ea typeface="KoPubWorld돋움체 Medium" panose="00000600000000000000" pitchFamily="2" charset="-127"/>
              </a:rPr>
              <a:t>매출원가</a:t>
            </a:r>
          </a:p>
        </p:txBody>
      </p:sp>
      <p:sp>
        <p:nvSpPr>
          <p:cNvPr id="46" name="직사각형 45">
            <a:extLst>
              <a:ext uri="{FF2B5EF4-FFF2-40B4-BE49-F238E27FC236}">
                <a16:creationId xmlns:a16="http://schemas.microsoft.com/office/drawing/2014/main" id="{487E3CC8-9AAF-46D8-9431-4FDE25806696}"/>
              </a:ext>
            </a:extLst>
          </p:cNvPr>
          <p:cNvSpPr/>
          <p:nvPr/>
        </p:nvSpPr>
        <p:spPr>
          <a:xfrm>
            <a:off x="1346332" y="5852159"/>
            <a:ext cx="1604868" cy="347005"/>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상품매출원가</a:t>
            </a:r>
          </a:p>
        </p:txBody>
      </p:sp>
      <p:sp>
        <p:nvSpPr>
          <p:cNvPr id="41" name="직사각형 40">
            <a:extLst>
              <a:ext uri="{FF2B5EF4-FFF2-40B4-BE49-F238E27FC236}">
                <a16:creationId xmlns:a16="http://schemas.microsoft.com/office/drawing/2014/main" id="{9018DBDB-D28D-45C8-8073-8743B5299B77}"/>
              </a:ext>
            </a:extLst>
          </p:cNvPr>
          <p:cNvSpPr/>
          <p:nvPr/>
        </p:nvSpPr>
        <p:spPr>
          <a:xfrm>
            <a:off x="2007319" y="2415169"/>
            <a:ext cx="943880" cy="471711"/>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재료비</a:t>
            </a:r>
          </a:p>
        </p:txBody>
      </p:sp>
      <p:sp>
        <p:nvSpPr>
          <p:cNvPr id="42" name="직사각형 41">
            <a:extLst>
              <a:ext uri="{FF2B5EF4-FFF2-40B4-BE49-F238E27FC236}">
                <a16:creationId xmlns:a16="http://schemas.microsoft.com/office/drawing/2014/main" id="{264BC4E1-3894-4A0E-949F-B36D136AB19B}"/>
              </a:ext>
            </a:extLst>
          </p:cNvPr>
          <p:cNvSpPr/>
          <p:nvPr/>
        </p:nvSpPr>
        <p:spPr>
          <a:xfrm>
            <a:off x="3039877" y="2415169"/>
            <a:ext cx="6411816" cy="471711"/>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과거 </a:t>
            </a:r>
            <a:r>
              <a:rPr lang="en-US" altLang="ko-KR" sz="1000" dirty="0">
                <a:solidFill>
                  <a:schemeClr val="tx1"/>
                </a:solidFill>
                <a:latin typeface="Arial" panose="020B0604020202020204" pitchFamily="34" charset="0"/>
                <a:ea typeface="KoPubWorld돋움체 Medium" panose="00000600000000000000" pitchFamily="2" charset="-127"/>
              </a:rPr>
              <a:t>2</a:t>
            </a:r>
            <a:r>
              <a:rPr lang="ko-KR" altLang="en-US" sz="1000" dirty="0">
                <a:solidFill>
                  <a:schemeClr val="tx1"/>
                </a:solidFill>
                <a:latin typeface="Arial" panose="020B0604020202020204" pitchFamily="34" charset="0"/>
                <a:ea typeface="KoPubWorld돋움체 Medium" panose="00000600000000000000" pitchFamily="2" charset="-127"/>
              </a:rPr>
              <a:t>개년 평균 패키지매출액 대비 재료비 비중</a:t>
            </a:r>
            <a:r>
              <a:rPr lang="en-US" altLang="ko-KR" sz="1000" dirty="0">
                <a:solidFill>
                  <a:schemeClr val="tx1"/>
                </a:solidFill>
                <a:latin typeface="Arial" panose="020B0604020202020204" pitchFamily="34" charset="0"/>
                <a:ea typeface="KoPubWorld돋움체 Medium" panose="00000600000000000000" pitchFamily="2" charset="-127"/>
              </a:rPr>
              <a:t>(54.6%)</a:t>
            </a:r>
            <a:r>
              <a:rPr lang="ko-KR" altLang="en-US" sz="1000" dirty="0">
                <a:solidFill>
                  <a:schemeClr val="tx1"/>
                </a:solidFill>
                <a:latin typeface="Arial" panose="020B0604020202020204" pitchFamily="34" charset="0"/>
                <a:ea typeface="KoPubWorld돋움체 Medium" panose="00000600000000000000" pitchFamily="2" charset="-127"/>
              </a:rPr>
              <a:t>이 향후 추정기간 동안 유지된다고 가정</a:t>
            </a:r>
          </a:p>
        </p:txBody>
      </p:sp>
      <p:sp>
        <p:nvSpPr>
          <p:cNvPr id="43" name="직사각형 42">
            <a:extLst>
              <a:ext uri="{FF2B5EF4-FFF2-40B4-BE49-F238E27FC236}">
                <a16:creationId xmlns:a16="http://schemas.microsoft.com/office/drawing/2014/main" id="{06F9006C-C776-49BF-9FFA-E30D1252CAC7}"/>
              </a:ext>
            </a:extLst>
          </p:cNvPr>
          <p:cNvSpPr/>
          <p:nvPr/>
        </p:nvSpPr>
        <p:spPr>
          <a:xfrm>
            <a:off x="2007319" y="2984287"/>
            <a:ext cx="943880" cy="1474025"/>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인건비성 경비</a:t>
            </a:r>
          </a:p>
        </p:txBody>
      </p:sp>
      <p:sp>
        <p:nvSpPr>
          <p:cNvPr id="44" name="직사각형 43">
            <a:extLst>
              <a:ext uri="{FF2B5EF4-FFF2-40B4-BE49-F238E27FC236}">
                <a16:creationId xmlns:a16="http://schemas.microsoft.com/office/drawing/2014/main" id="{A972C9A9-6146-4185-9604-9DAB4FC617FA}"/>
              </a:ext>
            </a:extLst>
          </p:cNvPr>
          <p:cNvSpPr/>
          <p:nvPr/>
        </p:nvSpPr>
        <p:spPr>
          <a:xfrm>
            <a:off x="3039877" y="2984287"/>
            <a:ext cx="6411816" cy="1474025"/>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인건비성 경비는 급여</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및 임금</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상여금</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퇴직급여</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복리후생비</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등으로 구성</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288000" indent="-144000">
              <a:lnSpc>
                <a:spcPct val="120000"/>
              </a:lnSpc>
              <a:buClr>
                <a:srgbClr val="00338D"/>
              </a:buClr>
              <a:buSzPct val="80000"/>
              <a:buFont typeface="Wingdings" panose="05000000000000000000" pitchFamily="2" charset="2"/>
              <a:buChar char="Ø"/>
            </a:pPr>
            <a:r>
              <a:rPr lang="ko-KR" altLang="en-US" sz="1000" b="1" dirty="0">
                <a:solidFill>
                  <a:schemeClr val="tx1"/>
                </a:solidFill>
                <a:latin typeface="Arial" panose="020B0604020202020204" pitchFamily="34" charset="0"/>
                <a:ea typeface="KoPubWorld돋움체 Medium" panose="00000600000000000000" pitchFamily="2" charset="-127"/>
              </a:rPr>
              <a:t>연봉제 직원 급여 </a:t>
            </a:r>
            <a:r>
              <a:rPr lang="en-US" altLang="ko-KR" sz="1000" b="1" dirty="0">
                <a:solidFill>
                  <a:schemeClr val="tx1"/>
                </a:solidFill>
                <a:latin typeface="Arial" panose="020B0604020202020204" pitchFamily="34" charset="0"/>
                <a:ea typeface="KoPubWorld돋움체 Medium" panose="00000600000000000000" pitchFamily="2" charset="-127"/>
              </a:rPr>
              <a:t>= </a:t>
            </a:r>
            <a:r>
              <a:rPr lang="ko-KR" altLang="en-US" sz="1000" b="1" dirty="0">
                <a:solidFill>
                  <a:schemeClr val="tx1"/>
                </a:solidFill>
                <a:latin typeface="Arial" panose="020B0604020202020204" pitchFamily="34" charset="0"/>
                <a:ea typeface="KoPubWorld돋움체 Medium" panose="00000600000000000000" pitchFamily="2" charset="-127"/>
              </a:rPr>
              <a:t>연평균 연봉제 직원 수 </a:t>
            </a:r>
            <a:r>
              <a:rPr lang="en-US" altLang="ko-KR" sz="1000" b="1" dirty="0">
                <a:solidFill>
                  <a:schemeClr val="tx1"/>
                </a:solidFill>
                <a:latin typeface="Arial" panose="020B0604020202020204" pitchFamily="34" charset="0"/>
                <a:ea typeface="KoPubWorld돋움체 Medium" panose="00000600000000000000" pitchFamily="2" charset="-127"/>
              </a:rPr>
              <a:t>x </a:t>
            </a:r>
            <a:r>
              <a:rPr lang="ko-KR" altLang="en-US" sz="1000" b="1" dirty="0">
                <a:solidFill>
                  <a:schemeClr val="tx1"/>
                </a:solidFill>
                <a:latin typeface="Arial" panose="020B0604020202020204" pitchFamily="34" charset="0"/>
                <a:ea typeface="KoPubWorld돋움체 Medium" panose="00000600000000000000" pitchFamily="2" charset="-127"/>
              </a:rPr>
              <a:t>인당 평균 급여</a:t>
            </a:r>
          </a:p>
          <a:p>
            <a:pPr latinLnBrk="1">
              <a:lnSpc>
                <a:spcPct val="120000"/>
              </a:lnSpc>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연봉제 직원 수</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회사의 인원 계획과 매출액 수준을 고려하여 직원 수가 증가하는 것으로 가정</a:t>
            </a:r>
          </a:p>
          <a:p>
            <a:pPr latinLnBrk="1">
              <a:lnSpc>
                <a:spcPct val="120000"/>
              </a:lnSpc>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인당 평균 급여</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회사의 기준 임금상승률 및 과거 상승률 고려하여 반영 </a:t>
            </a:r>
            <a:r>
              <a:rPr lang="en-US" altLang="ko-KR" sz="1000" dirty="0">
                <a:solidFill>
                  <a:schemeClr val="tx1"/>
                </a:solidFill>
                <a:latin typeface="Arial" panose="020B0604020202020204" pitchFamily="34" charset="0"/>
                <a:ea typeface="KoPubWorld돋움체 Medium" panose="00000600000000000000" pitchFamily="2" charset="-127"/>
              </a:rPr>
              <a:t>(2.5%)</a:t>
            </a:r>
          </a:p>
          <a:p>
            <a:pPr marL="288000" indent="-144000">
              <a:lnSpc>
                <a:spcPct val="120000"/>
              </a:lnSpc>
              <a:buClr>
                <a:srgbClr val="00338D"/>
              </a:buClr>
              <a:buSzPct val="80000"/>
              <a:buFont typeface="Wingdings" panose="05000000000000000000" pitchFamily="2" charset="2"/>
              <a:buChar char="Ø"/>
            </a:pPr>
            <a:r>
              <a:rPr lang="ko-KR" altLang="en-US" sz="1000" b="1" dirty="0">
                <a:solidFill>
                  <a:schemeClr val="tx1"/>
                </a:solidFill>
                <a:latin typeface="Arial" panose="020B0604020202020204" pitchFamily="34" charset="0"/>
                <a:ea typeface="KoPubWorld돋움체 Medium" panose="00000600000000000000" pitchFamily="2" charset="-127"/>
              </a:rPr>
              <a:t>시급제 직원 급여 </a:t>
            </a:r>
            <a:r>
              <a:rPr lang="en-US" altLang="ko-KR" sz="1000" b="1" dirty="0">
                <a:solidFill>
                  <a:schemeClr val="tx1"/>
                </a:solidFill>
                <a:latin typeface="Arial" panose="020B0604020202020204" pitchFamily="34" charset="0"/>
                <a:ea typeface="KoPubWorld돋움체 Medium" panose="00000600000000000000" pitchFamily="2" charset="-127"/>
              </a:rPr>
              <a:t>= </a:t>
            </a:r>
            <a:r>
              <a:rPr lang="ko-KR" altLang="en-US" sz="1000" b="1" dirty="0">
                <a:solidFill>
                  <a:schemeClr val="tx1"/>
                </a:solidFill>
                <a:latin typeface="Arial" panose="020B0604020202020204" pitchFamily="34" charset="0"/>
                <a:ea typeface="KoPubWorld돋움체 Medium" panose="00000600000000000000" pitchFamily="2" charset="-127"/>
              </a:rPr>
              <a:t>연평균 시급제 직원 수 </a:t>
            </a:r>
            <a:r>
              <a:rPr lang="en-US" altLang="ko-KR" sz="1000" b="1" dirty="0">
                <a:solidFill>
                  <a:schemeClr val="tx1"/>
                </a:solidFill>
                <a:latin typeface="Arial" panose="020B0604020202020204" pitchFamily="34" charset="0"/>
                <a:ea typeface="KoPubWorld돋움체 Medium" panose="00000600000000000000" pitchFamily="2" charset="-127"/>
              </a:rPr>
              <a:t>x </a:t>
            </a:r>
            <a:r>
              <a:rPr lang="ko-KR" altLang="en-US" sz="1000" b="1" dirty="0">
                <a:solidFill>
                  <a:schemeClr val="tx1"/>
                </a:solidFill>
                <a:latin typeface="Arial" panose="020B0604020202020204" pitchFamily="34" charset="0"/>
                <a:ea typeface="KoPubWorld돋움체 Medium" panose="00000600000000000000" pitchFamily="2" charset="-127"/>
              </a:rPr>
              <a:t>인당 평균 급여</a:t>
            </a:r>
          </a:p>
          <a:p>
            <a:pPr latinLnBrk="1">
              <a:lnSpc>
                <a:spcPct val="120000"/>
              </a:lnSpc>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시급제 직원 수</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회사의 인원 계획과 매출액 수준을 고려하여 직원 수가 증가하는 것으로 가정</a:t>
            </a:r>
          </a:p>
          <a:p>
            <a:pPr latinLnBrk="1">
              <a:lnSpc>
                <a:spcPct val="120000"/>
              </a:lnSpc>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인당 평균 급여</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회사의 기준 임금상승률 및 과거 상승률 고려하여 </a:t>
            </a:r>
            <a:r>
              <a:rPr lang="en-US" altLang="ko-KR" sz="1000" dirty="0">
                <a:solidFill>
                  <a:schemeClr val="tx1"/>
                </a:solidFill>
                <a:latin typeface="Arial" panose="020B0604020202020204" pitchFamily="34" charset="0"/>
                <a:ea typeface="KoPubWorld돋움체 Medium" panose="00000600000000000000" pitchFamily="2" charset="-127"/>
              </a:rPr>
              <a:t>EIU </a:t>
            </a:r>
            <a:r>
              <a:rPr lang="ko-KR" altLang="en-US" sz="1000" dirty="0">
                <a:solidFill>
                  <a:schemeClr val="tx1"/>
                </a:solidFill>
                <a:latin typeface="Arial" panose="020B0604020202020204" pitchFamily="34" charset="0"/>
                <a:ea typeface="KoPubWorld돋움체 Medium" panose="00000600000000000000" pitchFamily="2" charset="-127"/>
              </a:rPr>
              <a:t>추정 명목임금상승률 반영</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그 외 인건비성 경비</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과거 급여 대비 인건비성 경비 비율이 향후 추정기간 동안 유지된다고 가정</a:t>
            </a:r>
          </a:p>
        </p:txBody>
      </p:sp>
      <p:sp>
        <p:nvSpPr>
          <p:cNvPr id="45" name="직사각형 44">
            <a:extLst>
              <a:ext uri="{FF2B5EF4-FFF2-40B4-BE49-F238E27FC236}">
                <a16:creationId xmlns:a16="http://schemas.microsoft.com/office/drawing/2014/main" id="{EE02F0EB-9519-411D-935D-F2E907EF9F1D}"/>
              </a:ext>
            </a:extLst>
          </p:cNvPr>
          <p:cNvSpPr/>
          <p:nvPr/>
        </p:nvSpPr>
        <p:spPr>
          <a:xfrm>
            <a:off x="1346331" y="2415166"/>
            <a:ext cx="559280" cy="3374976"/>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제품</a:t>
            </a:r>
            <a:endParaRPr lang="en-US" altLang="ko-KR" sz="1000" b="1" dirty="0">
              <a:solidFill>
                <a:sysClr val="windowText" lastClr="000000"/>
              </a:solidFill>
              <a:latin typeface="Arial" panose="020B0604020202020204" pitchFamily="34" charset="0"/>
              <a:ea typeface="KoPubWorld돋움체 Medium" panose="00000600000000000000" pitchFamily="2" charset="-127"/>
            </a:endParaRPr>
          </a:p>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매출원가</a:t>
            </a:r>
          </a:p>
        </p:txBody>
      </p:sp>
      <p:sp>
        <p:nvSpPr>
          <p:cNvPr id="47" name="직사각형 46">
            <a:extLst>
              <a:ext uri="{FF2B5EF4-FFF2-40B4-BE49-F238E27FC236}">
                <a16:creationId xmlns:a16="http://schemas.microsoft.com/office/drawing/2014/main" id="{16DAAC03-483C-47B3-AB00-D5EABB4CD749}"/>
              </a:ext>
            </a:extLst>
          </p:cNvPr>
          <p:cNvSpPr/>
          <p:nvPr/>
        </p:nvSpPr>
        <p:spPr>
          <a:xfrm>
            <a:off x="2007319" y="4555722"/>
            <a:ext cx="943880" cy="471711"/>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변동비성 경비</a:t>
            </a:r>
          </a:p>
        </p:txBody>
      </p:sp>
      <p:sp>
        <p:nvSpPr>
          <p:cNvPr id="48" name="직사각형 47">
            <a:extLst>
              <a:ext uri="{FF2B5EF4-FFF2-40B4-BE49-F238E27FC236}">
                <a16:creationId xmlns:a16="http://schemas.microsoft.com/office/drawing/2014/main" id="{C6B16CB9-9DB0-4646-89CF-D73C7ED34AE1}"/>
              </a:ext>
            </a:extLst>
          </p:cNvPr>
          <p:cNvSpPr/>
          <p:nvPr/>
        </p:nvSpPr>
        <p:spPr>
          <a:xfrm>
            <a:off x="2007319" y="5124839"/>
            <a:ext cx="943880" cy="665303"/>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고정비성 경비</a:t>
            </a:r>
          </a:p>
        </p:txBody>
      </p:sp>
      <p:sp>
        <p:nvSpPr>
          <p:cNvPr id="49" name="직사각형 48">
            <a:extLst>
              <a:ext uri="{FF2B5EF4-FFF2-40B4-BE49-F238E27FC236}">
                <a16:creationId xmlns:a16="http://schemas.microsoft.com/office/drawing/2014/main" id="{B6F8D71C-33F8-48F0-9C31-2937180026D7}"/>
              </a:ext>
            </a:extLst>
          </p:cNvPr>
          <p:cNvSpPr/>
          <p:nvPr/>
        </p:nvSpPr>
        <p:spPr>
          <a:xfrm>
            <a:off x="3039877" y="4555722"/>
            <a:ext cx="6411816" cy="471711"/>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a:lnSpc>
                <a:spcPct val="120000"/>
              </a:lnSpc>
              <a:buClr>
                <a:srgbClr val="00338D"/>
              </a:buClr>
              <a:buFont typeface="Wingdings" panose="05000000000000000000" pitchFamily="2" charset="2"/>
              <a:buChar char="§"/>
            </a:pPr>
            <a:r>
              <a:rPr lang="ko-KR" altLang="en-US" sz="1000" dirty="0" err="1">
                <a:solidFill>
                  <a:schemeClr val="tx1"/>
                </a:solidFill>
                <a:latin typeface="Arial" panose="020B0604020202020204" pitchFamily="34" charset="0"/>
                <a:ea typeface="KoPubWorld돋움체 Medium" panose="00000600000000000000" pitchFamily="2" charset="-127"/>
              </a:rPr>
              <a:t>가스수도료</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전력비</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소모품비</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장비사용료로 구성</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관련 사업부의 최근 제품매출액 대비 변동비성 경비가 향후 추정기간 동안 유지된다고 가정</a:t>
            </a:r>
          </a:p>
        </p:txBody>
      </p:sp>
      <p:sp>
        <p:nvSpPr>
          <p:cNvPr id="50" name="직사각형 49">
            <a:extLst>
              <a:ext uri="{FF2B5EF4-FFF2-40B4-BE49-F238E27FC236}">
                <a16:creationId xmlns:a16="http://schemas.microsoft.com/office/drawing/2014/main" id="{32379EC8-561E-4E43-8F35-7C7F18D3C0D1}"/>
              </a:ext>
            </a:extLst>
          </p:cNvPr>
          <p:cNvSpPr/>
          <p:nvPr/>
        </p:nvSpPr>
        <p:spPr>
          <a:xfrm>
            <a:off x="3039877" y="5124839"/>
            <a:ext cx="6411816" cy="665303"/>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지급임차료</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보험료</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운반비</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지급수수료</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등으로 구성</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보험료</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제조직원에 대한 보험료로 제조직원당 보험료가 </a:t>
            </a:r>
            <a:r>
              <a:rPr lang="en-US" altLang="ko-KR" sz="1000" dirty="0">
                <a:solidFill>
                  <a:schemeClr val="tx1"/>
                </a:solidFill>
                <a:latin typeface="Arial" panose="020B0604020202020204" pitchFamily="34" charset="0"/>
                <a:ea typeface="KoPubWorld돋움체 Medium" panose="00000600000000000000" pitchFamily="2" charset="-127"/>
              </a:rPr>
              <a:t>EIU </a:t>
            </a:r>
            <a:r>
              <a:rPr lang="ko-KR" altLang="en-US" sz="1000" dirty="0">
                <a:solidFill>
                  <a:schemeClr val="tx1"/>
                </a:solidFill>
                <a:latin typeface="Arial" panose="020B0604020202020204" pitchFamily="34" charset="0"/>
                <a:ea typeface="KoPubWorld돋움체 Medium" panose="00000600000000000000" pitchFamily="2" charset="-127"/>
              </a:rPr>
              <a:t>추정 소비자물가상승률에 따라 증가한다고 가정</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그 외 고정비성 경비 최근 수준의 고정비성 경비가 </a:t>
            </a:r>
            <a:r>
              <a:rPr lang="en-US" altLang="ko-KR" sz="1000" dirty="0">
                <a:solidFill>
                  <a:schemeClr val="tx1"/>
                </a:solidFill>
                <a:latin typeface="Arial" panose="020B0604020202020204" pitchFamily="34" charset="0"/>
                <a:ea typeface="KoPubWorld돋움체 Medium" panose="00000600000000000000" pitchFamily="2" charset="-127"/>
              </a:rPr>
              <a:t>EIU </a:t>
            </a:r>
            <a:r>
              <a:rPr lang="ko-KR" altLang="en-US" sz="1000" dirty="0">
                <a:solidFill>
                  <a:schemeClr val="tx1"/>
                </a:solidFill>
                <a:latin typeface="Arial" panose="020B0604020202020204" pitchFamily="34" charset="0"/>
                <a:ea typeface="KoPubWorld돋움체 Medium" panose="00000600000000000000" pitchFamily="2" charset="-127"/>
              </a:rPr>
              <a:t>추정 소비자물가상승률에 따라 증가한다고 가정</a:t>
            </a:r>
          </a:p>
        </p:txBody>
      </p:sp>
      <p:sp>
        <p:nvSpPr>
          <p:cNvPr id="51" name="직사각형 50">
            <a:extLst>
              <a:ext uri="{FF2B5EF4-FFF2-40B4-BE49-F238E27FC236}">
                <a16:creationId xmlns:a16="http://schemas.microsoft.com/office/drawing/2014/main" id="{F2AA9BF8-8003-4095-939E-AC6C80C27E0D}"/>
              </a:ext>
            </a:extLst>
          </p:cNvPr>
          <p:cNvSpPr/>
          <p:nvPr/>
        </p:nvSpPr>
        <p:spPr>
          <a:xfrm>
            <a:off x="3039877" y="5852159"/>
            <a:ext cx="6411816" cy="347005"/>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과거 상품 매출원가율</a:t>
            </a:r>
            <a:r>
              <a:rPr lang="en-US" altLang="ko-KR" sz="1000" dirty="0">
                <a:solidFill>
                  <a:schemeClr val="tx1"/>
                </a:solidFill>
                <a:latin typeface="Arial" panose="020B0604020202020204" pitchFamily="34" charset="0"/>
                <a:ea typeface="KoPubWorld돋움체 Medium" panose="00000600000000000000" pitchFamily="2" charset="-127"/>
              </a:rPr>
              <a:t>(96.2%)</a:t>
            </a:r>
            <a:r>
              <a:rPr lang="ko-KR" altLang="en-US" sz="1000" dirty="0">
                <a:solidFill>
                  <a:schemeClr val="tx1"/>
                </a:solidFill>
                <a:latin typeface="Arial" panose="020B0604020202020204" pitchFamily="34" charset="0"/>
                <a:ea typeface="KoPubWorld돋움체 Medium" panose="00000600000000000000" pitchFamily="2" charset="-127"/>
              </a:rPr>
              <a:t>이 향후 추정기간 동안 유지된다고 가정</a:t>
            </a:r>
          </a:p>
        </p:txBody>
      </p:sp>
      <p:sp>
        <p:nvSpPr>
          <p:cNvPr id="52" name="직사각형 51">
            <a:extLst>
              <a:ext uri="{FF2B5EF4-FFF2-40B4-BE49-F238E27FC236}">
                <a16:creationId xmlns:a16="http://schemas.microsoft.com/office/drawing/2014/main" id="{91CB06B0-788B-4889-9312-2E3BF94DC2FB}"/>
              </a:ext>
            </a:extLst>
          </p:cNvPr>
          <p:cNvSpPr/>
          <p:nvPr/>
        </p:nvSpPr>
        <p:spPr>
          <a:xfrm>
            <a:off x="1346332" y="1895049"/>
            <a:ext cx="1604868" cy="424800"/>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상품매출액</a:t>
            </a:r>
          </a:p>
        </p:txBody>
      </p:sp>
      <p:sp>
        <p:nvSpPr>
          <p:cNvPr id="53" name="직사각형 52">
            <a:extLst>
              <a:ext uri="{FF2B5EF4-FFF2-40B4-BE49-F238E27FC236}">
                <a16:creationId xmlns:a16="http://schemas.microsoft.com/office/drawing/2014/main" id="{3CA8C9D4-E620-4803-BD35-B8D0C3BFFD3A}"/>
              </a:ext>
            </a:extLst>
          </p:cNvPr>
          <p:cNvSpPr/>
          <p:nvPr/>
        </p:nvSpPr>
        <p:spPr>
          <a:xfrm>
            <a:off x="3039877" y="1895049"/>
            <a:ext cx="6411816" cy="424800"/>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동종업체로의 원재료 판매와 고객의 요청에 의해 금형 등을 제작하여 판매 시 발생하는</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매출액</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a:lnSpc>
                <a:spcPct val="120000"/>
              </a:lnSpc>
              <a:buClr>
                <a:srgbClr val="00338D"/>
              </a:buClr>
              <a:buFont typeface="Wingdings" panose="05000000000000000000" pitchFamily="2" charset="2"/>
              <a:buChar char="§"/>
            </a:pPr>
            <a:r>
              <a:rPr lang="en-US" altLang="ko-KR" sz="1000" dirty="0">
                <a:solidFill>
                  <a:schemeClr val="tx1"/>
                </a:solidFill>
                <a:latin typeface="Arial" panose="020B0604020202020204" pitchFamily="34" charset="0"/>
                <a:ea typeface="KoPubWorld돋움체 Medium" panose="00000600000000000000" pitchFamily="2" charset="-127"/>
              </a:rPr>
              <a:t>21</a:t>
            </a:r>
            <a:r>
              <a:rPr lang="ko-KR" altLang="en-US" sz="1000" dirty="0">
                <a:solidFill>
                  <a:schemeClr val="tx1"/>
                </a:solidFill>
                <a:latin typeface="Arial" panose="020B0604020202020204" pitchFamily="34" charset="0"/>
                <a:ea typeface="KoPubWorld돋움체 Medium" panose="00000600000000000000" pitchFamily="2" charset="-127"/>
              </a:rPr>
              <a:t>년 과거 매출액 유지 후</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과거 매출액 대비 상품매출액의 비중</a:t>
            </a:r>
            <a:r>
              <a:rPr lang="en-US" altLang="ko-KR" sz="1000" dirty="0">
                <a:solidFill>
                  <a:schemeClr val="tx1"/>
                </a:solidFill>
                <a:latin typeface="Arial" panose="020B0604020202020204" pitchFamily="34" charset="0"/>
                <a:ea typeface="KoPubWorld돋움체 Medium" panose="00000600000000000000" pitchFamily="2" charset="-127"/>
              </a:rPr>
              <a:t>(1.2%)</a:t>
            </a:r>
            <a:r>
              <a:rPr lang="ko-KR" altLang="en-US" sz="1000" dirty="0">
                <a:solidFill>
                  <a:schemeClr val="tx1"/>
                </a:solidFill>
                <a:latin typeface="Arial" panose="020B0604020202020204" pitchFamily="34" charset="0"/>
                <a:ea typeface="KoPubWorld돋움체 Medium" panose="00000600000000000000" pitchFamily="2" charset="-127"/>
              </a:rPr>
              <a:t>이 향후 추정기간 동안 유지된다고 가정</a:t>
            </a:r>
          </a:p>
        </p:txBody>
      </p:sp>
      <p:sp>
        <p:nvSpPr>
          <p:cNvPr id="54" name="직사각형 53">
            <a:extLst>
              <a:ext uri="{FF2B5EF4-FFF2-40B4-BE49-F238E27FC236}">
                <a16:creationId xmlns:a16="http://schemas.microsoft.com/office/drawing/2014/main" id="{EA0B2CA1-642A-4D36-A13A-711BC2184BC6}"/>
              </a:ext>
            </a:extLst>
          </p:cNvPr>
          <p:cNvSpPr/>
          <p:nvPr/>
        </p:nvSpPr>
        <p:spPr>
          <a:xfrm>
            <a:off x="454307" y="1895049"/>
            <a:ext cx="790316" cy="424800"/>
          </a:xfrm>
          <a:prstGeom prst="rect">
            <a:avLst/>
          </a:prstGeom>
          <a:solidFill>
            <a:srgbClr val="B3B6C9"/>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vert="horz" lIns="54000" tIns="54000" rIns="54000" bIns="54000" rtlCol="0" anchor="ctr"/>
          <a:lstStyle/>
          <a:p>
            <a:pPr algn="ctr"/>
            <a:r>
              <a:rPr lang="ko-KR" altLang="en-US" sz="1000" b="1" dirty="0">
                <a:solidFill>
                  <a:schemeClr val="tx1"/>
                </a:solidFill>
                <a:latin typeface="Arial" panose="020B0604020202020204" pitchFamily="34" charset="0"/>
                <a:ea typeface="KoPubWorld돋움체 Medium" panose="00000600000000000000" pitchFamily="2" charset="-127"/>
              </a:rPr>
              <a:t>매출액</a:t>
            </a:r>
          </a:p>
        </p:txBody>
      </p:sp>
      <p:pic>
        <p:nvPicPr>
          <p:cNvPr id="22" name="그림 2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842702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90F2B3F-E83C-43D0-AEE5-47BA3B27F942}"/>
              </a:ext>
            </a:extLst>
          </p:cNvPr>
          <p:cNvSpPr>
            <a:spLocks noGrp="1"/>
          </p:cNvSpPr>
          <p:nvPr>
            <p:ph type="body" sz="quarter" idx="13"/>
          </p:nvPr>
        </p:nvSpPr>
        <p:spPr/>
        <p:txBody>
          <a:bodyPr/>
          <a:lstStyle/>
          <a:p>
            <a:r>
              <a:rPr lang="en-US" altLang="ko-KR" dirty="0"/>
              <a:t>Financial Pro Forma: </a:t>
            </a:r>
            <a:r>
              <a:rPr lang="ko-KR" altLang="en-US" dirty="0"/>
              <a:t>세부 가정사항 </a:t>
            </a:r>
            <a:r>
              <a:rPr lang="en-US" altLang="ko-KR" dirty="0"/>
              <a:t>(3/3)</a:t>
            </a:r>
            <a:endParaRPr lang="ko-KR" altLang="en-US" dirty="0"/>
          </a:p>
        </p:txBody>
      </p:sp>
      <p:sp>
        <p:nvSpPr>
          <p:cNvPr id="3" name="세로 텍스트 개체 틀 2">
            <a:extLst>
              <a:ext uri="{FF2B5EF4-FFF2-40B4-BE49-F238E27FC236}">
                <a16:creationId xmlns:a16="http://schemas.microsoft.com/office/drawing/2014/main" id="{E3C5AF5D-CEEE-4DC7-B3D1-3B7A95FF93C6}"/>
              </a:ext>
            </a:extLst>
          </p:cNvPr>
          <p:cNvSpPr>
            <a:spLocks noGrp="1"/>
          </p:cNvSpPr>
          <p:nvPr>
            <p:ph type="body" orient="vert" sz="quarter" idx="14"/>
          </p:nvPr>
        </p:nvSpPr>
        <p:spPr/>
        <p:txBody>
          <a:bodyPr/>
          <a:lstStyle/>
          <a:p>
            <a:r>
              <a:rPr lang="ko-KR" altLang="en-US" dirty="0"/>
              <a:t>회사의 현금흐름할인법에 따른 가치평가를 위한 계정 별 세부 가정사항은 다음과 같습니다</a:t>
            </a:r>
            <a:r>
              <a:rPr lang="en-US" altLang="ko-KR" dirty="0"/>
              <a:t>.</a:t>
            </a:r>
            <a:endParaRPr lang="ko-KR" altLang="en-US" dirty="0"/>
          </a:p>
        </p:txBody>
      </p:sp>
      <p:sp>
        <p:nvSpPr>
          <p:cNvPr id="6" name="텍스트 개체 틀 5">
            <a:extLst>
              <a:ext uri="{FF2B5EF4-FFF2-40B4-BE49-F238E27FC236}">
                <a16:creationId xmlns:a16="http://schemas.microsoft.com/office/drawing/2014/main" id="{CFC6CD43-29C2-46BD-8C43-D08DAADF781A}"/>
              </a:ext>
            </a:extLst>
          </p:cNvPr>
          <p:cNvSpPr>
            <a:spLocks noGrp="1"/>
          </p:cNvSpPr>
          <p:nvPr>
            <p:ph type="body" sz="quarter" idx="15"/>
          </p:nvPr>
        </p:nvSpPr>
        <p:spPr/>
        <p:txBody>
          <a:bodyPr/>
          <a:lstStyle/>
          <a:p>
            <a:r>
              <a:rPr lang="en-US" altLang="ko-KR" dirty="0"/>
              <a:t>Source: KPMG FDD &amp; Price Analysis Report</a:t>
            </a:r>
            <a:endParaRPr lang="ko-KR" altLang="en-US" dirty="0"/>
          </a:p>
        </p:txBody>
      </p:sp>
      <p:sp>
        <p:nvSpPr>
          <p:cNvPr id="26" name="직사각형 25">
            <a:extLst>
              <a:ext uri="{FF2B5EF4-FFF2-40B4-BE49-F238E27FC236}">
                <a16:creationId xmlns:a16="http://schemas.microsoft.com/office/drawing/2014/main" id="{3DC0E41B-DAAE-45A8-A1FA-F1D7CF30AF0D}"/>
              </a:ext>
            </a:extLst>
          </p:cNvPr>
          <p:cNvSpPr/>
          <p:nvPr/>
        </p:nvSpPr>
        <p:spPr>
          <a:xfrm>
            <a:off x="454307" y="1614524"/>
            <a:ext cx="2496892" cy="210390"/>
          </a:xfrm>
          <a:prstGeom prst="rect">
            <a:avLst/>
          </a:prstGeom>
          <a:solidFill>
            <a:schemeClr val="bg1"/>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dirty="0" err="1">
                <a:solidFill>
                  <a:schemeClr val="tx1"/>
                </a:solidFill>
                <a:latin typeface="Arial" panose="020B0604020202020204" pitchFamily="34" charset="0"/>
                <a:ea typeface="KoPubWorld돋움체 Medium" panose="00000600000000000000" pitchFamily="2" charset="-127"/>
              </a:rPr>
              <a:t>계정명</a:t>
            </a:r>
            <a:endParaRPr lang="ko-KR" altLang="en-US" sz="1000" b="1" dirty="0">
              <a:solidFill>
                <a:schemeClr val="tx1"/>
              </a:solidFill>
              <a:latin typeface="Arial" panose="020B0604020202020204" pitchFamily="34" charset="0"/>
              <a:ea typeface="KoPubWorld돋움체 Medium" panose="00000600000000000000" pitchFamily="2" charset="-127"/>
            </a:endParaRPr>
          </a:p>
        </p:txBody>
      </p:sp>
      <p:sp>
        <p:nvSpPr>
          <p:cNvPr id="34" name="직사각형 33">
            <a:extLst>
              <a:ext uri="{FF2B5EF4-FFF2-40B4-BE49-F238E27FC236}">
                <a16:creationId xmlns:a16="http://schemas.microsoft.com/office/drawing/2014/main" id="{23EA924F-A7A6-4591-92CA-58D6F6B64DEF}"/>
              </a:ext>
            </a:extLst>
          </p:cNvPr>
          <p:cNvSpPr/>
          <p:nvPr/>
        </p:nvSpPr>
        <p:spPr>
          <a:xfrm>
            <a:off x="3039876" y="1614524"/>
            <a:ext cx="6411816" cy="210390"/>
          </a:xfrm>
          <a:prstGeom prst="rect">
            <a:avLst/>
          </a:prstGeom>
          <a:solidFill>
            <a:srgbClr val="483159"/>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dirty="0">
                <a:solidFill>
                  <a:schemeClr val="bg1"/>
                </a:solidFill>
                <a:latin typeface="Arial" panose="020B0604020202020204" pitchFamily="34" charset="0"/>
                <a:ea typeface="KoPubWorld돋움체 Medium" panose="00000600000000000000" pitchFamily="2" charset="-127"/>
              </a:rPr>
              <a:t>세부 가정사항</a:t>
            </a:r>
          </a:p>
        </p:txBody>
      </p:sp>
      <p:sp>
        <p:nvSpPr>
          <p:cNvPr id="17" name="직사각형 16">
            <a:extLst>
              <a:ext uri="{FF2B5EF4-FFF2-40B4-BE49-F238E27FC236}">
                <a16:creationId xmlns:a16="http://schemas.microsoft.com/office/drawing/2014/main" id="{6C4C3CC9-A753-4513-9F0E-7B7468DD8FBC}"/>
              </a:ext>
            </a:extLst>
          </p:cNvPr>
          <p:cNvSpPr/>
          <p:nvPr/>
        </p:nvSpPr>
        <p:spPr>
          <a:xfrm>
            <a:off x="454307" y="1895050"/>
            <a:ext cx="790316" cy="2479184"/>
          </a:xfrm>
          <a:prstGeom prst="rect">
            <a:avLst/>
          </a:prstGeom>
          <a:solidFill>
            <a:srgbClr val="B3B6C9"/>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vert="horz" lIns="54000" tIns="54000" rIns="54000" bIns="54000" rtlCol="0" anchor="ctr"/>
          <a:lstStyle/>
          <a:p>
            <a:pPr algn="ctr"/>
            <a:r>
              <a:rPr lang="ko-KR" altLang="en-US" sz="1000" b="1" dirty="0">
                <a:solidFill>
                  <a:schemeClr val="tx1"/>
                </a:solidFill>
                <a:latin typeface="Arial" panose="020B0604020202020204" pitchFamily="34" charset="0"/>
                <a:ea typeface="KoPubWorld돋움체 Medium" panose="00000600000000000000" pitchFamily="2" charset="-127"/>
              </a:rPr>
              <a:t>판매비와</a:t>
            </a:r>
            <a:endParaRPr lang="en-US" altLang="ko-KR" sz="1000" b="1" dirty="0">
              <a:solidFill>
                <a:schemeClr val="tx1"/>
              </a:solidFill>
              <a:latin typeface="Arial" panose="020B0604020202020204" pitchFamily="34" charset="0"/>
              <a:ea typeface="KoPubWorld돋움체 Medium" panose="00000600000000000000" pitchFamily="2" charset="-127"/>
            </a:endParaRPr>
          </a:p>
          <a:p>
            <a:pPr algn="ctr"/>
            <a:r>
              <a:rPr lang="ko-KR" altLang="en-US" sz="1000" b="1" dirty="0">
                <a:solidFill>
                  <a:schemeClr val="tx1"/>
                </a:solidFill>
                <a:latin typeface="Arial" panose="020B0604020202020204" pitchFamily="34" charset="0"/>
                <a:ea typeface="KoPubWorld돋움체 Medium" panose="00000600000000000000" pitchFamily="2" charset="-127"/>
              </a:rPr>
              <a:t>관리비</a:t>
            </a:r>
          </a:p>
        </p:txBody>
      </p:sp>
      <p:sp>
        <p:nvSpPr>
          <p:cNvPr id="21" name="직사각형 20">
            <a:extLst>
              <a:ext uri="{FF2B5EF4-FFF2-40B4-BE49-F238E27FC236}">
                <a16:creationId xmlns:a16="http://schemas.microsoft.com/office/drawing/2014/main" id="{7C9A4DF4-0EBC-4BD2-9FDF-2EEA0DBCC0B9}"/>
              </a:ext>
            </a:extLst>
          </p:cNvPr>
          <p:cNvSpPr/>
          <p:nvPr/>
        </p:nvSpPr>
        <p:spPr>
          <a:xfrm>
            <a:off x="1346330" y="1895051"/>
            <a:ext cx="1604869" cy="2049041"/>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인건비성 경비</a:t>
            </a:r>
          </a:p>
        </p:txBody>
      </p:sp>
      <p:sp>
        <p:nvSpPr>
          <p:cNvPr id="20" name="직사각형 19">
            <a:extLst>
              <a:ext uri="{FF2B5EF4-FFF2-40B4-BE49-F238E27FC236}">
                <a16:creationId xmlns:a16="http://schemas.microsoft.com/office/drawing/2014/main" id="{A9B1CA49-7454-4883-9F00-3AA57FA89BCD}"/>
              </a:ext>
            </a:extLst>
          </p:cNvPr>
          <p:cNvSpPr/>
          <p:nvPr/>
        </p:nvSpPr>
        <p:spPr>
          <a:xfrm>
            <a:off x="3039877" y="1895051"/>
            <a:ext cx="6411815" cy="2049041"/>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latinLnBrk="1">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인건비성 경비는 임직원 급여</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상여금</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퇴직급여</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복리후생비</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경상연구개발비 등으로 구성</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288000" indent="-144000" latinLnBrk="1">
              <a:lnSpc>
                <a:spcPct val="120000"/>
              </a:lnSpc>
              <a:buClr>
                <a:srgbClr val="00338D"/>
              </a:buClr>
              <a:buSzPct val="80000"/>
              <a:buFont typeface="Wingdings" panose="05000000000000000000" pitchFamily="2" charset="2"/>
              <a:buChar char="Ø"/>
            </a:pPr>
            <a:r>
              <a:rPr lang="ko-KR" altLang="en-US" sz="1000" b="1" dirty="0">
                <a:solidFill>
                  <a:schemeClr val="tx1"/>
                </a:solidFill>
                <a:latin typeface="Arial" panose="020B0604020202020204" pitchFamily="34" charset="0"/>
                <a:ea typeface="KoPubWorld돋움체 Medium" panose="00000600000000000000" pitchFamily="2" charset="-127"/>
              </a:rPr>
              <a:t>임원 급여 </a:t>
            </a:r>
            <a:r>
              <a:rPr lang="en-US" altLang="ko-KR" sz="1000" b="1" dirty="0">
                <a:solidFill>
                  <a:schemeClr val="tx1"/>
                </a:solidFill>
                <a:latin typeface="Arial" panose="020B0604020202020204" pitchFamily="34" charset="0"/>
                <a:ea typeface="KoPubWorld돋움체 Medium" panose="00000600000000000000" pitchFamily="2" charset="-127"/>
              </a:rPr>
              <a:t>= </a:t>
            </a:r>
            <a:r>
              <a:rPr lang="ko-KR" altLang="en-US" sz="1000" b="1" dirty="0">
                <a:solidFill>
                  <a:schemeClr val="tx1"/>
                </a:solidFill>
                <a:latin typeface="Arial" panose="020B0604020202020204" pitchFamily="34" charset="0"/>
                <a:ea typeface="KoPubWorld돋움체 Medium" panose="00000600000000000000" pitchFamily="2" charset="-127"/>
              </a:rPr>
              <a:t>연평균 임원 수 </a:t>
            </a:r>
            <a:r>
              <a:rPr lang="en-US" altLang="ko-KR" sz="1000" b="1" dirty="0">
                <a:solidFill>
                  <a:schemeClr val="tx1"/>
                </a:solidFill>
                <a:latin typeface="Arial" panose="020B0604020202020204" pitchFamily="34" charset="0"/>
                <a:ea typeface="KoPubWorld돋움체 Medium" panose="00000600000000000000" pitchFamily="2" charset="-127"/>
              </a:rPr>
              <a:t>x </a:t>
            </a:r>
            <a:r>
              <a:rPr lang="ko-KR" altLang="en-US" sz="1000" b="1" dirty="0">
                <a:solidFill>
                  <a:schemeClr val="tx1"/>
                </a:solidFill>
                <a:latin typeface="Arial" panose="020B0604020202020204" pitchFamily="34" charset="0"/>
                <a:ea typeface="KoPubWorld돋움체 Medium" panose="00000600000000000000" pitchFamily="2" charset="-127"/>
              </a:rPr>
              <a:t>인당 평균 급여</a:t>
            </a:r>
          </a:p>
          <a:p>
            <a:pPr latinLnBrk="1">
              <a:lnSpc>
                <a:spcPct val="120000"/>
              </a:lnSpc>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임원 수</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회사의 사업계획을 반영하여 임원 수가 증가하는 것으로 가정</a:t>
            </a:r>
          </a:p>
          <a:p>
            <a:pPr latinLnBrk="1">
              <a:lnSpc>
                <a:spcPct val="120000"/>
              </a:lnSpc>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인당 평균 급여</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회사의 기준 임금상승률 및 과거 상승률 고려하여 </a:t>
            </a:r>
            <a:r>
              <a:rPr lang="en-US" altLang="ko-KR" sz="1000" dirty="0">
                <a:solidFill>
                  <a:schemeClr val="tx1"/>
                </a:solidFill>
                <a:latin typeface="Arial" panose="020B0604020202020204" pitchFamily="34" charset="0"/>
                <a:ea typeface="KoPubWorld돋움체 Medium" panose="00000600000000000000" pitchFamily="2" charset="-127"/>
              </a:rPr>
              <a:t>EIU </a:t>
            </a:r>
            <a:r>
              <a:rPr lang="ko-KR" altLang="en-US" sz="1000" dirty="0">
                <a:solidFill>
                  <a:schemeClr val="tx1"/>
                </a:solidFill>
                <a:latin typeface="Arial" panose="020B0604020202020204" pitchFamily="34" charset="0"/>
                <a:ea typeface="KoPubWorld돋움체 Medium" panose="00000600000000000000" pitchFamily="2" charset="-127"/>
              </a:rPr>
              <a:t>추정 명목임금상승률 반영</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288000" indent="-144000" latinLnBrk="1">
              <a:lnSpc>
                <a:spcPct val="120000"/>
              </a:lnSpc>
              <a:buClr>
                <a:srgbClr val="00338D"/>
              </a:buClr>
              <a:buSzPct val="80000"/>
              <a:buFont typeface="Wingdings" panose="05000000000000000000" pitchFamily="2" charset="2"/>
              <a:buChar char="Ø"/>
            </a:pPr>
            <a:r>
              <a:rPr lang="ko-KR" altLang="en-US" sz="1000" b="1" dirty="0">
                <a:solidFill>
                  <a:schemeClr val="tx1"/>
                </a:solidFill>
                <a:latin typeface="Arial" panose="020B0604020202020204" pitchFamily="34" charset="0"/>
                <a:ea typeface="KoPubWorld돋움체 Medium" panose="00000600000000000000" pitchFamily="2" charset="-127"/>
              </a:rPr>
              <a:t>직원 급여 </a:t>
            </a:r>
            <a:r>
              <a:rPr lang="en-US" altLang="ko-KR" sz="1000" b="1" dirty="0">
                <a:solidFill>
                  <a:schemeClr val="tx1"/>
                </a:solidFill>
                <a:latin typeface="Arial" panose="020B0604020202020204" pitchFamily="34" charset="0"/>
                <a:ea typeface="KoPubWorld돋움체 Medium" panose="00000600000000000000" pitchFamily="2" charset="-127"/>
              </a:rPr>
              <a:t>= </a:t>
            </a:r>
            <a:r>
              <a:rPr lang="ko-KR" altLang="en-US" sz="1000" b="1" dirty="0">
                <a:solidFill>
                  <a:schemeClr val="tx1"/>
                </a:solidFill>
                <a:latin typeface="Arial" panose="020B0604020202020204" pitchFamily="34" charset="0"/>
                <a:ea typeface="KoPubWorld돋움체 Medium" panose="00000600000000000000" pitchFamily="2" charset="-127"/>
              </a:rPr>
              <a:t>연평균 직원 수 </a:t>
            </a:r>
            <a:r>
              <a:rPr lang="en-US" altLang="ko-KR" sz="1000" b="1" dirty="0">
                <a:solidFill>
                  <a:schemeClr val="tx1"/>
                </a:solidFill>
                <a:latin typeface="Arial" panose="020B0604020202020204" pitchFamily="34" charset="0"/>
                <a:ea typeface="KoPubWorld돋움체 Medium" panose="00000600000000000000" pitchFamily="2" charset="-127"/>
              </a:rPr>
              <a:t>x </a:t>
            </a:r>
            <a:r>
              <a:rPr lang="ko-KR" altLang="en-US" sz="1000" b="1" dirty="0">
                <a:solidFill>
                  <a:schemeClr val="tx1"/>
                </a:solidFill>
                <a:latin typeface="Arial" panose="020B0604020202020204" pitchFamily="34" charset="0"/>
                <a:ea typeface="KoPubWorld돋움체 Medium" panose="00000600000000000000" pitchFamily="2" charset="-127"/>
              </a:rPr>
              <a:t>인당 평균 급여</a:t>
            </a:r>
          </a:p>
          <a:p>
            <a:pPr latinLnBrk="1">
              <a:lnSpc>
                <a:spcPct val="120000"/>
              </a:lnSpc>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직원 수</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회사의 사업계획을 반영하여 직원 수가 증가하는 것으로 가정</a:t>
            </a:r>
          </a:p>
          <a:p>
            <a:pPr latinLnBrk="1">
              <a:lnSpc>
                <a:spcPct val="120000"/>
              </a:lnSpc>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인당 평균 급여</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회사의 기준 임금상승률 및 과거 상승률 고려하여 반영 </a:t>
            </a:r>
            <a:r>
              <a:rPr lang="en-US" altLang="ko-KR" sz="1000" dirty="0">
                <a:solidFill>
                  <a:schemeClr val="tx1"/>
                </a:solidFill>
                <a:latin typeface="Arial" panose="020B0604020202020204" pitchFamily="34" charset="0"/>
                <a:ea typeface="KoPubWorld돋움체 Medium" panose="00000600000000000000" pitchFamily="2" charset="-127"/>
              </a:rPr>
              <a:t>(2.0%)</a:t>
            </a:r>
          </a:p>
          <a:p>
            <a:pPr marL="288000" indent="-144000" latinLnBrk="1">
              <a:lnSpc>
                <a:spcPct val="120000"/>
              </a:lnSpc>
              <a:buClr>
                <a:srgbClr val="00338D"/>
              </a:buClr>
              <a:buFont typeface="Wingdings" panose="05000000000000000000" pitchFamily="2" charset="2"/>
              <a:buChar char="Ø"/>
            </a:pPr>
            <a:r>
              <a:rPr lang="ko-KR" altLang="en-US" sz="1000" b="1" dirty="0">
                <a:solidFill>
                  <a:schemeClr val="tx1"/>
                </a:solidFill>
                <a:latin typeface="Arial" panose="020B0604020202020204" pitchFamily="34" charset="0"/>
                <a:ea typeface="KoPubWorld돋움체 Medium" panose="00000600000000000000" pitchFamily="2" charset="-127"/>
              </a:rPr>
              <a:t>경상연구개발비 </a:t>
            </a:r>
            <a:r>
              <a:rPr lang="en-US" altLang="ko-KR" sz="1000" b="1" dirty="0">
                <a:solidFill>
                  <a:schemeClr val="tx1"/>
                </a:solidFill>
                <a:latin typeface="Arial" panose="020B0604020202020204" pitchFamily="34" charset="0"/>
                <a:ea typeface="KoPubWorld돋움체 Medium" panose="00000600000000000000" pitchFamily="2" charset="-127"/>
              </a:rPr>
              <a:t>= </a:t>
            </a:r>
            <a:r>
              <a:rPr lang="ko-KR" altLang="en-US" sz="1000" b="1" dirty="0">
                <a:solidFill>
                  <a:schemeClr val="tx1"/>
                </a:solidFill>
                <a:latin typeface="Arial" panose="020B0604020202020204" pitchFamily="34" charset="0"/>
                <a:ea typeface="KoPubWorld돋움체 Medium" panose="00000600000000000000" pitchFamily="2" charset="-127"/>
              </a:rPr>
              <a:t>연평균 미래기술팀 인원 수 </a:t>
            </a:r>
            <a:r>
              <a:rPr lang="en-US" altLang="ko-KR" sz="1000" b="1" dirty="0">
                <a:solidFill>
                  <a:schemeClr val="tx1"/>
                </a:solidFill>
                <a:latin typeface="Arial" panose="020B0604020202020204" pitchFamily="34" charset="0"/>
                <a:ea typeface="KoPubWorld돋움체 Medium" panose="00000600000000000000" pitchFamily="2" charset="-127"/>
              </a:rPr>
              <a:t>x </a:t>
            </a:r>
            <a:r>
              <a:rPr lang="ko-KR" altLang="en-US" sz="1000" b="1" dirty="0">
                <a:solidFill>
                  <a:schemeClr val="tx1"/>
                </a:solidFill>
                <a:latin typeface="Arial" panose="020B0604020202020204" pitchFamily="34" charset="0"/>
                <a:ea typeface="KoPubWorld돋움체 Medium" panose="00000600000000000000" pitchFamily="2" charset="-127"/>
              </a:rPr>
              <a:t>인당 평균 급여</a:t>
            </a:r>
          </a:p>
          <a:p>
            <a:pPr latinLnBrk="1">
              <a:lnSpc>
                <a:spcPct val="120000"/>
              </a:lnSpc>
              <a:buClr>
                <a:srgbClr val="00338D"/>
              </a:buClr>
            </a:pPr>
            <a:r>
              <a:rPr lang="ko-KR" altLang="en-US" sz="1000" dirty="0">
                <a:solidFill>
                  <a:schemeClr val="tx1"/>
                </a:solidFill>
                <a:latin typeface="Arial" panose="020B0604020202020204" pitchFamily="34" charset="0"/>
                <a:ea typeface="KoPubWorld돋움체 Medium" panose="00000600000000000000" pitchFamily="2" charset="-127"/>
              </a:rPr>
              <a:t>         </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직원 수</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회사의 사업계획을 반영하여 직원 수가 증가하는 것으로 가정</a:t>
            </a:r>
          </a:p>
          <a:p>
            <a:pPr latinLnBrk="1">
              <a:lnSpc>
                <a:spcPct val="120000"/>
              </a:lnSpc>
              <a:buClr>
                <a:srgbClr val="00338D"/>
              </a:buClr>
            </a:pPr>
            <a:r>
              <a:rPr lang="en-US" altLang="ko-KR" sz="1000" dirty="0">
                <a:solidFill>
                  <a:schemeClr val="tx1"/>
                </a:solidFill>
                <a:latin typeface="Arial" panose="020B0604020202020204" pitchFamily="34" charset="0"/>
                <a:ea typeface="KoPubWorld돋움체 Medium" panose="00000600000000000000" pitchFamily="2" charset="-127"/>
              </a:rPr>
              <a:t>         - </a:t>
            </a:r>
            <a:r>
              <a:rPr lang="ko-KR" altLang="en-US" sz="1000" dirty="0">
                <a:solidFill>
                  <a:schemeClr val="tx1"/>
                </a:solidFill>
                <a:latin typeface="Arial" panose="020B0604020202020204" pitchFamily="34" charset="0"/>
                <a:ea typeface="KoPubWorld돋움체 Medium" panose="00000600000000000000" pitchFamily="2" charset="-127"/>
              </a:rPr>
              <a:t>인당 평균 급여</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수주 증가에 따른 야근수당 등의 상승으로 제품매출액의 성장률에 따라 증가한다고 가정</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latinLnBrk="1">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그 외 인건비성 경비</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과거 급여 대비 인건비성 경비 비율이 향후 추정기간 동안 유지된다고 가정</a:t>
            </a:r>
          </a:p>
        </p:txBody>
      </p:sp>
      <p:sp>
        <p:nvSpPr>
          <p:cNvPr id="18" name="직사각형 17">
            <a:extLst>
              <a:ext uri="{FF2B5EF4-FFF2-40B4-BE49-F238E27FC236}">
                <a16:creationId xmlns:a16="http://schemas.microsoft.com/office/drawing/2014/main" id="{E0628778-D6C1-48A2-9D11-451A9472FB07}"/>
              </a:ext>
            </a:extLst>
          </p:cNvPr>
          <p:cNvSpPr/>
          <p:nvPr/>
        </p:nvSpPr>
        <p:spPr>
          <a:xfrm>
            <a:off x="1346330" y="4000557"/>
            <a:ext cx="1604869" cy="373677"/>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고정비성 경비</a:t>
            </a:r>
          </a:p>
        </p:txBody>
      </p:sp>
      <p:sp>
        <p:nvSpPr>
          <p:cNvPr id="19" name="직사각형 18">
            <a:extLst>
              <a:ext uri="{FF2B5EF4-FFF2-40B4-BE49-F238E27FC236}">
                <a16:creationId xmlns:a16="http://schemas.microsoft.com/office/drawing/2014/main" id="{115A8DC2-9C06-4130-BE49-4FEC41E178FB}"/>
              </a:ext>
            </a:extLst>
          </p:cNvPr>
          <p:cNvSpPr/>
          <p:nvPr/>
        </p:nvSpPr>
        <p:spPr>
          <a:xfrm>
            <a:off x="3039877" y="4000557"/>
            <a:ext cx="6411815" cy="373677"/>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latinLnBrk="1">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지급수수료</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err="1">
                <a:solidFill>
                  <a:schemeClr val="tx1"/>
                </a:solidFill>
                <a:latin typeface="Arial" panose="020B0604020202020204" pitchFamily="34" charset="0"/>
                <a:ea typeface="KoPubWorld돋움체 Medium" panose="00000600000000000000" pitchFamily="2" charset="-127"/>
              </a:rPr>
              <a:t>세금과공과금</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접대비 등으로 구성</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latinLnBrk="1">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일회성 비용을 제외한 최근 수준의 고정비성 경비가 </a:t>
            </a:r>
            <a:r>
              <a:rPr lang="en-US" altLang="ko-KR" sz="1000" dirty="0">
                <a:solidFill>
                  <a:schemeClr val="tx1"/>
                </a:solidFill>
                <a:latin typeface="Arial" panose="020B0604020202020204" pitchFamily="34" charset="0"/>
                <a:ea typeface="KoPubWorld돋움체 Medium" panose="00000600000000000000" pitchFamily="2" charset="-127"/>
              </a:rPr>
              <a:t>EIU </a:t>
            </a:r>
            <a:r>
              <a:rPr lang="ko-KR" altLang="en-US" sz="1000" dirty="0">
                <a:solidFill>
                  <a:schemeClr val="tx1"/>
                </a:solidFill>
                <a:latin typeface="Arial" panose="020B0604020202020204" pitchFamily="34" charset="0"/>
                <a:ea typeface="KoPubWorld돋움체 Medium" panose="00000600000000000000" pitchFamily="2" charset="-127"/>
              </a:rPr>
              <a:t>추정 소비자물가상승률에 따라 증가한다고 가정</a:t>
            </a:r>
          </a:p>
        </p:txBody>
      </p:sp>
      <p:sp>
        <p:nvSpPr>
          <p:cNvPr id="35" name="직사각형 34">
            <a:extLst>
              <a:ext uri="{FF2B5EF4-FFF2-40B4-BE49-F238E27FC236}">
                <a16:creationId xmlns:a16="http://schemas.microsoft.com/office/drawing/2014/main" id="{EA491956-91C8-4B6B-9DCE-51E2CFDA8BC5}"/>
              </a:ext>
            </a:extLst>
          </p:cNvPr>
          <p:cNvSpPr/>
          <p:nvPr/>
        </p:nvSpPr>
        <p:spPr>
          <a:xfrm>
            <a:off x="1346330" y="4430699"/>
            <a:ext cx="1604869" cy="253010"/>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err="1">
                <a:solidFill>
                  <a:sysClr val="windowText" lastClr="000000"/>
                </a:solidFill>
                <a:latin typeface="Arial" panose="020B0604020202020204" pitchFamily="34" charset="0"/>
                <a:ea typeface="KoPubWorld돋움체 Medium" panose="00000600000000000000" pitchFamily="2" charset="-127"/>
              </a:rPr>
              <a:t>자본적지출</a:t>
            </a:r>
            <a:endParaRPr lang="ko-KR" altLang="en-US" sz="1000" b="1" dirty="0">
              <a:solidFill>
                <a:sysClr val="windowText" lastClr="000000"/>
              </a:solidFill>
              <a:latin typeface="Arial" panose="020B0604020202020204" pitchFamily="34" charset="0"/>
              <a:ea typeface="KoPubWorld돋움체 Medium" panose="00000600000000000000" pitchFamily="2" charset="-127"/>
            </a:endParaRPr>
          </a:p>
        </p:txBody>
      </p:sp>
      <p:sp>
        <p:nvSpPr>
          <p:cNvPr id="36" name="직사각형 35">
            <a:extLst>
              <a:ext uri="{FF2B5EF4-FFF2-40B4-BE49-F238E27FC236}">
                <a16:creationId xmlns:a16="http://schemas.microsoft.com/office/drawing/2014/main" id="{E7D78D2F-2924-4BB7-B177-F6BE81FAF227}"/>
              </a:ext>
            </a:extLst>
          </p:cNvPr>
          <p:cNvSpPr/>
          <p:nvPr/>
        </p:nvSpPr>
        <p:spPr>
          <a:xfrm>
            <a:off x="3039877" y="4430699"/>
            <a:ext cx="6411815" cy="253010"/>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latinLnBrk="1">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회사의 사업계획과 과거의 </a:t>
            </a:r>
            <a:r>
              <a:rPr lang="ko-KR" altLang="en-US" sz="1000" dirty="0" err="1">
                <a:solidFill>
                  <a:schemeClr val="tx1"/>
                </a:solidFill>
                <a:latin typeface="Arial" panose="020B0604020202020204" pitchFamily="34" charset="0"/>
                <a:ea typeface="KoPubWorld돋움체 Medium" panose="00000600000000000000" pitchFamily="2" charset="-127"/>
              </a:rPr>
              <a:t>자본적지출을</a:t>
            </a:r>
            <a:r>
              <a:rPr lang="ko-KR" altLang="en-US" sz="1000" dirty="0">
                <a:solidFill>
                  <a:schemeClr val="tx1"/>
                </a:solidFill>
                <a:latin typeface="Arial" panose="020B0604020202020204" pitchFamily="34" charset="0"/>
                <a:ea typeface="KoPubWorld돋움체 Medium" panose="00000600000000000000" pitchFamily="2" charset="-127"/>
              </a:rPr>
              <a:t> 고려하여 반영</a:t>
            </a:r>
          </a:p>
        </p:txBody>
      </p:sp>
      <p:sp>
        <p:nvSpPr>
          <p:cNvPr id="37" name="직사각형 36">
            <a:extLst>
              <a:ext uri="{FF2B5EF4-FFF2-40B4-BE49-F238E27FC236}">
                <a16:creationId xmlns:a16="http://schemas.microsoft.com/office/drawing/2014/main" id="{0D0BCBE5-CFC1-48F6-9FB7-8739FD93BC55}"/>
              </a:ext>
            </a:extLst>
          </p:cNvPr>
          <p:cNvSpPr/>
          <p:nvPr/>
        </p:nvSpPr>
        <p:spPr>
          <a:xfrm>
            <a:off x="1346330" y="4740174"/>
            <a:ext cx="1604869" cy="253010"/>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유무형자산 </a:t>
            </a:r>
            <a:r>
              <a:rPr lang="ko-KR" altLang="en-US" sz="1000" b="1" dirty="0" err="1">
                <a:solidFill>
                  <a:sysClr val="windowText" lastClr="000000"/>
                </a:solidFill>
                <a:latin typeface="Arial" panose="020B0604020202020204" pitchFamily="34" charset="0"/>
                <a:ea typeface="KoPubWorld돋움체 Medium" panose="00000600000000000000" pitchFamily="2" charset="-127"/>
              </a:rPr>
              <a:t>상각비</a:t>
            </a:r>
            <a:endParaRPr lang="ko-KR" altLang="en-US" sz="1000" b="1" dirty="0">
              <a:solidFill>
                <a:sysClr val="windowText" lastClr="000000"/>
              </a:solidFill>
              <a:latin typeface="Arial" panose="020B0604020202020204" pitchFamily="34" charset="0"/>
              <a:ea typeface="KoPubWorld돋움체 Medium" panose="00000600000000000000" pitchFamily="2" charset="-127"/>
            </a:endParaRPr>
          </a:p>
        </p:txBody>
      </p:sp>
      <p:sp>
        <p:nvSpPr>
          <p:cNvPr id="38" name="직사각형 37">
            <a:extLst>
              <a:ext uri="{FF2B5EF4-FFF2-40B4-BE49-F238E27FC236}">
                <a16:creationId xmlns:a16="http://schemas.microsoft.com/office/drawing/2014/main" id="{19228098-FDC2-4990-9090-B61BB921B394}"/>
              </a:ext>
            </a:extLst>
          </p:cNvPr>
          <p:cNvSpPr/>
          <p:nvPr/>
        </p:nvSpPr>
        <p:spPr>
          <a:xfrm>
            <a:off x="3039877" y="4740174"/>
            <a:ext cx="6411815" cy="253010"/>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latinLnBrk="1">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평가회사의 내용연수 및 감가상각법을 준용하여 추정</a:t>
            </a:r>
          </a:p>
        </p:txBody>
      </p:sp>
      <p:sp>
        <p:nvSpPr>
          <p:cNvPr id="39" name="직사각형 38">
            <a:extLst>
              <a:ext uri="{FF2B5EF4-FFF2-40B4-BE49-F238E27FC236}">
                <a16:creationId xmlns:a16="http://schemas.microsoft.com/office/drawing/2014/main" id="{8963AE16-89FE-482D-9540-FE74C0AC6F4D}"/>
              </a:ext>
            </a:extLst>
          </p:cNvPr>
          <p:cNvSpPr/>
          <p:nvPr/>
        </p:nvSpPr>
        <p:spPr>
          <a:xfrm>
            <a:off x="454307" y="4430699"/>
            <a:ext cx="790316" cy="562485"/>
          </a:xfrm>
          <a:prstGeom prst="rect">
            <a:avLst/>
          </a:prstGeom>
          <a:solidFill>
            <a:srgbClr val="B3B6C9"/>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54000" rIns="0" bIns="54000" rtlCol="0" anchor="ctr"/>
          <a:lstStyle/>
          <a:p>
            <a:pPr algn="ctr"/>
            <a:r>
              <a:rPr lang="ko-KR" altLang="en-US" sz="1000" b="1" dirty="0" err="1">
                <a:solidFill>
                  <a:schemeClr val="tx1"/>
                </a:solidFill>
                <a:latin typeface="Arial" panose="020B0604020202020204" pitchFamily="34" charset="0"/>
                <a:ea typeface="KoPubWorld돋움체 Medium" panose="00000600000000000000" pitchFamily="2" charset="-127"/>
              </a:rPr>
              <a:t>자본적지출</a:t>
            </a:r>
            <a:r>
              <a:rPr lang="en-US" altLang="ko-KR" sz="1000" b="1" dirty="0">
                <a:solidFill>
                  <a:schemeClr val="tx1"/>
                </a:solidFill>
                <a:latin typeface="Arial" panose="020B0604020202020204" pitchFamily="34" charset="0"/>
                <a:ea typeface="KoPubWorld돋움체 Medium" panose="00000600000000000000" pitchFamily="2" charset="-127"/>
              </a:rPr>
              <a:t> </a:t>
            </a:r>
            <a:r>
              <a:rPr lang="ko-KR" altLang="en-US" sz="1000" b="1" dirty="0">
                <a:solidFill>
                  <a:schemeClr val="tx1"/>
                </a:solidFill>
                <a:latin typeface="Arial" panose="020B0604020202020204" pitchFamily="34" charset="0"/>
                <a:ea typeface="KoPubWorld돋움체 Medium" panose="00000600000000000000" pitchFamily="2" charset="-127"/>
              </a:rPr>
              <a:t>및</a:t>
            </a:r>
            <a:endParaRPr lang="en-US" altLang="ko-KR" sz="1000" b="1" dirty="0">
              <a:solidFill>
                <a:schemeClr val="tx1"/>
              </a:solidFill>
              <a:latin typeface="Arial" panose="020B0604020202020204" pitchFamily="34" charset="0"/>
              <a:ea typeface="KoPubWorld돋움체 Medium" panose="00000600000000000000" pitchFamily="2" charset="-127"/>
            </a:endParaRPr>
          </a:p>
          <a:p>
            <a:pPr algn="ctr"/>
            <a:r>
              <a:rPr lang="ko-KR" altLang="en-US" sz="1000" b="1" dirty="0">
                <a:solidFill>
                  <a:schemeClr val="tx1"/>
                </a:solidFill>
                <a:latin typeface="Arial" panose="020B0604020202020204" pitchFamily="34" charset="0"/>
                <a:ea typeface="KoPubWorld돋움체 Medium" panose="00000600000000000000" pitchFamily="2" charset="-127"/>
              </a:rPr>
              <a:t>유무형자산</a:t>
            </a:r>
            <a:endParaRPr lang="en-US" altLang="ko-KR" sz="1000" b="1" dirty="0">
              <a:solidFill>
                <a:schemeClr val="tx1"/>
              </a:solidFill>
              <a:latin typeface="Arial" panose="020B0604020202020204" pitchFamily="34" charset="0"/>
              <a:ea typeface="KoPubWorld돋움체 Medium" panose="00000600000000000000" pitchFamily="2" charset="-127"/>
            </a:endParaRPr>
          </a:p>
          <a:p>
            <a:pPr algn="ctr"/>
            <a:r>
              <a:rPr lang="ko-KR" altLang="en-US" sz="1000" b="1" dirty="0" err="1">
                <a:solidFill>
                  <a:schemeClr val="tx1"/>
                </a:solidFill>
                <a:latin typeface="Arial" panose="020B0604020202020204" pitchFamily="34" charset="0"/>
                <a:ea typeface="KoPubWorld돋움체 Medium" panose="00000600000000000000" pitchFamily="2" charset="-127"/>
              </a:rPr>
              <a:t>상각비</a:t>
            </a:r>
            <a:endParaRPr lang="ko-KR" altLang="en-US" sz="1000" b="1" dirty="0">
              <a:solidFill>
                <a:schemeClr val="tx1"/>
              </a:solidFill>
              <a:latin typeface="Arial" panose="020B0604020202020204" pitchFamily="34" charset="0"/>
              <a:ea typeface="KoPubWorld돋움체 Medium" panose="00000600000000000000" pitchFamily="2" charset="-127"/>
            </a:endParaRPr>
          </a:p>
        </p:txBody>
      </p:sp>
      <p:sp>
        <p:nvSpPr>
          <p:cNvPr id="46" name="직사각형 45">
            <a:extLst>
              <a:ext uri="{FF2B5EF4-FFF2-40B4-BE49-F238E27FC236}">
                <a16:creationId xmlns:a16="http://schemas.microsoft.com/office/drawing/2014/main" id="{E270BA5D-E387-44EE-8A41-EA60386081C7}"/>
              </a:ext>
            </a:extLst>
          </p:cNvPr>
          <p:cNvSpPr/>
          <p:nvPr/>
        </p:nvSpPr>
        <p:spPr>
          <a:xfrm>
            <a:off x="454309" y="5049649"/>
            <a:ext cx="790316" cy="1292585"/>
          </a:xfrm>
          <a:prstGeom prst="rect">
            <a:avLst/>
          </a:prstGeom>
          <a:solidFill>
            <a:srgbClr val="B3B6C9"/>
          </a:solid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vert="horz" lIns="54000" tIns="54000" rIns="54000" bIns="54000" rtlCol="0" anchor="ctr"/>
          <a:lstStyle/>
          <a:p>
            <a:pPr algn="ctr"/>
            <a:r>
              <a:rPr lang="ko-KR" altLang="en-US" sz="1000" b="1" dirty="0">
                <a:solidFill>
                  <a:schemeClr val="tx1"/>
                </a:solidFill>
                <a:latin typeface="Arial" panose="020B0604020202020204" pitchFamily="34" charset="0"/>
                <a:ea typeface="KoPubWorld돋움체 Medium" panose="00000600000000000000" pitchFamily="2" charset="-127"/>
              </a:rPr>
              <a:t>운전자본</a:t>
            </a:r>
          </a:p>
        </p:txBody>
      </p:sp>
      <p:sp>
        <p:nvSpPr>
          <p:cNvPr id="47" name="직사각형 46">
            <a:extLst>
              <a:ext uri="{FF2B5EF4-FFF2-40B4-BE49-F238E27FC236}">
                <a16:creationId xmlns:a16="http://schemas.microsoft.com/office/drawing/2014/main" id="{19D325A8-4454-4230-919B-95652BBF9B06}"/>
              </a:ext>
            </a:extLst>
          </p:cNvPr>
          <p:cNvSpPr/>
          <p:nvPr/>
        </p:nvSpPr>
        <p:spPr>
          <a:xfrm>
            <a:off x="1346333" y="5724173"/>
            <a:ext cx="1604868" cy="618061"/>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운전부채</a:t>
            </a:r>
          </a:p>
        </p:txBody>
      </p:sp>
      <p:sp>
        <p:nvSpPr>
          <p:cNvPr id="48" name="직사각형 47">
            <a:extLst>
              <a:ext uri="{FF2B5EF4-FFF2-40B4-BE49-F238E27FC236}">
                <a16:creationId xmlns:a16="http://schemas.microsoft.com/office/drawing/2014/main" id="{66DE9DC6-0D86-44CE-A8C4-078AE0E3AFF6}"/>
              </a:ext>
            </a:extLst>
          </p:cNvPr>
          <p:cNvSpPr/>
          <p:nvPr/>
        </p:nvSpPr>
        <p:spPr>
          <a:xfrm>
            <a:off x="3039879" y="5724173"/>
            <a:ext cx="6411813" cy="618061"/>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매입채무</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선급금으로 구성</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매입채무</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매출원가에 연동되며</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과거 매입채무 회전율이 추정기간 동안 유지된다고 가정</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선급금</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재료비에 연동되며</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과거 선급금 회전율이 추정기간 동안 유지된다고 가정</a:t>
            </a:r>
          </a:p>
        </p:txBody>
      </p:sp>
      <p:sp>
        <p:nvSpPr>
          <p:cNvPr id="49" name="직사각형 48">
            <a:extLst>
              <a:ext uri="{FF2B5EF4-FFF2-40B4-BE49-F238E27FC236}">
                <a16:creationId xmlns:a16="http://schemas.microsoft.com/office/drawing/2014/main" id="{8085AA3E-FC39-4294-9E11-76D1446BDBA9}"/>
              </a:ext>
            </a:extLst>
          </p:cNvPr>
          <p:cNvSpPr/>
          <p:nvPr/>
        </p:nvSpPr>
        <p:spPr>
          <a:xfrm>
            <a:off x="3039879" y="5049649"/>
            <a:ext cx="6411813" cy="618061"/>
          </a:xfrm>
          <a:prstGeom prst="rect">
            <a:avLst/>
          </a:prstGeom>
          <a:noFill/>
          <a:ln w="6350">
            <a:solidFill>
              <a:srgbClr val="483159"/>
            </a:solidFill>
          </a:ln>
        </p:spPr>
        <p:style>
          <a:lnRef idx="2">
            <a:schemeClr val="accent1">
              <a:shade val="50000"/>
            </a:schemeClr>
          </a:lnRef>
          <a:fillRef idx="1">
            <a:schemeClr val="accent1"/>
          </a:fillRef>
          <a:effectRef idx="0">
            <a:schemeClr val="accent1"/>
          </a:effectRef>
          <a:fontRef idx="minor">
            <a:schemeClr val="lt1"/>
          </a:fontRef>
        </p:style>
        <p:txBody>
          <a:bodyPr lIns="54000" tIns="90000" rIns="72000" bIns="90000" rtlCol="0" anchor="ctr"/>
          <a:lstStyle/>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매출채권</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재고자산으로 구성</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매출채권</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매출액에 연동되며</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과거 매출채권 회전율이 추정기간 동안 유지된다고 가정</a:t>
            </a:r>
            <a:endParaRPr lang="en-US" altLang="ko-KR" sz="1000" dirty="0">
              <a:solidFill>
                <a:schemeClr val="tx1"/>
              </a:solidFill>
              <a:latin typeface="Arial" panose="020B0604020202020204" pitchFamily="34" charset="0"/>
              <a:ea typeface="KoPubWorld돋움체 Medium" panose="00000600000000000000" pitchFamily="2" charset="-127"/>
            </a:endParaRPr>
          </a:p>
          <a:p>
            <a:pPr marL="92075" indent="-92075">
              <a:lnSpc>
                <a:spcPct val="120000"/>
              </a:lnSpc>
              <a:buClr>
                <a:srgbClr val="00338D"/>
              </a:buClr>
              <a:buFont typeface="Wingdings" panose="05000000000000000000" pitchFamily="2" charset="2"/>
              <a:buChar char="§"/>
            </a:pPr>
            <a:r>
              <a:rPr lang="ko-KR" altLang="en-US" sz="1000" dirty="0">
                <a:solidFill>
                  <a:schemeClr val="tx1"/>
                </a:solidFill>
                <a:latin typeface="Arial" panose="020B0604020202020204" pitchFamily="34" charset="0"/>
                <a:ea typeface="KoPubWorld돋움체 Medium" panose="00000600000000000000" pitchFamily="2" charset="-127"/>
              </a:rPr>
              <a:t>재고자산</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재료비에 연동되며</a:t>
            </a:r>
            <a:r>
              <a:rPr lang="en-US" altLang="ko-KR" sz="1000" dirty="0">
                <a:solidFill>
                  <a:schemeClr val="tx1"/>
                </a:solidFill>
                <a:latin typeface="Arial" panose="020B0604020202020204" pitchFamily="34" charset="0"/>
                <a:ea typeface="KoPubWorld돋움체 Medium" panose="00000600000000000000" pitchFamily="2" charset="-127"/>
              </a:rPr>
              <a:t>, </a:t>
            </a:r>
            <a:r>
              <a:rPr lang="ko-KR" altLang="en-US" sz="1000" dirty="0">
                <a:solidFill>
                  <a:schemeClr val="tx1"/>
                </a:solidFill>
                <a:latin typeface="Arial" panose="020B0604020202020204" pitchFamily="34" charset="0"/>
                <a:ea typeface="KoPubWorld돋움체 Medium" panose="00000600000000000000" pitchFamily="2" charset="-127"/>
              </a:rPr>
              <a:t>과거 재고자산 회전율이 추정기간 동안 유지된다고 가정</a:t>
            </a:r>
          </a:p>
        </p:txBody>
      </p:sp>
      <p:sp>
        <p:nvSpPr>
          <p:cNvPr id="50" name="직사각형 49">
            <a:extLst>
              <a:ext uri="{FF2B5EF4-FFF2-40B4-BE49-F238E27FC236}">
                <a16:creationId xmlns:a16="http://schemas.microsoft.com/office/drawing/2014/main" id="{E910BB8D-0854-4487-9185-8111AAED3D0B}"/>
              </a:ext>
            </a:extLst>
          </p:cNvPr>
          <p:cNvSpPr/>
          <p:nvPr/>
        </p:nvSpPr>
        <p:spPr>
          <a:xfrm>
            <a:off x="1346333" y="5049649"/>
            <a:ext cx="1604868" cy="618061"/>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dirty="0">
                <a:solidFill>
                  <a:sysClr val="windowText" lastClr="000000"/>
                </a:solidFill>
                <a:latin typeface="Arial" panose="020B0604020202020204" pitchFamily="34" charset="0"/>
                <a:ea typeface="KoPubWorld돋움체 Medium" panose="00000600000000000000" pitchFamily="2" charset="-127"/>
              </a:rPr>
              <a:t>운전자산</a:t>
            </a:r>
          </a:p>
        </p:txBody>
      </p:sp>
      <p:pic>
        <p:nvPicPr>
          <p:cNvPr id="22" name="그림 2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502783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DF21657-73A1-46D8-B4E3-E86368072D51}"/>
              </a:ext>
            </a:extLst>
          </p:cNvPr>
          <p:cNvSpPr>
            <a:spLocks noGrp="1"/>
          </p:cNvSpPr>
          <p:nvPr>
            <p:ph type="body" sz="quarter" idx="13"/>
          </p:nvPr>
        </p:nvSpPr>
        <p:spPr/>
        <p:txBody>
          <a:bodyPr/>
          <a:lstStyle/>
          <a:p>
            <a:r>
              <a:rPr lang="en-US" altLang="ko-KR" dirty="0"/>
              <a:t>Financial Pro Forma: </a:t>
            </a:r>
            <a:r>
              <a:rPr lang="ko-KR" altLang="en-US" dirty="0"/>
              <a:t>손익계산서</a:t>
            </a:r>
          </a:p>
        </p:txBody>
      </p:sp>
      <p:sp>
        <p:nvSpPr>
          <p:cNvPr id="3" name="세로 텍스트 개체 틀 2">
            <a:extLst>
              <a:ext uri="{FF2B5EF4-FFF2-40B4-BE49-F238E27FC236}">
                <a16:creationId xmlns:a16="http://schemas.microsoft.com/office/drawing/2014/main" id="{19DB3DEA-A448-4A2A-BF78-BFDF20A435E0}"/>
              </a:ext>
            </a:extLst>
          </p:cNvPr>
          <p:cNvSpPr>
            <a:spLocks noGrp="1"/>
          </p:cNvSpPr>
          <p:nvPr>
            <p:ph type="body" orient="vert" sz="quarter" idx="14"/>
          </p:nvPr>
        </p:nvSpPr>
        <p:spPr/>
        <p:txBody>
          <a:bodyPr/>
          <a:lstStyle/>
          <a:p>
            <a:r>
              <a:rPr lang="ko-KR" altLang="en-US" dirty="0"/>
              <a:t>회사의 추정 손익계산서는 다음과 같습니다</a:t>
            </a:r>
            <a:r>
              <a:rPr lang="en-US" altLang="ko-KR" dirty="0"/>
              <a:t>. </a:t>
            </a:r>
            <a:endParaRPr lang="ko-KR" altLang="en-US" dirty="0"/>
          </a:p>
        </p:txBody>
      </p:sp>
      <p:sp>
        <p:nvSpPr>
          <p:cNvPr id="8" name="텍스트 개체 틀 7">
            <a:extLst>
              <a:ext uri="{FF2B5EF4-FFF2-40B4-BE49-F238E27FC236}">
                <a16:creationId xmlns:a16="http://schemas.microsoft.com/office/drawing/2014/main" id="{DF798784-2EF4-4995-BF51-64CE3C059152}"/>
              </a:ext>
            </a:extLst>
          </p:cNvPr>
          <p:cNvSpPr>
            <a:spLocks noGrp="1"/>
          </p:cNvSpPr>
          <p:nvPr>
            <p:ph type="body" sz="quarter" idx="15"/>
          </p:nvPr>
        </p:nvSpPr>
        <p:spPr/>
        <p:txBody>
          <a:bodyPr/>
          <a:lstStyle/>
          <a:p>
            <a:r>
              <a:rPr lang="en-US" altLang="ko-KR" dirty="0"/>
              <a:t>Source: KPMG FDD &amp; Price Analysis Report</a:t>
            </a:r>
            <a:endParaRPr lang="ko-KR" altLang="en-US" dirty="0"/>
          </a:p>
        </p:txBody>
      </p:sp>
      <p:pic>
        <p:nvPicPr>
          <p:cNvPr id="9" name="그림 8">
            <a:extLst>
              <a:ext uri="{FF2B5EF4-FFF2-40B4-BE49-F238E27FC236}">
                <a16:creationId xmlns:a16="http://schemas.microsoft.com/office/drawing/2014/main" id="{2051BA43-9EED-4D0B-8F02-471CD4016E7B}"/>
              </a:ext>
            </a:extLst>
          </p:cNvPr>
          <p:cNvPicPr>
            <a:picLocks noChangeAspect="1" noChangeArrowheads="1"/>
            <a:extLst>
              <a:ext uri="{84589F7E-364E-4C9E-8A38-B11213B215E9}">
                <a14:cameraTool xmlns:a14="http://schemas.microsoft.com/office/drawing/2010/main" cellRange="$B$3:$K$35" spid="_x0000_s1413748"/>
              </a:ext>
            </a:extLst>
          </p:cNvPicPr>
          <p:nvPr/>
        </p:nvPicPr>
        <p:blipFill>
          <a:blip r:embed="rId3"/>
          <a:srcRect/>
          <a:stretch>
            <a:fillRect/>
          </a:stretch>
        </p:blipFill>
        <p:spPr bwMode="auto">
          <a:xfrm>
            <a:off x="279242" y="1661832"/>
            <a:ext cx="9099880" cy="3986614"/>
          </a:xfrm>
          <a:prstGeom prst="rect">
            <a:avLst/>
          </a:prstGeom>
          <a:noFill/>
          <a:ln w="9525">
            <a:noFill/>
            <a:miter lim="800000"/>
            <a:headEnd/>
            <a:tailEnd/>
          </a:ln>
        </p:spPr>
      </p:pic>
      <p:pic>
        <p:nvPicPr>
          <p:cNvPr id="6" name="그림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858534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CDCB8C1-0B91-476E-9133-6BD43FFA995F}"/>
              </a:ext>
            </a:extLst>
          </p:cNvPr>
          <p:cNvSpPr>
            <a:spLocks noGrp="1"/>
          </p:cNvSpPr>
          <p:nvPr>
            <p:ph type="body" sz="quarter" idx="13"/>
          </p:nvPr>
        </p:nvSpPr>
        <p:spPr/>
        <p:txBody>
          <a:bodyPr/>
          <a:lstStyle/>
          <a:p>
            <a:r>
              <a:rPr lang="ko-KR" altLang="en-US" dirty="0"/>
              <a:t>인수 및 투자 거래구조</a:t>
            </a:r>
          </a:p>
        </p:txBody>
      </p:sp>
      <p:sp>
        <p:nvSpPr>
          <p:cNvPr id="10" name="세로 텍스트 개체 틀 9">
            <a:extLst>
              <a:ext uri="{FF2B5EF4-FFF2-40B4-BE49-F238E27FC236}">
                <a16:creationId xmlns:a16="http://schemas.microsoft.com/office/drawing/2014/main" id="{1F4F8B6B-26FB-4C81-A4D7-89F4A7F5F80B}"/>
              </a:ext>
            </a:extLst>
          </p:cNvPr>
          <p:cNvSpPr>
            <a:spLocks noGrp="1"/>
          </p:cNvSpPr>
          <p:nvPr>
            <p:ph type="body" orient="vert" sz="quarter" idx="14"/>
          </p:nvPr>
        </p:nvSpPr>
        <p:spPr/>
        <p:txBody>
          <a:bodyPr/>
          <a:lstStyle/>
          <a:p>
            <a:r>
              <a:rPr lang="ko-KR" altLang="en-US" dirty="0"/>
              <a:t>오름</a:t>
            </a:r>
            <a:r>
              <a:rPr lang="en-US" altLang="ko-KR" dirty="0"/>
              <a:t>PE</a:t>
            </a:r>
            <a:r>
              <a:rPr lang="ko-KR" altLang="en-US" dirty="0"/>
              <a:t>는 </a:t>
            </a:r>
            <a:r>
              <a:rPr lang="en-US" altLang="ko-KR" dirty="0"/>
              <a:t>PEF</a:t>
            </a:r>
            <a:r>
              <a:rPr lang="ko-KR" altLang="en-US" dirty="0"/>
              <a:t>를 구성하여</a:t>
            </a:r>
            <a:r>
              <a:rPr lang="en-US" altLang="ko-KR" dirty="0"/>
              <a:t> </a:t>
            </a:r>
            <a:r>
              <a:rPr lang="ko-KR" altLang="en-US" dirty="0"/>
              <a:t>現 대표이사 측과 공동으로 대상회사를 인수할 예정입니다</a:t>
            </a:r>
            <a:r>
              <a:rPr lang="en-US" altLang="ko-KR" dirty="0"/>
              <a:t>. </a:t>
            </a:r>
            <a:r>
              <a:rPr lang="ko-KR" altLang="en-US" dirty="0"/>
              <a:t>해당 투자금은 회사 </a:t>
            </a:r>
            <a:r>
              <a:rPr lang="ko-KR" altLang="en-US" dirty="0" err="1"/>
              <a:t>보통주</a:t>
            </a:r>
            <a:r>
              <a:rPr lang="ko-KR" altLang="en-US" dirty="0"/>
              <a:t> 구주 인수와 신주 투자에 사용될 계획입니다</a:t>
            </a:r>
            <a:r>
              <a:rPr lang="en-US" altLang="ko-KR" dirty="0"/>
              <a:t>.</a:t>
            </a:r>
            <a:endParaRPr lang="ko-KR" altLang="en-US" dirty="0"/>
          </a:p>
        </p:txBody>
      </p:sp>
      <p:grpSp>
        <p:nvGrpSpPr>
          <p:cNvPr id="81" name="그룹 80">
            <a:extLst>
              <a:ext uri="{FF2B5EF4-FFF2-40B4-BE49-F238E27FC236}">
                <a16:creationId xmlns:a16="http://schemas.microsoft.com/office/drawing/2014/main" id="{6E0DA4CC-2903-4592-8AAC-33A55E50CD7A}"/>
              </a:ext>
            </a:extLst>
          </p:cNvPr>
          <p:cNvGrpSpPr/>
          <p:nvPr/>
        </p:nvGrpSpPr>
        <p:grpSpPr>
          <a:xfrm>
            <a:off x="3491345" y="1956462"/>
            <a:ext cx="5961630" cy="285238"/>
            <a:chOff x="5132975" y="1956462"/>
            <a:chExt cx="4320000" cy="285238"/>
          </a:xfrm>
        </p:grpSpPr>
        <p:sp>
          <p:nvSpPr>
            <p:cNvPr id="82" name="TextBox 81">
              <a:extLst>
                <a:ext uri="{FF2B5EF4-FFF2-40B4-BE49-F238E27FC236}">
                  <a16:creationId xmlns:a16="http://schemas.microsoft.com/office/drawing/2014/main" id="{48355B5B-E78C-4BA9-A54C-7ACC95CB9702}"/>
                </a:ext>
              </a:extLst>
            </p:cNvPr>
            <p:cNvSpPr txBox="1"/>
            <p:nvPr/>
          </p:nvSpPr>
          <p:spPr>
            <a:xfrm>
              <a:off x="513297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매수인 </a:t>
              </a:r>
              <a:r>
                <a:rPr lang="en-US" altLang="ko-KR" sz="1400" b="1" dirty="0">
                  <a:solidFill>
                    <a:srgbClr val="483159"/>
                  </a:solidFill>
                  <a:latin typeface="Arial" panose="020B0604020202020204" pitchFamily="34" charset="0"/>
                  <a:ea typeface="KoPubWorld돋움체 Medium" panose="00000600000000000000" pitchFamily="2" charset="-127"/>
                </a:rPr>
                <a:t>(Buy-side)</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83" name="Straight Connector 16">
              <a:extLst>
                <a:ext uri="{FF2B5EF4-FFF2-40B4-BE49-F238E27FC236}">
                  <a16:creationId xmlns:a16="http://schemas.microsoft.com/office/drawing/2014/main" id="{48196C1A-0ECE-4D92-98E8-502036F32B22}"/>
                </a:ext>
              </a:extLst>
            </p:cNvPr>
            <p:cNvCxnSpPr>
              <a:cxnSpLocks/>
            </p:cNvCxnSpPr>
            <p:nvPr/>
          </p:nvCxnSpPr>
          <p:spPr>
            <a:xfrm>
              <a:off x="5132975" y="2241700"/>
              <a:ext cx="4320000" cy="0"/>
            </a:xfrm>
            <a:prstGeom prst="line">
              <a:avLst/>
            </a:prstGeom>
            <a:noFill/>
            <a:ln w="9525" cap="flat" cmpd="sng" algn="ctr">
              <a:solidFill>
                <a:srgbClr val="999999"/>
              </a:solidFill>
              <a:prstDash val="solid"/>
              <a:miter lim="800000"/>
              <a:tailEnd type="none"/>
            </a:ln>
            <a:effectLst/>
          </p:spPr>
        </p:cxnSp>
      </p:grpSp>
      <p:grpSp>
        <p:nvGrpSpPr>
          <p:cNvPr id="84" name="그룹 83">
            <a:extLst>
              <a:ext uri="{FF2B5EF4-FFF2-40B4-BE49-F238E27FC236}">
                <a16:creationId xmlns:a16="http://schemas.microsoft.com/office/drawing/2014/main" id="{BE1FE0DC-E0E8-47E5-9C75-82823485C07B}"/>
              </a:ext>
            </a:extLst>
          </p:cNvPr>
          <p:cNvGrpSpPr/>
          <p:nvPr/>
        </p:nvGrpSpPr>
        <p:grpSpPr>
          <a:xfrm>
            <a:off x="453025" y="1956462"/>
            <a:ext cx="2947636" cy="285238"/>
            <a:chOff x="453025" y="1956462"/>
            <a:chExt cx="4320000" cy="285238"/>
          </a:xfrm>
        </p:grpSpPr>
        <p:sp>
          <p:nvSpPr>
            <p:cNvPr id="85" name="TextBox 84">
              <a:extLst>
                <a:ext uri="{FF2B5EF4-FFF2-40B4-BE49-F238E27FC236}">
                  <a16:creationId xmlns:a16="http://schemas.microsoft.com/office/drawing/2014/main" id="{8303A5C0-8A20-4609-845C-592149600BCC}"/>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매도인 </a:t>
              </a:r>
              <a:r>
                <a:rPr lang="en-US" altLang="ko-KR" sz="1400" b="1" dirty="0">
                  <a:solidFill>
                    <a:srgbClr val="483159"/>
                  </a:solidFill>
                  <a:latin typeface="Arial" panose="020B0604020202020204" pitchFamily="34" charset="0"/>
                  <a:ea typeface="KoPubWorld돋움체 Medium" panose="00000600000000000000" pitchFamily="2" charset="-127"/>
                </a:rPr>
                <a:t>(Sell-side)</a:t>
              </a:r>
              <a:endParaRPr lang="ko-KR" altLang="en-US" sz="1400" b="1" dirty="0">
                <a:solidFill>
                  <a:srgbClr val="483159"/>
                </a:solidFill>
                <a:latin typeface="Arial" panose="020B0604020202020204" pitchFamily="34" charset="0"/>
                <a:ea typeface="KoPubWorld돋움체 Medium" panose="00000600000000000000" pitchFamily="2" charset="-127"/>
              </a:endParaRPr>
            </a:p>
          </p:txBody>
        </p:sp>
        <p:cxnSp>
          <p:nvCxnSpPr>
            <p:cNvPr id="86" name="Straight Connector 32">
              <a:extLst>
                <a:ext uri="{FF2B5EF4-FFF2-40B4-BE49-F238E27FC236}">
                  <a16:creationId xmlns:a16="http://schemas.microsoft.com/office/drawing/2014/main" id="{67D235A2-0F75-46D9-891B-3379354AB885}"/>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pic>
        <p:nvPicPr>
          <p:cNvPr id="30" name="그림 2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
        <p:nvSpPr>
          <p:cNvPr id="32" name="TextBox 31">
            <a:extLst>
              <a:ext uri="{FF2B5EF4-FFF2-40B4-BE49-F238E27FC236}">
                <a16:creationId xmlns:a16="http://schemas.microsoft.com/office/drawing/2014/main" id="{FDE870F8-C5F9-449A-B2B6-E253E85E8ADC}"/>
              </a:ext>
            </a:extLst>
          </p:cNvPr>
          <p:cNvSpPr txBox="1"/>
          <p:nvPr/>
        </p:nvSpPr>
        <p:spPr>
          <a:xfrm>
            <a:off x="5010457" y="3279400"/>
            <a:ext cx="1551013" cy="353943"/>
          </a:xfrm>
          <a:prstGeom prst="rect">
            <a:avLst/>
          </a:prstGeom>
          <a:noFill/>
          <a:ln>
            <a:noFill/>
          </a:ln>
        </p:spPr>
        <p:txBody>
          <a:bodyPr wrap="square" rtlCol="0">
            <a:spAutoFit/>
          </a:bodyPr>
          <a:lstStyle/>
          <a:p>
            <a:pPr defTabSz="844083">
              <a:buClr>
                <a:srgbClr val="000000"/>
              </a:buClr>
            </a:pPr>
            <a:r>
              <a:rPr lang="ko-KR" altLang="en-US" sz="900"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신주 </a:t>
            </a:r>
            <a:r>
              <a:rPr lang="ko-KR" altLang="en-US" sz="900" b="1"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약 </a:t>
            </a:r>
            <a:r>
              <a:rPr lang="en-US" altLang="ko-KR" sz="900" b="1"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380</a:t>
            </a:r>
            <a:r>
              <a:rPr lang="ko-KR" altLang="en-US" sz="900" b="1"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만주</a:t>
            </a:r>
            <a:endParaRPr lang="en-US" altLang="ko-KR" sz="900" b="1"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endParaRPr>
          </a:p>
          <a:p>
            <a:pPr defTabSz="844083">
              <a:buClr>
                <a:srgbClr val="000000"/>
              </a:buClr>
            </a:pPr>
            <a:r>
              <a:rPr lang="ko-KR" altLang="en-US" sz="800" b="1"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 </a:t>
            </a:r>
            <a:r>
              <a:rPr lang="en-US" altLang="ko-KR" sz="800"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a:t>
            </a:r>
            <a:r>
              <a:rPr lang="ko-KR" altLang="en-US" sz="800"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지분율 </a:t>
            </a:r>
            <a:r>
              <a:rPr lang="en-US" altLang="ko-KR" sz="800"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8.6%)</a:t>
            </a:r>
            <a:endParaRPr lang="ko-KR" altLang="en-US" sz="800"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endParaRPr>
          </a:p>
        </p:txBody>
      </p:sp>
      <p:graphicFrame>
        <p:nvGraphicFramePr>
          <p:cNvPr id="33" name="표 32">
            <a:extLst>
              <a:ext uri="{FF2B5EF4-FFF2-40B4-BE49-F238E27FC236}">
                <a16:creationId xmlns:a16="http://schemas.microsoft.com/office/drawing/2014/main" id="{67013F2A-B09E-4639-823C-83732C6EECF8}"/>
              </a:ext>
            </a:extLst>
          </p:cNvPr>
          <p:cNvGraphicFramePr>
            <a:graphicFrameLocks noGrp="1"/>
          </p:cNvGraphicFramePr>
          <p:nvPr>
            <p:extLst>
              <p:ext uri="{D42A27DB-BD31-4B8C-83A1-F6EECF244321}">
                <p14:modId xmlns:p14="http://schemas.microsoft.com/office/powerpoint/2010/main" val="3187596282"/>
              </p:ext>
            </p:extLst>
          </p:nvPr>
        </p:nvGraphicFramePr>
        <p:xfrm>
          <a:off x="453025" y="4217152"/>
          <a:ext cx="8999948" cy="2313360"/>
        </p:xfrm>
        <a:graphic>
          <a:graphicData uri="http://schemas.openxmlformats.org/drawingml/2006/table">
            <a:tbl>
              <a:tblPr firstRow="1" firstCol="1" lastRow="1" lastCol="1" bandRow="1" bandCol="1">
                <a:tableStyleId>{2D5ABB26-0587-4C30-8999-92F81FD0307C}</a:tableStyleId>
              </a:tblPr>
              <a:tblGrid>
                <a:gridCol w="1110444">
                  <a:extLst>
                    <a:ext uri="{9D8B030D-6E8A-4147-A177-3AD203B41FA5}">
                      <a16:colId xmlns:a16="http://schemas.microsoft.com/office/drawing/2014/main" val="571410928"/>
                    </a:ext>
                  </a:extLst>
                </a:gridCol>
                <a:gridCol w="1122074">
                  <a:extLst>
                    <a:ext uri="{9D8B030D-6E8A-4147-A177-3AD203B41FA5}">
                      <a16:colId xmlns:a16="http://schemas.microsoft.com/office/drawing/2014/main" val="2289506559"/>
                    </a:ext>
                  </a:extLst>
                </a:gridCol>
                <a:gridCol w="592705">
                  <a:extLst>
                    <a:ext uri="{9D8B030D-6E8A-4147-A177-3AD203B41FA5}">
                      <a16:colId xmlns:a16="http://schemas.microsoft.com/office/drawing/2014/main" val="4041274208"/>
                    </a:ext>
                  </a:extLst>
                </a:gridCol>
                <a:gridCol w="939005">
                  <a:extLst>
                    <a:ext uri="{9D8B030D-6E8A-4147-A177-3AD203B41FA5}">
                      <a16:colId xmlns:a16="http://schemas.microsoft.com/office/drawing/2014/main" val="3174506388"/>
                    </a:ext>
                  </a:extLst>
                </a:gridCol>
                <a:gridCol w="616640">
                  <a:extLst>
                    <a:ext uri="{9D8B030D-6E8A-4147-A177-3AD203B41FA5}">
                      <a16:colId xmlns:a16="http://schemas.microsoft.com/office/drawing/2014/main" val="1605394192"/>
                    </a:ext>
                  </a:extLst>
                </a:gridCol>
                <a:gridCol w="939005">
                  <a:extLst>
                    <a:ext uri="{9D8B030D-6E8A-4147-A177-3AD203B41FA5}">
                      <a16:colId xmlns:a16="http://schemas.microsoft.com/office/drawing/2014/main" val="23724639"/>
                    </a:ext>
                  </a:extLst>
                </a:gridCol>
                <a:gridCol w="616640">
                  <a:extLst>
                    <a:ext uri="{9D8B030D-6E8A-4147-A177-3AD203B41FA5}">
                      <a16:colId xmlns:a16="http://schemas.microsoft.com/office/drawing/2014/main" val="2018705786"/>
                    </a:ext>
                  </a:extLst>
                </a:gridCol>
                <a:gridCol w="1067060">
                  <a:extLst>
                    <a:ext uri="{9D8B030D-6E8A-4147-A177-3AD203B41FA5}">
                      <a16:colId xmlns:a16="http://schemas.microsoft.com/office/drawing/2014/main" val="352672805"/>
                    </a:ext>
                  </a:extLst>
                </a:gridCol>
                <a:gridCol w="582420">
                  <a:extLst>
                    <a:ext uri="{9D8B030D-6E8A-4147-A177-3AD203B41FA5}">
                      <a16:colId xmlns:a16="http://schemas.microsoft.com/office/drawing/2014/main" val="1831790267"/>
                    </a:ext>
                  </a:extLst>
                </a:gridCol>
                <a:gridCol w="831535">
                  <a:extLst>
                    <a:ext uri="{9D8B030D-6E8A-4147-A177-3AD203B41FA5}">
                      <a16:colId xmlns:a16="http://schemas.microsoft.com/office/drawing/2014/main" val="3756285920"/>
                    </a:ext>
                  </a:extLst>
                </a:gridCol>
                <a:gridCol w="582420">
                  <a:extLst>
                    <a:ext uri="{9D8B030D-6E8A-4147-A177-3AD203B41FA5}">
                      <a16:colId xmlns:a16="http://schemas.microsoft.com/office/drawing/2014/main" val="3269490780"/>
                    </a:ext>
                  </a:extLst>
                </a:gridCol>
              </a:tblGrid>
              <a:tr h="165240">
                <a:tc rowSpan="2">
                  <a:txBody>
                    <a:bodyPr/>
                    <a:lstStyle/>
                    <a:p>
                      <a:pPr algn="ctr">
                        <a:lnSpc>
                          <a:spcPct val="100000"/>
                        </a:lnSpc>
                        <a:spcAft>
                          <a:spcPts val="0"/>
                        </a:spcAft>
                      </a:pPr>
                      <a:r>
                        <a:rPr lang="ko-KR" sz="900" baseline="0" dirty="0" err="1">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주주명</a:t>
                      </a:r>
                      <a:endPar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483159"/>
                    </a:solidFill>
                  </a:tcPr>
                </a:tc>
                <a:tc rowSpan="2">
                  <a:txBody>
                    <a:bodyPr/>
                    <a:lstStyle/>
                    <a:p>
                      <a:pPr algn="ctr">
                        <a:lnSpc>
                          <a:spcPct val="100000"/>
                        </a:lnSpc>
                        <a:spcAft>
                          <a:spcPts val="0"/>
                        </a:spcAft>
                      </a:pPr>
                      <a:r>
                        <a:rPr lang="ko-KR" altLang="en-US"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관계</a:t>
                      </a:r>
                      <a:endPar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483159"/>
                    </a:solidFill>
                  </a:tcPr>
                </a:tc>
                <a:tc rowSpan="2">
                  <a:txBody>
                    <a:bodyPr/>
                    <a:lstStyle/>
                    <a:p>
                      <a:pPr algn="ctr">
                        <a:lnSpc>
                          <a:spcPct val="100000"/>
                        </a:lnSpc>
                        <a:spcAft>
                          <a:spcPts val="0"/>
                        </a:spcAft>
                      </a:pPr>
                      <a:r>
                        <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a:t>
                      </a:r>
                      <a:endParaRPr lang="en-US" alt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gn="ctr">
                        <a:lnSpc>
                          <a:spcPct val="100000"/>
                        </a:lnSpc>
                        <a:spcAft>
                          <a:spcPts val="0"/>
                        </a:spcAft>
                      </a:pPr>
                      <a:r>
                        <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종류</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ko-KR" altLang="en-US"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인수</a:t>
                      </a:r>
                      <a:r>
                        <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전</a:t>
                      </a:r>
                    </a:p>
                  </a:txBody>
                  <a:tcPr marL="36000" marR="3600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en-US"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ko-KR" altLang="en-US"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전환권 행사 후</a:t>
                      </a:r>
                      <a:endPar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en-US"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ko-KR" altLang="en-US"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인수 후</a:t>
                      </a:r>
                      <a:endPar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a:noFill/>
                    </a:lnR>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endPar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ko-KR" altLang="en-US"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유상증자 후</a:t>
                      </a:r>
                      <a:endPar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a:noFill/>
                    </a:lnR>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endPar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no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483159"/>
                    </a:solidFill>
                  </a:tcPr>
                </a:tc>
                <a:extLst>
                  <a:ext uri="{0D108BD9-81ED-4DB2-BD59-A6C34878D82A}">
                    <a16:rowId xmlns:a16="http://schemas.microsoft.com/office/drawing/2014/main" val="2833943300"/>
                  </a:ext>
                </a:extLst>
              </a:tr>
              <a:tr h="16524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a:lnSpc>
                          <a:spcPct val="100000"/>
                        </a:lnSpc>
                        <a:spcAft>
                          <a:spcPts val="0"/>
                        </a:spcAft>
                      </a:pPr>
                      <a:r>
                        <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주식수</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지분율</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주식수</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지분율</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주식수</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지분율</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ko-KR" altLang="en-US"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주식수</a:t>
                      </a:r>
                      <a:endPar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83159"/>
                    </a:solidFill>
                  </a:tcPr>
                </a:tc>
                <a:tc>
                  <a:txBody>
                    <a:bodyPr/>
                    <a:lstStyle/>
                    <a:p>
                      <a:pPr algn="ctr">
                        <a:lnSpc>
                          <a:spcPct val="100000"/>
                        </a:lnSpc>
                        <a:spcAft>
                          <a:spcPts val="0"/>
                        </a:spcAft>
                      </a:pPr>
                      <a:r>
                        <a:rPr lang="ko-KR" altLang="en-US"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지분율</a:t>
                      </a:r>
                      <a:endParaRPr lang="ko-KR" sz="900" baseline="0" dirty="0">
                        <a:solidFill>
                          <a:schemeClr val="bg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83159"/>
                    </a:solidFill>
                  </a:tcPr>
                </a:tc>
                <a:extLst>
                  <a:ext uri="{0D108BD9-81ED-4DB2-BD59-A6C34878D82A}">
                    <a16:rowId xmlns:a16="http://schemas.microsoft.com/office/drawing/2014/main" val="3010465407"/>
                  </a:ext>
                </a:extLst>
              </a:tr>
              <a:tr h="165240">
                <a:tc>
                  <a:txBody>
                    <a:bodyPr/>
                    <a:lstStyle/>
                    <a:p>
                      <a:pPr algn="l">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a:t>
                      </a: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티엘아이</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spcAft>
                          <a:spcPts val="0"/>
                        </a:spcAft>
                      </a:pPr>
                      <a:r>
                        <a:rPr lang="ko-KR" alt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최대주주</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0000"/>
                        </a:lnSpc>
                        <a:spcAft>
                          <a:spcPts val="0"/>
                        </a:spcAft>
                      </a:pPr>
                      <a:r>
                        <a:rPr lang="ko-KR"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4,85</a:t>
                      </a: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a:t>
                      </a:r>
                      <a:r>
                        <a:rPr 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180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12</a:t>
                      </a:r>
                      <a:r>
                        <a:rPr 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4,85</a:t>
                      </a: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a:t>
                      </a:r>
                      <a:r>
                        <a:rPr lang="en-US"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180</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12.0%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29509568"/>
                  </a:ext>
                </a:extLst>
              </a:tr>
              <a:tr h="165240">
                <a:tc>
                  <a:txBody>
                    <a:bodyPr/>
                    <a:lstStyle/>
                    <a:p>
                      <a:pPr algn="l">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a:t>
                      </a: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센소니아</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pPr>
                      <a:r>
                        <a:rPr lang="ko-KR" alt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최대주주 계열사</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ko-KR"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1,195,219</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a:t>
                      </a:r>
                      <a:r>
                        <a:rPr 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a:t>
                      </a:r>
                      <a:r>
                        <a:rPr 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1,195,219</a:t>
                      </a:r>
                      <a:endParaRPr 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943037"/>
                  </a:ext>
                </a:extLst>
              </a:tr>
              <a:tr h="165240">
                <a:tc>
                  <a:txBody>
                    <a:bodyPr/>
                    <a:lstStyle/>
                    <a:p>
                      <a:pPr algn="l">
                        <a:lnSpc>
                          <a:spcPct val="100000"/>
                        </a:lnSpc>
                        <a:spcAft>
                          <a:spcPts val="0"/>
                        </a:spcAft>
                      </a:pPr>
                      <a:r>
                        <a:rPr lang="ko-KR" alt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이한규</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pPr>
                      <a:r>
                        <a:rPr lang="ko-KR" alt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대표이사</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ko-KR"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769,230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a:t>
                      </a:r>
                      <a:r>
                        <a:rPr 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rgbClr val="7030A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769,230</a:t>
                      </a:r>
                      <a:endParaRPr lang="ko-KR" sz="900" baseline="0" dirty="0">
                        <a:solidFill>
                          <a:srgbClr val="7030A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1.9%</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rgbClr val="7030A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769,230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1.90%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rgbClr val="7030A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769,230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1.73%</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6272045"/>
                  </a:ext>
                </a:extLst>
              </a:tr>
              <a:tr h="165240">
                <a:tc>
                  <a:txBody>
                    <a:bodyPr/>
                    <a:lstStyle/>
                    <a:p>
                      <a:pPr algn="l">
                        <a:lnSpc>
                          <a:spcPct val="100000"/>
                        </a:lnSpc>
                        <a:spcAft>
                          <a:spcPts val="0"/>
                        </a:spcAft>
                      </a:pPr>
                      <a:r>
                        <a:rPr lang="ko-KR" altLang="en-US" sz="900" kern="1200" baseline="0"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김달수</a:t>
                      </a: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spcAft>
                          <a:spcPts val="0"/>
                        </a:spcAft>
                      </a:pPr>
                      <a:r>
                        <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최대주주 대표이사</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0000"/>
                        </a:lnSpc>
                        <a:spcAft>
                          <a:spcPts val="0"/>
                        </a:spcAft>
                      </a:pPr>
                      <a:r>
                        <a:rPr lang="ko-KR"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500,000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1.3</a:t>
                      </a:r>
                      <a:r>
                        <a:rPr 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500,000</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1.2%</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3334733"/>
                  </a:ext>
                </a:extLst>
              </a:tr>
              <a:tr h="165240">
                <a:tc>
                  <a:txBody>
                    <a:bodyPr/>
                    <a:lstStyle/>
                    <a:p>
                      <a:pPr algn="l" latinLnBrk="1">
                        <a:lnSpc>
                          <a:spcPct val="100000"/>
                        </a:lnSpc>
                        <a:spcAft>
                          <a:spcPts val="0"/>
                        </a:spcAft>
                      </a:pPr>
                      <a:r>
                        <a:rPr lang="ko-KR" altLang="en-US" sz="900" kern="1200" baseline="0"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윤공수</a:t>
                      </a: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spcAft>
                          <a:spcPts val="0"/>
                        </a:spcAft>
                      </a:pPr>
                      <a:r>
                        <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등기임원</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0000"/>
                        </a:lnSpc>
                        <a:spcAft>
                          <a:spcPts val="0"/>
                        </a:spcAft>
                      </a:pPr>
                      <a:r>
                        <a:rPr lang="ko-KR"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914400" rtl="0" eaLnBrk="1" latinLnBrk="1" hangingPunct="1">
                        <a:lnSpc>
                          <a:spcPct val="100000"/>
                        </a:lnSpc>
                        <a:spcAft>
                          <a:spcPts val="0"/>
                        </a:spcAft>
                      </a:pPr>
                      <a:r>
                        <a:rPr lang="en-US"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20,806</a:t>
                      </a: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914400" rtl="0" eaLnBrk="1" latinLnBrk="1" hangingPunct="1">
                        <a:lnSpc>
                          <a:spcPct val="100000"/>
                        </a:lnSpc>
                        <a:spcAft>
                          <a:spcPts val="0"/>
                        </a:spcAft>
                      </a:pPr>
                      <a:r>
                        <a:rPr 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0.1%</a:t>
                      </a: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914400" rtl="0" eaLnBrk="1" latinLnBrk="1" hangingPunct="1">
                        <a:lnSpc>
                          <a:spcPct val="100000"/>
                        </a:lnSpc>
                        <a:spcAft>
                          <a:spcPts val="0"/>
                        </a:spcAft>
                      </a:pPr>
                      <a:r>
                        <a:rPr lang="en-US"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20,806</a:t>
                      </a: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914400" rtl="0" eaLnBrk="1" latinLnBrk="1" hangingPunct="1">
                        <a:lnSpc>
                          <a:spcPct val="100000"/>
                        </a:lnSpc>
                        <a:spcAft>
                          <a:spcPts val="0"/>
                        </a:spcAft>
                      </a:pPr>
                      <a:r>
                        <a:rPr lang="en-US"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0.1%</a:t>
                      </a: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20,806</a:t>
                      </a:r>
                      <a:endParaRPr lang="ko-KR"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914400" rtl="0" eaLnBrk="1" latinLnBrk="1" hangingPunct="1">
                        <a:lnSpc>
                          <a:spcPct val="100000"/>
                        </a:lnSpc>
                        <a:spcAft>
                          <a:spcPts val="0"/>
                        </a:spcAft>
                      </a:pPr>
                      <a:r>
                        <a:rPr lang="en-US"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0.1%</a:t>
                      </a: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20,806</a:t>
                      </a:r>
                      <a:endParaRPr lang="ko-KR"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r" defTabSz="914400" rtl="0" eaLnBrk="1" latinLnBrk="1" hangingPunct="1">
                        <a:lnSpc>
                          <a:spcPct val="100000"/>
                        </a:lnSpc>
                        <a:spcAft>
                          <a:spcPts val="0"/>
                        </a:spcAft>
                      </a:pPr>
                      <a:r>
                        <a:rPr lang="en-US"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0.0%</a:t>
                      </a: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00352192"/>
                  </a:ext>
                </a:extLst>
              </a:tr>
              <a:tr h="165240">
                <a:tc>
                  <a:txBody>
                    <a:bodyPr/>
                    <a:lstStyle/>
                    <a:p>
                      <a:pPr algn="l" latinLnBrk="1">
                        <a:lnSpc>
                          <a:spcPct val="100000"/>
                        </a:lnSpc>
                        <a:spcAft>
                          <a:spcPts val="0"/>
                        </a:spcAft>
                      </a:pPr>
                      <a:r>
                        <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홍순원</a:t>
                      </a: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spcAft>
                          <a:spcPts val="0"/>
                        </a:spcAft>
                      </a:pPr>
                      <a:r>
                        <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최대주주 계열사 임원</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0000"/>
                        </a:lnSpc>
                        <a:spcAft>
                          <a:spcPts val="0"/>
                        </a:spcAft>
                      </a:pPr>
                      <a:r>
                        <a:rPr lang="ko-KR" altLang="en-US"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21,081</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0.1%</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21,081</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0.1%</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21,081</a:t>
                      </a:r>
                      <a:endParaRPr lang="ko-KR"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0.1%</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21,081</a:t>
                      </a:r>
                      <a:endParaRPr lang="ko-KR"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0.0%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14590491"/>
                  </a:ext>
                </a:extLst>
              </a:tr>
              <a:tr h="165240">
                <a:tc>
                  <a:txBody>
                    <a:bodyPr/>
                    <a:lstStyle/>
                    <a:p>
                      <a:pPr algn="l" latinLnBrk="1">
                        <a:lnSpc>
                          <a:spcPct val="100000"/>
                        </a:lnSpc>
                        <a:spcAft>
                          <a:spcPts val="0"/>
                        </a:spcAft>
                      </a:pPr>
                      <a:r>
                        <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기타</a:t>
                      </a: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spcAft>
                          <a:spcPts val="0"/>
                        </a:spcAft>
                      </a:pPr>
                      <a:r>
                        <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기타 주주</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endParaRPr lang="ko-KR"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30,935,034</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80.8%</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30,935,034</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76.5%</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30,935,034</a:t>
                      </a:r>
                      <a:endParaRPr lang="ko-KR"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76.5%</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30,935,034</a:t>
                      </a:r>
                      <a:endParaRPr lang="ko-KR"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70.0%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3986081"/>
                  </a:ext>
                </a:extLst>
              </a:tr>
              <a:tr h="165240">
                <a:tc>
                  <a:txBody>
                    <a:bodyPr/>
                    <a:lstStyle/>
                    <a:p>
                      <a:pPr algn="l" latinLnBrk="1">
                        <a:lnSpc>
                          <a:spcPct val="100000"/>
                        </a:lnSpc>
                        <a:spcAft>
                          <a:spcPts val="0"/>
                        </a:spcAft>
                      </a:pPr>
                      <a:r>
                        <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전환권행사</a:t>
                      </a:r>
                      <a:r>
                        <a:rPr lang="en-US"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_</a:t>
                      </a:r>
                      <a:r>
                        <a:rPr lang="ko-KR" altLang="en-US" sz="900" kern="1200" baseline="0"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티엘아이</a:t>
                      </a: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spcAft>
                          <a:spcPts val="0"/>
                        </a:spcAft>
                      </a:pP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0000"/>
                        </a:lnSpc>
                        <a:spcAft>
                          <a:spcPts val="0"/>
                        </a:spcAft>
                      </a:pPr>
                      <a:r>
                        <a:rPr lang="ko-KR" altLang="en-US"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1,339,286</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3.3%</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3692538"/>
                  </a:ext>
                </a:extLst>
              </a:tr>
              <a:tr h="165240">
                <a:tc>
                  <a:txBody>
                    <a:bodyPr/>
                    <a:lstStyle/>
                    <a:p>
                      <a:pPr algn="l" latinLnBrk="1">
                        <a:lnSpc>
                          <a:spcPct val="100000"/>
                        </a:lnSpc>
                        <a:spcAft>
                          <a:spcPts val="0"/>
                        </a:spcAft>
                      </a:pPr>
                      <a:r>
                        <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전환권행사</a:t>
                      </a:r>
                      <a:r>
                        <a:rPr lang="en-US" altLang="ko-KR"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_</a:t>
                      </a:r>
                      <a:r>
                        <a:rPr lang="ko-KR" altLang="en-US" sz="900" kern="1200" baseline="0" dirty="0" err="1">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김달수</a:t>
                      </a: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pPr>
                      <a:endParaRPr lang="ko-KR" altLang="en-US" sz="900" kern="12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ko-KR" altLang="en-US"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796,812</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835093"/>
                  </a:ext>
                </a:extLst>
              </a:tr>
              <a:tr h="165240">
                <a:tc>
                  <a:txBody>
                    <a:bodyPr/>
                    <a:lstStyle/>
                    <a:p>
                      <a:pPr algn="l" latinLnBrk="1">
                        <a:lnSpc>
                          <a:spcPct val="100000"/>
                        </a:lnSpc>
                        <a:spcAft>
                          <a:spcPts val="0"/>
                        </a:spcAft>
                      </a:pPr>
                      <a:r>
                        <a:rPr lang="ko-KR" altLang="en-US" sz="9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오름</a:t>
                      </a:r>
                      <a:r>
                        <a:rPr lang="en-US" altLang="ko-KR" sz="9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a:t>
                      </a:r>
                      <a:endParaRPr lang="ko-KR" altLang="en-US" sz="9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lnSpc>
                          <a:spcPct val="100000"/>
                        </a:lnSpc>
                        <a:spcAft>
                          <a:spcPts val="0"/>
                        </a:spcAft>
                      </a:pPr>
                      <a:r>
                        <a:rPr lang="ko-KR" alt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인수자 </a:t>
                      </a: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구주</a:t>
                      </a: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0000"/>
                        </a:lnSpc>
                        <a:spcAft>
                          <a:spcPts val="0"/>
                        </a:spcAft>
                      </a:pPr>
                      <a:r>
                        <a:rPr lang="ko-KR" altLang="en-US"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8,682,497</a:t>
                      </a:r>
                      <a:endParaRPr lang="ko-KR"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21.5%</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8,682,497</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19.6%</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1650167"/>
                  </a:ext>
                </a:extLst>
              </a:tr>
              <a:tr h="165240">
                <a:tc>
                  <a:txBody>
                    <a:bodyPr/>
                    <a:lstStyle/>
                    <a:p>
                      <a:pPr algn="l" latinLnBrk="1">
                        <a:lnSpc>
                          <a:spcPct val="100000"/>
                        </a:lnSpc>
                        <a:spcAft>
                          <a:spcPts val="0"/>
                        </a:spcAft>
                      </a:pPr>
                      <a:r>
                        <a:rPr lang="ko-KR" altLang="en-US" sz="9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오름</a:t>
                      </a:r>
                      <a:r>
                        <a:rPr lang="en-US" altLang="ko-KR" sz="9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a:t>
                      </a:r>
                      <a:endParaRPr lang="ko-KR" altLang="en-US" sz="900" baseline="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Aft>
                          <a:spcPts val="0"/>
                        </a:spcAft>
                      </a:pPr>
                      <a:r>
                        <a:rPr lang="ko-KR" alt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인수자 </a:t>
                      </a: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신주</a:t>
                      </a: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ko-KR" altLang="en-US" sz="900" baseline="0" dirty="0" err="1">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baseline="0" dirty="0">
                          <a:solidFill>
                            <a:srgbClr val="7030A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ko-KR" sz="900" baseline="0" dirty="0">
                        <a:solidFill>
                          <a:srgbClr val="7030A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3,831,418</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lnSpc>
                          <a:spcPct val="100000"/>
                        </a:lnSpc>
                        <a:spcAft>
                          <a:spcPts val="0"/>
                        </a:spcAft>
                      </a:pPr>
                      <a:r>
                        <a:rPr lang="en-US" alt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8.7%</a:t>
                      </a:r>
                      <a:endParaRPr lang="ko-KR" sz="900" baseline="0" dirty="0">
                        <a:solidFill>
                          <a:schemeClr val="tx1"/>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65240">
                <a:tc gridSpan="3">
                  <a:txBody>
                    <a:bodyPr/>
                    <a:lstStyle/>
                    <a:p>
                      <a:pPr algn="ctr">
                        <a:lnSpc>
                          <a:spcPct val="100000"/>
                        </a:lnSpc>
                        <a:spcAft>
                          <a:spcPts val="0"/>
                        </a:spcAft>
                      </a:pPr>
                      <a:r>
                        <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합계</a:t>
                      </a:r>
                    </a:p>
                  </a:txBody>
                  <a:tcPr marL="36000" marR="36000" marT="0" marB="0"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DDF"/>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38,292,550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DDF"/>
                    </a:solidFill>
                  </a:tcPr>
                </a:tc>
                <a:tc>
                  <a:txBody>
                    <a:bodyPr/>
                    <a:lstStyle/>
                    <a:p>
                      <a:pPr algn="r">
                        <a:lnSpc>
                          <a:spcPct val="100000"/>
                        </a:lnSpc>
                        <a:spcAft>
                          <a:spcPts val="0"/>
                        </a:spcAft>
                      </a:pPr>
                      <a:r>
                        <a:rPr 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100</a:t>
                      </a: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.0</a:t>
                      </a:r>
                      <a:r>
                        <a:rPr 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DDF"/>
                    </a:solidFill>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40,428,648</a:t>
                      </a:r>
                      <a:endParaRPr lang="ko-KR"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DDF"/>
                    </a:solidFill>
                  </a:tcPr>
                </a:tc>
                <a:tc>
                  <a:txBody>
                    <a:bodyPr/>
                    <a:lstStyle/>
                    <a:p>
                      <a:pPr algn="r">
                        <a:lnSpc>
                          <a:spcPct val="100000"/>
                        </a:lnSpc>
                        <a:spcAft>
                          <a:spcPts val="0"/>
                        </a:spcAft>
                      </a:pPr>
                      <a:r>
                        <a:rPr 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100</a:t>
                      </a: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.0</a:t>
                      </a:r>
                      <a:r>
                        <a:rPr lang="en-US"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DDF"/>
                    </a:solidFill>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40,428,648</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DDF"/>
                    </a:solidFill>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100.0%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DDF"/>
                    </a:solidFill>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44,260,066</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DDF"/>
                    </a:solidFill>
                  </a:tcPr>
                </a:tc>
                <a:tc>
                  <a:txBody>
                    <a:bodyPr/>
                    <a:lstStyle/>
                    <a:p>
                      <a:pPr algn="r">
                        <a:lnSpc>
                          <a:spcPct val="100000"/>
                        </a:lnSpc>
                        <a:spcAft>
                          <a:spcPts val="0"/>
                        </a:spcAft>
                      </a:pPr>
                      <a:r>
                        <a:rPr lang="en-US" alt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100.0%</a:t>
                      </a:r>
                      <a:endParaRPr lang="ko-KR" sz="900" baseline="0" dirty="0">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txBody>
                  <a:tcPr marL="36000" marR="36000" marT="0" marB="0"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DDF"/>
                    </a:solidFill>
                  </a:tcPr>
                </a:tc>
                <a:extLst>
                  <a:ext uri="{0D108BD9-81ED-4DB2-BD59-A6C34878D82A}">
                    <a16:rowId xmlns:a16="http://schemas.microsoft.com/office/drawing/2014/main" val="2450905790"/>
                  </a:ext>
                </a:extLst>
              </a:tr>
            </a:tbl>
          </a:graphicData>
        </a:graphic>
      </p:graphicFrame>
      <p:sp>
        <p:nvSpPr>
          <p:cNvPr id="34" name="모서리가 둥근 직사각형 104">
            <a:extLst>
              <a:ext uri="{FF2B5EF4-FFF2-40B4-BE49-F238E27FC236}">
                <a16:creationId xmlns:a16="http://schemas.microsoft.com/office/drawing/2014/main" id="{90EC2463-5655-4DB2-8BD1-AA375B7BFBEC}"/>
              </a:ext>
            </a:extLst>
          </p:cNvPr>
          <p:cNvSpPr/>
          <p:nvPr/>
        </p:nvSpPr>
        <p:spPr>
          <a:xfrm>
            <a:off x="702920" y="2650362"/>
            <a:ext cx="1234654" cy="384151"/>
          </a:xfrm>
          <a:prstGeom prst="roundRect">
            <a:avLst/>
          </a:prstGeom>
          <a:solidFill>
            <a:schemeClr val="tx1">
              <a:lumMod val="50000"/>
              <a:lumOff val="50000"/>
            </a:schemeClr>
          </a:solidFill>
          <a:ln w="25400" cap="flat" cmpd="sng" algn="ctr">
            <a:noFill/>
            <a:prstDash val="solid"/>
          </a:ln>
          <a:effectLst/>
        </p:spPr>
        <p:txBody>
          <a:bodyPr rtlCol="0" anchor="ctr"/>
          <a:lstStyle/>
          <a:p>
            <a:pPr algn="ctr" defTabSz="844083" latinLnBrk="0">
              <a:buClr>
                <a:srgbClr val="000000"/>
              </a:buClr>
              <a:defRPr/>
            </a:pPr>
            <a:r>
              <a:rPr lang="ko-KR" altLang="en-US" sz="1100" b="1" kern="0" dirty="0" err="1">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티엘아이</a:t>
            </a:r>
            <a:r>
              <a:rPr lang="ko-KR" altLang="en-US" sz="1100" b="1" kern="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 및 특수관계자</a:t>
            </a:r>
            <a:endParaRPr lang="en-GB" sz="1100" b="1" kern="0" dirty="0">
              <a:solidFill>
                <a:schemeClr val="bg1"/>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endParaRPr>
          </a:p>
        </p:txBody>
      </p:sp>
      <p:sp>
        <p:nvSpPr>
          <p:cNvPr id="36" name="TextBox 35">
            <a:extLst>
              <a:ext uri="{FF2B5EF4-FFF2-40B4-BE49-F238E27FC236}">
                <a16:creationId xmlns:a16="http://schemas.microsoft.com/office/drawing/2014/main" id="{7BF720D1-D7D2-4F02-B91A-22A6441325AD}"/>
              </a:ext>
            </a:extLst>
          </p:cNvPr>
          <p:cNvSpPr txBox="1"/>
          <p:nvPr/>
        </p:nvSpPr>
        <p:spPr>
          <a:xfrm>
            <a:off x="2276027" y="2571863"/>
            <a:ext cx="1582915" cy="230832"/>
          </a:xfrm>
          <a:prstGeom prst="rect">
            <a:avLst/>
          </a:prstGeom>
          <a:noFill/>
          <a:ln>
            <a:noFill/>
          </a:ln>
        </p:spPr>
        <p:txBody>
          <a:bodyPr wrap="square" rtlCol="0">
            <a:spAutoFit/>
          </a:bodyPr>
          <a:lstStyle/>
          <a:p>
            <a:pPr defTabSz="844083">
              <a:buClr>
                <a:srgbClr val="000000"/>
              </a:buClr>
            </a:pPr>
            <a:r>
              <a:rPr lang="ko-KR" altLang="en-US" sz="900"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구주대금 </a:t>
            </a:r>
            <a:r>
              <a:rPr lang="en-US" altLang="ko-KR" sz="900"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300</a:t>
            </a:r>
            <a:r>
              <a:rPr lang="ko-KR" altLang="en-US" sz="900" kern="0" dirty="0" err="1">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억원</a:t>
            </a:r>
            <a:endParaRPr lang="ko-KR" altLang="en-US" sz="900"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endParaRPr>
          </a:p>
        </p:txBody>
      </p:sp>
      <p:cxnSp>
        <p:nvCxnSpPr>
          <p:cNvPr id="38" name="직선 화살표 연결선 37">
            <a:extLst>
              <a:ext uri="{FF2B5EF4-FFF2-40B4-BE49-F238E27FC236}">
                <a16:creationId xmlns:a16="http://schemas.microsoft.com/office/drawing/2014/main" id="{1BA6EF8A-9CA4-4DBB-8B53-385554D403BF}"/>
              </a:ext>
            </a:extLst>
          </p:cNvPr>
          <p:cNvCxnSpPr/>
          <p:nvPr/>
        </p:nvCxnSpPr>
        <p:spPr>
          <a:xfrm flipH="1" flipV="1">
            <a:off x="2044512" y="2776110"/>
            <a:ext cx="1811794" cy="4231"/>
          </a:xfrm>
          <a:prstGeom prst="straightConnector1">
            <a:avLst/>
          </a:prstGeom>
          <a:ln w="28575">
            <a:solidFill>
              <a:srgbClr val="D0AD6B"/>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BDB8012-2AC4-4152-B3DC-1756A7167F18}"/>
              </a:ext>
            </a:extLst>
          </p:cNvPr>
          <p:cNvSpPr txBox="1"/>
          <p:nvPr/>
        </p:nvSpPr>
        <p:spPr>
          <a:xfrm>
            <a:off x="3363107" y="3285335"/>
            <a:ext cx="1346833" cy="353943"/>
          </a:xfrm>
          <a:prstGeom prst="rect">
            <a:avLst/>
          </a:prstGeom>
          <a:noFill/>
          <a:ln>
            <a:noFill/>
          </a:ln>
        </p:spPr>
        <p:txBody>
          <a:bodyPr wrap="square" rtlCol="0">
            <a:spAutoFit/>
          </a:bodyPr>
          <a:lstStyle/>
          <a:p>
            <a:pPr defTabSz="844083">
              <a:buClr>
                <a:srgbClr val="000000"/>
              </a:buClr>
            </a:pPr>
            <a:r>
              <a:rPr lang="ko-KR" altLang="en-US" sz="900" kern="0" dirty="0">
                <a:solidFill>
                  <a:srgbClr val="000000"/>
                </a:solidFill>
                <a:latin typeface="Arial" panose="020B0604020202020204" pitchFamily="34" charset="0"/>
                <a:ea typeface="KoPubWorld돋움체 Medium" panose="00000600000000000000" pitchFamily="2" charset="-127"/>
                <a:cs typeface="Arial" panose="020B0604020202020204" pitchFamily="34" charset="0"/>
                <a:sym typeface="Arial"/>
              </a:rPr>
              <a:t>구주 </a:t>
            </a:r>
            <a:r>
              <a:rPr lang="en-US" altLang="ko-KR" sz="900" b="1" kern="0" dirty="0">
                <a:solidFill>
                  <a:srgbClr val="000000"/>
                </a:solidFill>
                <a:latin typeface="Arial" panose="020B0604020202020204" pitchFamily="34" charset="0"/>
                <a:ea typeface="KoPubWorld돋움체 Medium" panose="00000600000000000000" pitchFamily="2" charset="-127"/>
                <a:cs typeface="Arial" panose="020B0604020202020204" pitchFamily="34" charset="0"/>
                <a:sym typeface="Arial"/>
              </a:rPr>
              <a:t>868</a:t>
            </a:r>
            <a:r>
              <a:rPr lang="ko-KR" altLang="en-US" sz="900" b="1" kern="0" dirty="0">
                <a:solidFill>
                  <a:srgbClr val="000000"/>
                </a:solidFill>
                <a:latin typeface="Arial" panose="020B0604020202020204" pitchFamily="34" charset="0"/>
                <a:ea typeface="KoPubWorld돋움체 Medium" panose="00000600000000000000" pitchFamily="2" charset="-127"/>
                <a:cs typeface="Arial" panose="020B0604020202020204" pitchFamily="34" charset="0"/>
                <a:sym typeface="Arial"/>
              </a:rPr>
              <a:t>만주</a:t>
            </a:r>
            <a:endParaRPr lang="en-US" altLang="ko-KR" sz="900" b="1" kern="0" dirty="0">
              <a:solidFill>
                <a:srgbClr val="000000"/>
              </a:solidFill>
              <a:latin typeface="Arial" panose="020B0604020202020204" pitchFamily="34" charset="0"/>
              <a:ea typeface="KoPubWorld돋움체 Medium" panose="00000600000000000000" pitchFamily="2" charset="-127"/>
              <a:cs typeface="Arial" panose="020B0604020202020204" pitchFamily="34" charset="0"/>
              <a:sym typeface="Arial"/>
            </a:endParaRPr>
          </a:p>
          <a:p>
            <a:pPr defTabSz="844083">
              <a:buClr>
                <a:srgbClr val="000000"/>
              </a:buClr>
            </a:pPr>
            <a:r>
              <a:rPr lang="en-US" altLang="ko-KR" sz="800" kern="0" dirty="0">
                <a:solidFill>
                  <a:srgbClr val="000000"/>
                </a:solidFill>
                <a:latin typeface="Arial" panose="020B0604020202020204" pitchFamily="34" charset="0"/>
                <a:ea typeface="KoPubWorld돋움체 Medium" panose="00000600000000000000" pitchFamily="2" charset="-127"/>
                <a:cs typeface="Arial" panose="020B0604020202020204" pitchFamily="34" charset="0"/>
                <a:sym typeface="Arial"/>
              </a:rPr>
              <a:t>(</a:t>
            </a:r>
            <a:r>
              <a:rPr lang="ko-KR" altLang="en-US" sz="800" kern="0" dirty="0" err="1">
                <a:solidFill>
                  <a:srgbClr val="000000"/>
                </a:solidFill>
                <a:latin typeface="Arial" panose="020B0604020202020204" pitchFamily="34" charset="0"/>
                <a:ea typeface="KoPubWorld돋움체 Medium" panose="00000600000000000000" pitchFamily="2" charset="-127"/>
                <a:cs typeface="Arial" panose="020B0604020202020204" pitchFamily="34" charset="0"/>
                <a:sym typeface="Arial"/>
              </a:rPr>
              <a:t>지분율</a:t>
            </a:r>
            <a:r>
              <a:rPr lang="ko-KR" altLang="en-US" sz="800" kern="0" dirty="0">
                <a:solidFill>
                  <a:srgbClr val="000000"/>
                </a:solidFill>
                <a:latin typeface="Arial" panose="020B0604020202020204" pitchFamily="34" charset="0"/>
                <a:ea typeface="KoPubWorld돋움체 Medium" panose="00000600000000000000" pitchFamily="2" charset="-127"/>
                <a:cs typeface="Arial" panose="020B0604020202020204" pitchFamily="34" charset="0"/>
                <a:sym typeface="Arial"/>
              </a:rPr>
              <a:t> </a:t>
            </a:r>
            <a:r>
              <a:rPr lang="en-US" altLang="ko-KR" sz="800" kern="0" dirty="0">
                <a:solidFill>
                  <a:srgbClr val="000000"/>
                </a:solidFill>
                <a:latin typeface="Arial" panose="020B0604020202020204" pitchFamily="34" charset="0"/>
                <a:ea typeface="KoPubWorld돋움체 Medium" panose="00000600000000000000" pitchFamily="2" charset="-127"/>
                <a:cs typeface="Arial" panose="020B0604020202020204" pitchFamily="34" charset="0"/>
                <a:sym typeface="Arial"/>
              </a:rPr>
              <a:t>19.6%)</a:t>
            </a:r>
            <a:endParaRPr lang="ko-KR" altLang="en-US" sz="800" kern="0" dirty="0">
              <a:solidFill>
                <a:srgbClr val="000000"/>
              </a:solidFill>
              <a:latin typeface="Arial" panose="020B0604020202020204" pitchFamily="34" charset="0"/>
              <a:ea typeface="KoPubWorld돋움체 Medium" panose="00000600000000000000" pitchFamily="2" charset="-127"/>
              <a:cs typeface="Arial" panose="020B0604020202020204" pitchFamily="34" charset="0"/>
              <a:sym typeface="Arial"/>
            </a:endParaRPr>
          </a:p>
        </p:txBody>
      </p:sp>
      <p:cxnSp>
        <p:nvCxnSpPr>
          <p:cNvPr id="40" name="직선 화살표 연결선 39">
            <a:extLst>
              <a:ext uri="{FF2B5EF4-FFF2-40B4-BE49-F238E27FC236}">
                <a16:creationId xmlns:a16="http://schemas.microsoft.com/office/drawing/2014/main" id="{85A937AA-5EF8-4685-92DE-B3B046C0440F}"/>
              </a:ext>
            </a:extLst>
          </p:cNvPr>
          <p:cNvCxnSpPr>
            <a:cxnSpLocks/>
          </p:cNvCxnSpPr>
          <p:nvPr/>
        </p:nvCxnSpPr>
        <p:spPr>
          <a:xfrm flipV="1">
            <a:off x="2044512" y="2884147"/>
            <a:ext cx="1811794" cy="4231"/>
          </a:xfrm>
          <a:prstGeom prst="straightConnector1">
            <a:avLst/>
          </a:prstGeom>
          <a:ln w="28575">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0C2B1D4-3344-44DC-9B38-D8B9CC20D094}"/>
              </a:ext>
            </a:extLst>
          </p:cNvPr>
          <p:cNvSpPr txBox="1"/>
          <p:nvPr/>
        </p:nvSpPr>
        <p:spPr>
          <a:xfrm>
            <a:off x="2284149" y="2888378"/>
            <a:ext cx="1332519" cy="230832"/>
          </a:xfrm>
          <a:prstGeom prst="rect">
            <a:avLst/>
          </a:prstGeom>
          <a:noFill/>
          <a:ln>
            <a:noFill/>
          </a:ln>
        </p:spPr>
        <p:txBody>
          <a:bodyPr wrap="square" rtlCol="0">
            <a:spAutoFit/>
          </a:bodyPr>
          <a:lstStyle/>
          <a:p>
            <a:pPr defTabSz="844083">
              <a:buClr>
                <a:srgbClr val="000000"/>
              </a:buClr>
            </a:pPr>
            <a:r>
              <a:rPr lang="ko-KR" altLang="en-US" sz="900" kern="0" dirty="0" err="1">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보통주</a:t>
            </a:r>
            <a:r>
              <a:rPr lang="ko-KR" altLang="en-US" sz="900"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 </a:t>
            </a:r>
            <a:r>
              <a:rPr lang="en-US" altLang="ko-KR" sz="900"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8,682,497</a:t>
            </a:r>
            <a:r>
              <a:rPr lang="ko-KR" altLang="en-US" sz="900" kern="0" dirty="0">
                <a:solidFill>
                  <a:srgbClr val="000000"/>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주</a:t>
            </a:r>
          </a:p>
        </p:txBody>
      </p:sp>
      <p:sp>
        <p:nvSpPr>
          <p:cNvPr id="42" name="모서리가 둥근 직사각형 104">
            <a:extLst>
              <a:ext uri="{FF2B5EF4-FFF2-40B4-BE49-F238E27FC236}">
                <a16:creationId xmlns:a16="http://schemas.microsoft.com/office/drawing/2014/main" id="{E047DDA3-1A06-41AF-B9A9-043165487F8A}"/>
              </a:ext>
            </a:extLst>
          </p:cNvPr>
          <p:cNvSpPr/>
          <p:nvPr/>
        </p:nvSpPr>
        <p:spPr>
          <a:xfrm>
            <a:off x="6403498" y="3623620"/>
            <a:ext cx="1360801" cy="459982"/>
          </a:xfrm>
          <a:prstGeom prst="roundRect">
            <a:avLst/>
          </a:prstGeom>
          <a:solidFill>
            <a:srgbClr val="E7DFEE"/>
          </a:solidFill>
          <a:ln w="25400" cap="flat" cmpd="sng" algn="ctr">
            <a:solidFill>
              <a:srgbClr val="483159"/>
            </a:solidFill>
            <a:prstDash val="solid"/>
          </a:ln>
          <a:effectLst/>
        </p:spPr>
        <p:txBody>
          <a:bodyPr rtlCol="0" anchor="ctr"/>
          <a:lstStyle/>
          <a:p>
            <a:pPr algn="ctr" defTabSz="844083" latinLnBrk="0">
              <a:buClr>
                <a:srgbClr val="000000"/>
              </a:buClr>
              <a:defRPr/>
            </a:pPr>
            <a:r>
              <a:rPr lang="ko-KR" altLang="en-US" sz="11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이한규 대표이사</a:t>
            </a:r>
            <a:r>
              <a:rPr lang="en-US" altLang="ko-KR" sz="11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a:t>
            </a:r>
            <a:r>
              <a:rPr lang="ko-KR" altLang="en-US" sz="11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現</a:t>
            </a:r>
            <a:r>
              <a:rPr lang="en-US" altLang="ko-KR" sz="11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a:t>
            </a:r>
          </a:p>
          <a:p>
            <a:pPr algn="ctr" defTabSz="844083" latinLnBrk="0">
              <a:buClr>
                <a:srgbClr val="000000"/>
              </a:buClr>
              <a:defRPr/>
            </a:pPr>
            <a:endParaRPr lang="en-GB" sz="11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endParaRPr>
          </a:p>
        </p:txBody>
      </p:sp>
      <p:cxnSp>
        <p:nvCxnSpPr>
          <p:cNvPr id="43" name="직선 연결선 42">
            <a:extLst>
              <a:ext uri="{FF2B5EF4-FFF2-40B4-BE49-F238E27FC236}">
                <a16:creationId xmlns:a16="http://schemas.microsoft.com/office/drawing/2014/main" id="{D77C1D32-AE40-46E4-AC70-5CD6186BA263}"/>
              </a:ext>
            </a:extLst>
          </p:cNvPr>
          <p:cNvCxnSpPr>
            <a:cxnSpLocks/>
          </p:cNvCxnSpPr>
          <p:nvPr/>
        </p:nvCxnSpPr>
        <p:spPr>
          <a:xfrm>
            <a:off x="5314907" y="3930909"/>
            <a:ext cx="948996" cy="2483"/>
          </a:xfrm>
          <a:prstGeom prst="line">
            <a:avLst/>
          </a:prstGeom>
          <a:noFill/>
          <a:ln w="38100" cap="flat" cmpd="sng" algn="ctr">
            <a:solidFill>
              <a:srgbClr val="D0AD6B"/>
            </a:solidFill>
            <a:prstDash val="sysDot"/>
            <a:headEnd type="triangle" w="med" len="med"/>
            <a:tailEnd type="none" w="med" len="med"/>
          </a:ln>
          <a:effectLst/>
        </p:spPr>
      </p:cxnSp>
      <p:cxnSp>
        <p:nvCxnSpPr>
          <p:cNvPr id="44" name="직선 연결선 43">
            <a:extLst>
              <a:ext uri="{FF2B5EF4-FFF2-40B4-BE49-F238E27FC236}">
                <a16:creationId xmlns:a16="http://schemas.microsoft.com/office/drawing/2014/main" id="{34503537-CAEA-4C7E-9EF6-C198A75F1D6D}"/>
              </a:ext>
            </a:extLst>
          </p:cNvPr>
          <p:cNvCxnSpPr>
            <a:cxnSpLocks/>
          </p:cNvCxnSpPr>
          <p:nvPr/>
        </p:nvCxnSpPr>
        <p:spPr>
          <a:xfrm flipV="1">
            <a:off x="4154032" y="3321250"/>
            <a:ext cx="0" cy="266751"/>
          </a:xfrm>
          <a:prstGeom prst="line">
            <a:avLst/>
          </a:prstGeom>
          <a:noFill/>
          <a:ln w="38100" cap="flat" cmpd="sng" algn="ctr">
            <a:solidFill>
              <a:srgbClr val="483159"/>
            </a:solidFill>
            <a:prstDash val="solid"/>
            <a:headEnd type="triangle" w="med" len="med"/>
            <a:tailEnd type="none" w="med" len="med"/>
          </a:ln>
          <a:effectLst/>
        </p:spPr>
      </p:cxnSp>
      <p:cxnSp>
        <p:nvCxnSpPr>
          <p:cNvPr id="45" name="직선 연결선 44">
            <a:extLst>
              <a:ext uri="{FF2B5EF4-FFF2-40B4-BE49-F238E27FC236}">
                <a16:creationId xmlns:a16="http://schemas.microsoft.com/office/drawing/2014/main" id="{0F5601B5-1B0C-4FED-B5BE-9D362D1334A9}"/>
              </a:ext>
            </a:extLst>
          </p:cNvPr>
          <p:cNvCxnSpPr>
            <a:cxnSpLocks/>
          </p:cNvCxnSpPr>
          <p:nvPr/>
        </p:nvCxnSpPr>
        <p:spPr>
          <a:xfrm flipV="1">
            <a:off x="5051645" y="3321250"/>
            <a:ext cx="0" cy="266751"/>
          </a:xfrm>
          <a:prstGeom prst="line">
            <a:avLst/>
          </a:prstGeom>
          <a:noFill/>
          <a:ln w="38100" cap="flat" cmpd="sng" algn="ctr">
            <a:solidFill>
              <a:srgbClr val="D0AD6B"/>
            </a:solidFill>
            <a:prstDash val="solid"/>
            <a:headEnd type="triangle" w="med" len="med"/>
            <a:tailEnd type="none" w="med" len="med"/>
          </a:ln>
          <a:effectLst/>
        </p:spPr>
      </p:cxnSp>
      <p:sp>
        <p:nvSpPr>
          <p:cNvPr id="46" name="모서리가 둥근 직사각형 104">
            <a:extLst>
              <a:ext uri="{FF2B5EF4-FFF2-40B4-BE49-F238E27FC236}">
                <a16:creationId xmlns:a16="http://schemas.microsoft.com/office/drawing/2014/main" id="{87206716-6988-46DD-BFF7-A1175FCF773B}"/>
              </a:ext>
            </a:extLst>
          </p:cNvPr>
          <p:cNvSpPr/>
          <p:nvPr/>
        </p:nvSpPr>
        <p:spPr>
          <a:xfrm>
            <a:off x="3902204" y="3608963"/>
            <a:ext cx="1318455" cy="461266"/>
          </a:xfrm>
          <a:prstGeom prst="roundRect">
            <a:avLst/>
          </a:prstGeom>
          <a:solidFill>
            <a:srgbClr val="483159"/>
          </a:solidFill>
          <a:ln w="25400" cap="flat" cmpd="sng" algn="ctr">
            <a:solidFill>
              <a:srgbClr val="483159"/>
            </a:solidFill>
            <a:prstDash val="solid"/>
          </a:ln>
          <a:effectLst/>
        </p:spPr>
        <p:txBody>
          <a:bodyPr rtlCol="0" anchor="ctr"/>
          <a:lstStyle/>
          <a:p>
            <a:pPr algn="ctr" defTabSz="844083" latinLnBrk="0">
              <a:buClr>
                <a:srgbClr val="000000"/>
              </a:buClr>
              <a:defRPr/>
            </a:pPr>
            <a:r>
              <a:rPr lang="ko-KR" altLang="en-US" sz="1100" b="1" kern="0" dirty="0">
                <a:solidFill>
                  <a:srgbClr val="D0AD6B"/>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주식회사 </a:t>
            </a:r>
            <a:r>
              <a:rPr lang="ko-KR" altLang="en-US" sz="1100" b="1" kern="0" dirty="0" err="1">
                <a:solidFill>
                  <a:srgbClr val="D0AD6B"/>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윈팩</a:t>
            </a:r>
            <a:endParaRPr lang="en-GB" sz="1100" b="1" kern="0" dirty="0">
              <a:solidFill>
                <a:srgbClr val="D0AD6B"/>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endParaRPr>
          </a:p>
        </p:txBody>
      </p:sp>
      <p:sp>
        <p:nvSpPr>
          <p:cNvPr id="47" name="TextBox 46">
            <a:extLst>
              <a:ext uri="{FF2B5EF4-FFF2-40B4-BE49-F238E27FC236}">
                <a16:creationId xmlns:a16="http://schemas.microsoft.com/office/drawing/2014/main" id="{103A2FFE-1E80-476D-9311-EFE22D8EDFBF}"/>
              </a:ext>
            </a:extLst>
          </p:cNvPr>
          <p:cNvSpPr txBox="1"/>
          <p:nvPr/>
        </p:nvSpPr>
        <p:spPr>
          <a:xfrm>
            <a:off x="6483364" y="3850687"/>
            <a:ext cx="1387261" cy="230832"/>
          </a:xfrm>
          <a:prstGeom prst="rect">
            <a:avLst/>
          </a:prstGeom>
          <a:noFill/>
          <a:ln>
            <a:noFill/>
          </a:ln>
        </p:spPr>
        <p:txBody>
          <a:bodyPr wrap="square" rtlCol="0">
            <a:spAutoFit/>
          </a:bodyPr>
          <a:lstStyle/>
          <a:p>
            <a:pPr defTabSz="844083">
              <a:buClr>
                <a:srgbClr val="000000"/>
              </a:buClr>
            </a:pPr>
            <a:r>
              <a:rPr lang="ko-KR" altLang="en-US"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약 </a:t>
            </a:r>
            <a:r>
              <a:rPr lang="en-US" altLang="ko-KR" sz="900" b="1"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26.5</a:t>
            </a:r>
            <a:r>
              <a:rPr lang="ko-KR" altLang="en-US" sz="900" kern="0" dirty="0" err="1">
                <a:latin typeface="Arial" panose="020B0604020202020204" pitchFamily="34" charset="0"/>
                <a:ea typeface="KoPubWorld돋움체 Medium" panose="00000600000000000000" pitchFamily="2" charset="-127"/>
                <a:cs typeface="KoPubWorld돋움체 Medium" panose="00000600000000000000" pitchFamily="2" charset="-127"/>
                <a:sym typeface="Arial"/>
              </a:rPr>
              <a:t>억원</a:t>
            </a:r>
            <a:r>
              <a:rPr lang="ko-KR" altLang="en-US"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 가치 주식</a:t>
            </a:r>
          </a:p>
        </p:txBody>
      </p:sp>
      <p:sp>
        <p:nvSpPr>
          <p:cNvPr id="48" name="TextBox 47">
            <a:extLst>
              <a:ext uri="{FF2B5EF4-FFF2-40B4-BE49-F238E27FC236}">
                <a16:creationId xmlns:a16="http://schemas.microsoft.com/office/drawing/2014/main" id="{E010C664-7F43-48A6-87D1-61EC29C18150}"/>
              </a:ext>
            </a:extLst>
          </p:cNvPr>
          <p:cNvSpPr txBox="1"/>
          <p:nvPr/>
        </p:nvSpPr>
        <p:spPr>
          <a:xfrm>
            <a:off x="5270712" y="3719427"/>
            <a:ext cx="1231952" cy="230832"/>
          </a:xfrm>
          <a:prstGeom prst="rect">
            <a:avLst/>
          </a:prstGeom>
          <a:noFill/>
          <a:ln>
            <a:noFill/>
          </a:ln>
        </p:spPr>
        <p:txBody>
          <a:bodyPr wrap="square" rtlCol="0">
            <a:spAutoFit/>
          </a:bodyPr>
          <a:lstStyle/>
          <a:p>
            <a:pPr defTabSz="844083">
              <a:buClr>
                <a:srgbClr val="000000"/>
              </a:buClr>
            </a:pPr>
            <a:r>
              <a:rPr lang="ko-KR" altLang="en-US"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기존 보유주식 </a:t>
            </a:r>
            <a:r>
              <a:rPr lang="en-US" altLang="ko-KR" sz="900" b="1"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76</a:t>
            </a:r>
            <a:r>
              <a:rPr lang="ko-KR" altLang="en-US" sz="900" b="1"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만주</a:t>
            </a:r>
          </a:p>
        </p:txBody>
      </p:sp>
      <p:sp>
        <p:nvSpPr>
          <p:cNvPr id="50" name="모서리가 둥근 직사각형 104">
            <a:extLst>
              <a:ext uri="{FF2B5EF4-FFF2-40B4-BE49-F238E27FC236}">
                <a16:creationId xmlns:a16="http://schemas.microsoft.com/office/drawing/2014/main" id="{A9E63F0D-8194-40F7-817A-93F848878132}"/>
              </a:ext>
            </a:extLst>
          </p:cNvPr>
          <p:cNvSpPr/>
          <p:nvPr/>
        </p:nvSpPr>
        <p:spPr>
          <a:xfrm>
            <a:off x="3902204" y="2286510"/>
            <a:ext cx="1360801" cy="983779"/>
          </a:xfrm>
          <a:prstGeom prst="roundRect">
            <a:avLst/>
          </a:prstGeom>
          <a:noFill/>
          <a:ln w="25400" cap="flat" cmpd="sng" algn="ctr">
            <a:solidFill>
              <a:srgbClr val="483159"/>
            </a:solidFill>
            <a:prstDash val="solid"/>
          </a:ln>
          <a:effectLst/>
        </p:spPr>
        <p:txBody>
          <a:bodyPr rtlCol="0" anchor="t"/>
          <a:lstStyle/>
          <a:p>
            <a:pPr algn="ctr" defTabSz="844083" latinLnBrk="0">
              <a:buClr>
                <a:srgbClr val="000000"/>
              </a:buClr>
              <a:defRPr/>
            </a:pPr>
            <a:r>
              <a:rPr lang="ko-KR" altLang="en-US" sz="1100" b="1"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오름</a:t>
            </a:r>
            <a:r>
              <a:rPr lang="en-US" altLang="ko-KR" sz="1100" b="1"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PEF</a:t>
            </a:r>
          </a:p>
        </p:txBody>
      </p:sp>
      <p:sp>
        <p:nvSpPr>
          <p:cNvPr id="51" name="모서리가 둥근 직사각형 104">
            <a:extLst>
              <a:ext uri="{FF2B5EF4-FFF2-40B4-BE49-F238E27FC236}">
                <a16:creationId xmlns:a16="http://schemas.microsoft.com/office/drawing/2014/main" id="{EAF2ED13-B134-42D6-9C6D-4722B6D2C430}"/>
              </a:ext>
            </a:extLst>
          </p:cNvPr>
          <p:cNvSpPr/>
          <p:nvPr/>
        </p:nvSpPr>
        <p:spPr>
          <a:xfrm>
            <a:off x="4024598" y="2906476"/>
            <a:ext cx="1166523" cy="307068"/>
          </a:xfrm>
          <a:prstGeom prst="roundRect">
            <a:avLst/>
          </a:prstGeom>
          <a:solidFill>
            <a:srgbClr val="E7DFEE"/>
          </a:solidFill>
          <a:ln w="25400" cap="flat" cmpd="sng" algn="ctr">
            <a:noFill/>
            <a:prstDash val="solid"/>
          </a:ln>
          <a:effectLst/>
        </p:spPr>
        <p:txBody>
          <a:bodyPr rtlCol="0" anchor="ctr"/>
          <a:lstStyle/>
          <a:p>
            <a:pPr algn="ctr" defTabSz="844083" latinLnBrk="0">
              <a:buClr>
                <a:srgbClr val="000000"/>
              </a:buClr>
              <a:defRPr/>
            </a:pPr>
            <a:r>
              <a:rPr lang="ko-KR" altLang="en-US" sz="900" kern="0" dirty="0" err="1">
                <a:latin typeface="Arial" panose="020B0604020202020204" pitchFamily="34" charset="0"/>
                <a:ea typeface="KoPubWorld돋움체 Medium" panose="00000600000000000000" pitchFamily="2" charset="-127"/>
                <a:cs typeface="KoPubWorld돋움체 Medium" panose="00000600000000000000" pitchFamily="2" charset="-127"/>
                <a:sym typeface="Arial"/>
              </a:rPr>
              <a:t>후순위</a:t>
            </a:r>
            <a:r>
              <a:rPr lang="ko-KR" altLang="en-US"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 </a:t>
            </a:r>
            <a:r>
              <a:rPr lang="en-US" altLang="ko-KR"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LP 25</a:t>
            </a:r>
            <a:r>
              <a:rPr lang="ko-KR" altLang="en-US" sz="900" kern="0" dirty="0" err="1">
                <a:latin typeface="Arial" panose="020B0604020202020204" pitchFamily="34" charset="0"/>
                <a:ea typeface="KoPubWorld돋움체 Medium" panose="00000600000000000000" pitchFamily="2" charset="-127"/>
                <a:cs typeface="KoPubWorld돋움체 Medium" panose="00000600000000000000" pitchFamily="2" charset="-127"/>
                <a:sym typeface="Arial"/>
              </a:rPr>
              <a:t>억원</a:t>
            </a:r>
            <a:endParaRPr lang="en-US" altLang="ko-KR"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endParaRPr>
          </a:p>
          <a:p>
            <a:pPr algn="ctr" defTabSz="844083" latinLnBrk="0">
              <a:buClr>
                <a:srgbClr val="000000"/>
              </a:buClr>
              <a:defRPr/>
            </a:pPr>
            <a:r>
              <a:rPr lang="en-US" altLang="ko-KR"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a:t>
            </a:r>
            <a:r>
              <a:rPr lang="ko-KR" altLang="en-US"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이한규 대표측</a:t>
            </a:r>
            <a:r>
              <a:rPr lang="en-US" altLang="ko-KR"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a:t>
            </a:r>
            <a:endParaRPr lang="en-GB"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endParaRPr>
          </a:p>
        </p:txBody>
      </p:sp>
      <p:sp>
        <p:nvSpPr>
          <p:cNvPr id="52" name="모서리가 둥근 직사각형 104">
            <a:extLst>
              <a:ext uri="{FF2B5EF4-FFF2-40B4-BE49-F238E27FC236}">
                <a16:creationId xmlns:a16="http://schemas.microsoft.com/office/drawing/2014/main" id="{34F7EB65-19B4-4EF2-9A76-1B1E6B892CC6}"/>
              </a:ext>
            </a:extLst>
          </p:cNvPr>
          <p:cNvSpPr/>
          <p:nvPr/>
        </p:nvSpPr>
        <p:spPr>
          <a:xfrm>
            <a:off x="4007822" y="2573147"/>
            <a:ext cx="1166523" cy="307068"/>
          </a:xfrm>
          <a:prstGeom prst="roundRect">
            <a:avLst/>
          </a:prstGeom>
          <a:solidFill>
            <a:srgbClr val="7E559D"/>
          </a:solidFill>
          <a:ln w="25400" cap="flat" cmpd="sng" algn="ctr">
            <a:noFill/>
            <a:prstDash val="solid"/>
          </a:ln>
          <a:effectLst/>
        </p:spPr>
        <p:txBody>
          <a:bodyPr rtlCol="0" anchor="ctr"/>
          <a:lstStyle/>
          <a:p>
            <a:pPr algn="ctr" defTabSz="844083" latinLnBrk="0">
              <a:buClr>
                <a:srgbClr val="000000"/>
              </a:buClr>
              <a:defRPr/>
            </a:pPr>
            <a:r>
              <a:rPr lang="ko-KR" altLang="en-US" sz="900" kern="0" dirty="0" err="1">
                <a:solidFill>
                  <a:srgbClr val="FFFFFF"/>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선순위</a:t>
            </a:r>
            <a:r>
              <a:rPr lang="ko-KR" altLang="en-US" sz="900" kern="0" dirty="0">
                <a:solidFill>
                  <a:srgbClr val="FFFFFF"/>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 </a:t>
            </a:r>
            <a:r>
              <a:rPr lang="en-US" altLang="ko-KR" sz="900" kern="0" dirty="0">
                <a:solidFill>
                  <a:srgbClr val="FFFFFF"/>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LP 400</a:t>
            </a:r>
            <a:r>
              <a:rPr lang="ko-KR" altLang="en-US" sz="900" kern="0" dirty="0" err="1">
                <a:solidFill>
                  <a:srgbClr val="FFFFFF"/>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억원</a:t>
            </a:r>
            <a:endParaRPr lang="en-US" altLang="ko-KR" sz="900" kern="0" dirty="0">
              <a:solidFill>
                <a:srgbClr val="FFFFFF"/>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endParaRPr>
          </a:p>
          <a:p>
            <a:pPr algn="ctr" defTabSz="844083" latinLnBrk="0">
              <a:buClr>
                <a:srgbClr val="000000"/>
              </a:buClr>
              <a:defRPr/>
            </a:pPr>
            <a:r>
              <a:rPr lang="en-US" altLang="ko-KR" sz="900" kern="0" dirty="0">
                <a:solidFill>
                  <a:srgbClr val="FFFFFF"/>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a:t>
            </a:r>
            <a:r>
              <a:rPr lang="ko-KR" altLang="en-US" sz="900" kern="0" dirty="0">
                <a:solidFill>
                  <a:srgbClr val="FFFFFF"/>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기관</a:t>
            </a:r>
            <a:r>
              <a:rPr lang="en-US" altLang="ko-KR" sz="900" kern="0" dirty="0">
                <a:solidFill>
                  <a:srgbClr val="FFFFFF"/>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 </a:t>
            </a:r>
            <a:r>
              <a:rPr lang="ko-KR" altLang="en-US" sz="900" kern="0" dirty="0">
                <a:solidFill>
                  <a:srgbClr val="FFFFFF"/>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투자자</a:t>
            </a:r>
            <a:r>
              <a:rPr lang="en-US" altLang="ko-KR" sz="900" kern="0" dirty="0">
                <a:solidFill>
                  <a:srgbClr val="FFFFFF"/>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rPr>
              <a:t>)</a:t>
            </a:r>
            <a:endParaRPr lang="en-GB" sz="900" kern="0" dirty="0">
              <a:solidFill>
                <a:srgbClr val="FFFFFF"/>
              </a:solidFill>
              <a:latin typeface="Arial" panose="020B0604020202020204" pitchFamily="34" charset="0"/>
              <a:ea typeface="KoPubWorld돋움체 Medium" panose="00000600000000000000" pitchFamily="2" charset="-127"/>
              <a:cs typeface="KoPubWorld돋움체 Medium" panose="00000600000000000000" pitchFamily="2" charset="-127"/>
              <a:sym typeface="Arial"/>
            </a:endParaRPr>
          </a:p>
        </p:txBody>
      </p:sp>
      <p:cxnSp>
        <p:nvCxnSpPr>
          <p:cNvPr id="53" name="꺾인 연결선 15">
            <a:extLst>
              <a:ext uri="{FF2B5EF4-FFF2-40B4-BE49-F238E27FC236}">
                <a16:creationId xmlns:a16="http://schemas.microsoft.com/office/drawing/2014/main" id="{F9EF831D-31E7-4F34-A9D1-B083E343048C}"/>
              </a:ext>
            </a:extLst>
          </p:cNvPr>
          <p:cNvCxnSpPr>
            <a:endCxn id="42" idx="0"/>
          </p:cNvCxnSpPr>
          <p:nvPr/>
        </p:nvCxnSpPr>
        <p:spPr>
          <a:xfrm>
            <a:off x="5303960" y="2845528"/>
            <a:ext cx="1779939" cy="778092"/>
          </a:xfrm>
          <a:prstGeom prst="bentConnector2">
            <a:avLst/>
          </a:prstGeom>
          <a:ln w="28575">
            <a:solidFill>
              <a:srgbClr val="48315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4189351-AF44-4B82-B4B6-34838EE6BC5F}"/>
              </a:ext>
            </a:extLst>
          </p:cNvPr>
          <p:cNvSpPr txBox="1"/>
          <p:nvPr/>
        </p:nvSpPr>
        <p:spPr>
          <a:xfrm>
            <a:off x="5420688" y="2625154"/>
            <a:ext cx="1806413" cy="239933"/>
          </a:xfrm>
          <a:prstGeom prst="rect">
            <a:avLst/>
          </a:prstGeom>
          <a:noFill/>
          <a:ln>
            <a:noFill/>
          </a:ln>
        </p:spPr>
        <p:txBody>
          <a:bodyPr wrap="square" rtlCol="0">
            <a:spAutoFit/>
          </a:bodyPr>
          <a:lstStyle/>
          <a:p>
            <a:pPr defTabSz="844083">
              <a:buClr>
                <a:srgbClr val="000000"/>
              </a:buClr>
            </a:pPr>
            <a:r>
              <a:rPr lang="ko-KR" altLang="en-US"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주주간 계약 </a:t>
            </a:r>
            <a:r>
              <a:rPr lang="en-US" altLang="ko-KR"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&amp; </a:t>
            </a:r>
            <a:r>
              <a:rPr lang="ko-KR" altLang="en-US" sz="9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주식 담보 설정</a:t>
            </a:r>
          </a:p>
        </p:txBody>
      </p:sp>
      <p:sp>
        <p:nvSpPr>
          <p:cNvPr id="6" name="TextBox 5"/>
          <p:cNvSpPr txBox="1"/>
          <p:nvPr/>
        </p:nvSpPr>
        <p:spPr>
          <a:xfrm>
            <a:off x="4471420" y="3244564"/>
            <a:ext cx="664972" cy="369332"/>
          </a:xfrm>
          <a:prstGeom prst="rect">
            <a:avLst/>
          </a:prstGeom>
          <a:noFill/>
        </p:spPr>
        <p:txBody>
          <a:bodyPr wrap="square" rtlCol="0">
            <a:spAutoFit/>
          </a:bodyPr>
          <a:lstStyle/>
          <a:p>
            <a:r>
              <a:rPr lang="ko-KR" altLang="en-US" sz="900" dirty="0">
                <a:latin typeface="Arial" panose="020B0604020202020204" pitchFamily="34" charset="0"/>
                <a:cs typeface="Arial" panose="020B0604020202020204" pitchFamily="34" charset="0"/>
              </a:rPr>
              <a:t>신주대금</a:t>
            </a:r>
            <a:endParaRPr lang="en-US" altLang="ko-KR" sz="900" dirty="0">
              <a:latin typeface="Arial" panose="020B0604020202020204" pitchFamily="34" charset="0"/>
              <a:cs typeface="Arial" panose="020B0604020202020204" pitchFamily="34" charset="0"/>
            </a:endParaRPr>
          </a:p>
          <a:p>
            <a:r>
              <a:rPr lang="en-US" altLang="ko-KR" sz="900" dirty="0">
                <a:latin typeface="Arial" panose="020B0604020202020204" pitchFamily="34" charset="0"/>
                <a:cs typeface="Arial" panose="020B0604020202020204" pitchFamily="34" charset="0"/>
              </a:rPr>
              <a:t>100</a:t>
            </a:r>
            <a:r>
              <a:rPr lang="ko-KR" altLang="en-US" sz="900" dirty="0" err="1">
                <a:latin typeface="Arial" panose="020B0604020202020204" pitchFamily="34" charset="0"/>
                <a:cs typeface="Arial" panose="020B0604020202020204" pitchFamily="34" charset="0"/>
              </a:rPr>
              <a:t>억원</a:t>
            </a:r>
            <a:endParaRPr lang="ko-KR" altLang="en-US" sz="9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010C664-7F43-48A6-87D1-61EC29C18150}"/>
              </a:ext>
            </a:extLst>
          </p:cNvPr>
          <p:cNvSpPr txBox="1"/>
          <p:nvPr/>
        </p:nvSpPr>
        <p:spPr>
          <a:xfrm>
            <a:off x="5393535" y="3930909"/>
            <a:ext cx="1231952" cy="215444"/>
          </a:xfrm>
          <a:prstGeom prst="rect">
            <a:avLst/>
          </a:prstGeom>
          <a:noFill/>
          <a:ln>
            <a:noFill/>
          </a:ln>
        </p:spPr>
        <p:txBody>
          <a:bodyPr wrap="square" rtlCol="0">
            <a:spAutoFit/>
          </a:bodyPr>
          <a:lstStyle/>
          <a:p>
            <a:pPr defTabSz="844083">
              <a:buClr>
                <a:srgbClr val="000000"/>
              </a:buClr>
            </a:pPr>
            <a:r>
              <a:rPr lang="en-US" altLang="ko-KR" sz="8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a:t>
            </a:r>
            <a:r>
              <a:rPr lang="ko-KR" altLang="en-US" sz="800" kern="0" dirty="0" err="1">
                <a:latin typeface="Arial" panose="020B0604020202020204" pitchFamily="34" charset="0"/>
                <a:ea typeface="KoPubWorld돋움체 Medium" panose="00000600000000000000" pitchFamily="2" charset="-127"/>
                <a:cs typeface="KoPubWorld돋움체 Medium" panose="00000600000000000000" pitchFamily="2" charset="-127"/>
                <a:sym typeface="Arial"/>
              </a:rPr>
              <a:t>지분율</a:t>
            </a:r>
            <a:r>
              <a:rPr lang="ko-KR" altLang="en-US" sz="8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 </a:t>
            </a:r>
            <a:r>
              <a:rPr lang="en-US" altLang="ko-KR" sz="800"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rPr>
              <a:t>1.73%)</a:t>
            </a:r>
            <a:endParaRPr lang="ko-KR" altLang="en-US" sz="800" b="1" kern="0" dirty="0">
              <a:latin typeface="Arial" panose="020B0604020202020204" pitchFamily="34" charset="0"/>
              <a:ea typeface="KoPubWorld돋움체 Medium" panose="00000600000000000000" pitchFamily="2" charset="-127"/>
              <a:cs typeface="KoPubWorld돋움체 Medium" panose="00000600000000000000" pitchFamily="2" charset="-127"/>
              <a:sym typeface="Arial"/>
            </a:endParaRPr>
          </a:p>
        </p:txBody>
      </p:sp>
    </p:spTree>
    <p:extLst>
      <p:ext uri="{BB962C8B-B14F-4D97-AF65-F5344CB8AC3E}">
        <p14:creationId xmlns:p14="http://schemas.microsoft.com/office/powerpoint/2010/main" val="6480249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DF21657-73A1-46D8-B4E3-E86368072D51}"/>
              </a:ext>
            </a:extLst>
          </p:cNvPr>
          <p:cNvSpPr>
            <a:spLocks noGrp="1"/>
          </p:cNvSpPr>
          <p:nvPr>
            <p:ph type="body" sz="quarter" idx="13"/>
          </p:nvPr>
        </p:nvSpPr>
        <p:spPr/>
        <p:txBody>
          <a:bodyPr/>
          <a:lstStyle/>
          <a:p>
            <a:r>
              <a:rPr lang="en-US" altLang="ko-KR" dirty="0"/>
              <a:t>Financial Pro Forma: </a:t>
            </a:r>
            <a:r>
              <a:rPr lang="ko-KR" altLang="en-US" dirty="0"/>
              <a:t>매출액</a:t>
            </a:r>
          </a:p>
        </p:txBody>
      </p:sp>
      <p:sp>
        <p:nvSpPr>
          <p:cNvPr id="3" name="세로 텍스트 개체 틀 2">
            <a:extLst>
              <a:ext uri="{FF2B5EF4-FFF2-40B4-BE49-F238E27FC236}">
                <a16:creationId xmlns:a16="http://schemas.microsoft.com/office/drawing/2014/main" id="{19DB3DEA-A448-4A2A-BF78-BFDF20A435E0}"/>
              </a:ext>
            </a:extLst>
          </p:cNvPr>
          <p:cNvSpPr>
            <a:spLocks noGrp="1"/>
          </p:cNvSpPr>
          <p:nvPr>
            <p:ph type="body" orient="vert" sz="quarter" idx="14"/>
          </p:nvPr>
        </p:nvSpPr>
        <p:spPr/>
        <p:txBody>
          <a:bodyPr/>
          <a:lstStyle/>
          <a:p>
            <a:r>
              <a:rPr lang="ko-KR" altLang="en-US" dirty="0"/>
              <a:t>회사의 추정 매출액 세부내역은 다음과 같습니다</a:t>
            </a:r>
            <a:r>
              <a:rPr lang="en-US" altLang="ko-KR" dirty="0"/>
              <a:t>. </a:t>
            </a:r>
            <a:endParaRPr lang="ko-KR" altLang="en-US" dirty="0"/>
          </a:p>
        </p:txBody>
      </p:sp>
      <p:sp>
        <p:nvSpPr>
          <p:cNvPr id="8" name="텍스트 개체 틀 7">
            <a:extLst>
              <a:ext uri="{FF2B5EF4-FFF2-40B4-BE49-F238E27FC236}">
                <a16:creationId xmlns:a16="http://schemas.microsoft.com/office/drawing/2014/main" id="{DF798784-2EF4-4995-BF51-64CE3C059152}"/>
              </a:ext>
            </a:extLst>
          </p:cNvPr>
          <p:cNvSpPr>
            <a:spLocks noGrp="1"/>
          </p:cNvSpPr>
          <p:nvPr>
            <p:ph type="body" sz="quarter" idx="15"/>
          </p:nvPr>
        </p:nvSpPr>
        <p:spPr/>
        <p:txBody>
          <a:bodyPr/>
          <a:lstStyle/>
          <a:p>
            <a:r>
              <a:rPr lang="en-US" altLang="ko-KR" dirty="0"/>
              <a:t>Source: KPMG FDD &amp; Price Analysis Report</a:t>
            </a:r>
            <a:endParaRPr lang="ko-KR" altLang="en-US" dirty="0"/>
          </a:p>
        </p:txBody>
      </p:sp>
      <p:pic>
        <p:nvPicPr>
          <p:cNvPr id="9" name="그림 8">
            <a:extLst>
              <a:ext uri="{FF2B5EF4-FFF2-40B4-BE49-F238E27FC236}">
                <a16:creationId xmlns:a16="http://schemas.microsoft.com/office/drawing/2014/main" id="{37B7C81F-184C-4ABD-83AA-3627CC4E1D3F}"/>
              </a:ext>
            </a:extLst>
          </p:cNvPr>
          <p:cNvPicPr>
            <a:picLocks noChangeAspect="1" noChangeArrowheads="1"/>
            <a:extLst>
              <a:ext uri="{84589F7E-364E-4C9E-8A38-B11213B215E9}">
                <a14:cameraTool xmlns:a14="http://schemas.microsoft.com/office/drawing/2010/main" cellRange="$B$103:$K$124" spid="_x0000_s1413751"/>
              </a:ext>
            </a:extLst>
          </p:cNvPicPr>
          <p:nvPr/>
        </p:nvPicPr>
        <p:blipFill>
          <a:blip r:embed="rId3"/>
          <a:srcRect/>
          <a:stretch>
            <a:fillRect/>
          </a:stretch>
        </p:blipFill>
        <p:spPr bwMode="auto">
          <a:xfrm>
            <a:off x="279241" y="1661831"/>
            <a:ext cx="9056638" cy="3801419"/>
          </a:xfrm>
          <a:prstGeom prst="rect">
            <a:avLst/>
          </a:prstGeom>
          <a:noFill/>
          <a:ln w="9525">
            <a:noFill/>
            <a:miter lim="800000"/>
            <a:headEnd/>
            <a:tailEnd/>
          </a:ln>
        </p:spPr>
      </p:pic>
      <p:pic>
        <p:nvPicPr>
          <p:cNvPr id="6" name="그림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547866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DF21657-73A1-46D8-B4E3-E86368072D51}"/>
              </a:ext>
            </a:extLst>
          </p:cNvPr>
          <p:cNvSpPr>
            <a:spLocks noGrp="1"/>
          </p:cNvSpPr>
          <p:nvPr>
            <p:ph type="body" sz="quarter" idx="13"/>
          </p:nvPr>
        </p:nvSpPr>
        <p:spPr/>
        <p:txBody>
          <a:bodyPr/>
          <a:lstStyle/>
          <a:p>
            <a:r>
              <a:rPr lang="en-US" altLang="ko-KR" dirty="0"/>
              <a:t>Financial Pro Forma: </a:t>
            </a:r>
            <a:r>
              <a:rPr lang="ko-KR" altLang="en-US" dirty="0"/>
              <a:t>매출원가</a:t>
            </a:r>
          </a:p>
        </p:txBody>
      </p:sp>
      <p:sp>
        <p:nvSpPr>
          <p:cNvPr id="3" name="세로 텍스트 개체 틀 2">
            <a:extLst>
              <a:ext uri="{FF2B5EF4-FFF2-40B4-BE49-F238E27FC236}">
                <a16:creationId xmlns:a16="http://schemas.microsoft.com/office/drawing/2014/main" id="{19DB3DEA-A448-4A2A-BF78-BFDF20A435E0}"/>
              </a:ext>
            </a:extLst>
          </p:cNvPr>
          <p:cNvSpPr>
            <a:spLocks noGrp="1"/>
          </p:cNvSpPr>
          <p:nvPr>
            <p:ph type="body" orient="vert" sz="quarter" idx="14"/>
          </p:nvPr>
        </p:nvSpPr>
        <p:spPr/>
        <p:txBody>
          <a:bodyPr/>
          <a:lstStyle/>
          <a:p>
            <a:r>
              <a:rPr lang="ko-KR" altLang="en-US" dirty="0"/>
              <a:t>회사의 추정 매출원가 세부내역은 다음과 같습니다</a:t>
            </a:r>
            <a:r>
              <a:rPr lang="en-US" altLang="ko-KR" dirty="0"/>
              <a:t>. </a:t>
            </a:r>
            <a:endParaRPr lang="ko-KR" altLang="en-US" dirty="0"/>
          </a:p>
        </p:txBody>
      </p:sp>
      <p:sp>
        <p:nvSpPr>
          <p:cNvPr id="8" name="텍스트 개체 틀 7">
            <a:extLst>
              <a:ext uri="{FF2B5EF4-FFF2-40B4-BE49-F238E27FC236}">
                <a16:creationId xmlns:a16="http://schemas.microsoft.com/office/drawing/2014/main" id="{DF798784-2EF4-4995-BF51-64CE3C059152}"/>
              </a:ext>
            </a:extLst>
          </p:cNvPr>
          <p:cNvSpPr>
            <a:spLocks noGrp="1"/>
          </p:cNvSpPr>
          <p:nvPr>
            <p:ph type="body" sz="quarter" idx="15"/>
          </p:nvPr>
        </p:nvSpPr>
        <p:spPr/>
        <p:txBody>
          <a:bodyPr/>
          <a:lstStyle/>
          <a:p>
            <a:r>
              <a:rPr lang="en-US" altLang="ko-KR" dirty="0"/>
              <a:t>Source: KPMG FDD &amp; Price Analysis Report</a:t>
            </a:r>
            <a:endParaRPr lang="ko-KR" altLang="en-US" dirty="0"/>
          </a:p>
        </p:txBody>
      </p:sp>
      <p:pic>
        <p:nvPicPr>
          <p:cNvPr id="9" name="그림 8">
            <a:extLst>
              <a:ext uri="{FF2B5EF4-FFF2-40B4-BE49-F238E27FC236}">
                <a16:creationId xmlns:a16="http://schemas.microsoft.com/office/drawing/2014/main" id="{432B99EA-C07C-4467-B5DC-92B54A5249EA}"/>
              </a:ext>
            </a:extLst>
          </p:cNvPr>
          <p:cNvPicPr>
            <a:picLocks noChangeAspect="1" noChangeArrowheads="1"/>
            <a:extLst>
              <a:ext uri="{84589F7E-364E-4C9E-8A38-B11213B215E9}">
                <a14:cameraTool xmlns:a14="http://schemas.microsoft.com/office/drawing/2010/main" cellRange="$B$245:$K$274" spid="_x0000_s1413753"/>
              </a:ext>
            </a:extLst>
          </p:cNvPicPr>
          <p:nvPr/>
        </p:nvPicPr>
        <p:blipFill>
          <a:blip r:embed="rId3"/>
          <a:srcRect/>
          <a:stretch>
            <a:fillRect/>
          </a:stretch>
        </p:blipFill>
        <p:spPr bwMode="auto">
          <a:xfrm>
            <a:off x="283766" y="1519730"/>
            <a:ext cx="8598541" cy="4785434"/>
          </a:xfrm>
          <a:prstGeom prst="rect">
            <a:avLst/>
          </a:prstGeom>
          <a:noFill/>
          <a:ln w="9525">
            <a:noFill/>
            <a:miter lim="800000"/>
            <a:headEnd/>
            <a:tailEnd/>
          </a:ln>
        </p:spPr>
      </p:pic>
      <p:pic>
        <p:nvPicPr>
          <p:cNvPr id="6" name="그림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267228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DF21657-73A1-46D8-B4E3-E86368072D51}"/>
              </a:ext>
            </a:extLst>
          </p:cNvPr>
          <p:cNvSpPr>
            <a:spLocks noGrp="1"/>
          </p:cNvSpPr>
          <p:nvPr>
            <p:ph type="body" sz="quarter" idx="13"/>
          </p:nvPr>
        </p:nvSpPr>
        <p:spPr>
          <a:solidFill>
            <a:schemeClr val="bg1"/>
          </a:solidFill>
          <a:ln w="3175">
            <a:solidFill>
              <a:schemeClr val="bg1">
                <a:lumMod val="75000"/>
              </a:schemeClr>
            </a:solidFill>
          </a:ln>
        </p:spPr>
        <p:txBody>
          <a:bodyPr lIns="576000" tIns="0" bIns="0" anchor="ctr">
            <a:normAutofit/>
          </a:bodyPr>
          <a:lstStyle/>
          <a:p>
            <a:r>
              <a:rPr lang="en-US" altLang="ko-KR" dirty="0"/>
              <a:t>Financial Pro Forma: </a:t>
            </a:r>
            <a:r>
              <a:rPr lang="ko-KR" altLang="en-US" dirty="0"/>
              <a:t>판매비와 관리비</a:t>
            </a:r>
          </a:p>
        </p:txBody>
      </p:sp>
      <p:sp>
        <p:nvSpPr>
          <p:cNvPr id="3" name="세로 텍스트 개체 틀 2">
            <a:extLst>
              <a:ext uri="{FF2B5EF4-FFF2-40B4-BE49-F238E27FC236}">
                <a16:creationId xmlns:a16="http://schemas.microsoft.com/office/drawing/2014/main" id="{19DB3DEA-A448-4A2A-BF78-BFDF20A435E0}"/>
              </a:ext>
            </a:extLst>
          </p:cNvPr>
          <p:cNvSpPr>
            <a:spLocks noGrp="1"/>
          </p:cNvSpPr>
          <p:nvPr>
            <p:ph type="body" orient="vert" sz="quarter" idx="14"/>
          </p:nvPr>
        </p:nvSpPr>
        <p:spPr/>
        <p:txBody>
          <a:bodyPr/>
          <a:lstStyle/>
          <a:p>
            <a:r>
              <a:rPr lang="ko-KR" altLang="en-US" dirty="0"/>
              <a:t>회사의 추정 판매비와 관리비 세부내역은 다음과 같습니다</a:t>
            </a:r>
            <a:r>
              <a:rPr lang="en-US" altLang="ko-KR" dirty="0"/>
              <a:t>. </a:t>
            </a:r>
            <a:endParaRPr lang="ko-KR" altLang="en-US" dirty="0"/>
          </a:p>
        </p:txBody>
      </p:sp>
      <p:sp>
        <p:nvSpPr>
          <p:cNvPr id="8" name="텍스트 개체 틀 7">
            <a:extLst>
              <a:ext uri="{FF2B5EF4-FFF2-40B4-BE49-F238E27FC236}">
                <a16:creationId xmlns:a16="http://schemas.microsoft.com/office/drawing/2014/main" id="{DF798784-2EF4-4995-BF51-64CE3C059152}"/>
              </a:ext>
            </a:extLst>
          </p:cNvPr>
          <p:cNvSpPr>
            <a:spLocks noGrp="1"/>
          </p:cNvSpPr>
          <p:nvPr>
            <p:ph type="body" sz="quarter" idx="15"/>
          </p:nvPr>
        </p:nvSpPr>
        <p:spPr/>
        <p:txBody>
          <a:bodyPr/>
          <a:lstStyle/>
          <a:p>
            <a:r>
              <a:rPr lang="en-US" altLang="ko-KR" dirty="0"/>
              <a:t>Source: KPMG FDD &amp; Price Analysis Report</a:t>
            </a:r>
            <a:endParaRPr lang="ko-KR" altLang="en-US" dirty="0"/>
          </a:p>
        </p:txBody>
      </p:sp>
      <p:pic>
        <p:nvPicPr>
          <p:cNvPr id="10" name="그림 9">
            <a:extLst>
              <a:ext uri="{FF2B5EF4-FFF2-40B4-BE49-F238E27FC236}">
                <a16:creationId xmlns:a16="http://schemas.microsoft.com/office/drawing/2014/main" id="{91F1E6D2-75C6-480C-B1BE-D40654767636}"/>
              </a:ext>
            </a:extLst>
          </p:cNvPr>
          <p:cNvPicPr>
            <a:picLocks noChangeAspect="1" noChangeArrowheads="1"/>
            <a:extLst>
              <a:ext uri="{84589F7E-364E-4C9E-8A38-B11213B215E9}">
                <a14:cameraTool xmlns:a14="http://schemas.microsoft.com/office/drawing/2010/main" cellRange="$B$351:$K$366" spid="_x0000_s1413758"/>
              </a:ext>
            </a:extLst>
          </p:cNvPicPr>
          <p:nvPr/>
        </p:nvPicPr>
        <p:blipFill>
          <a:blip r:embed="rId3"/>
          <a:srcRect/>
          <a:stretch>
            <a:fillRect/>
          </a:stretch>
        </p:blipFill>
        <p:spPr bwMode="auto">
          <a:xfrm>
            <a:off x="279241" y="1661832"/>
            <a:ext cx="8917130" cy="2724973"/>
          </a:xfrm>
          <a:prstGeom prst="rect">
            <a:avLst/>
          </a:prstGeom>
          <a:noFill/>
          <a:ln w="9525">
            <a:noFill/>
            <a:miter lim="800000"/>
            <a:headEnd/>
            <a:tailEnd/>
          </a:ln>
        </p:spPr>
      </p:pic>
      <p:pic>
        <p:nvPicPr>
          <p:cNvPr id="6" name="그림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293440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DF21657-73A1-46D8-B4E3-E86368072D51}"/>
              </a:ext>
            </a:extLst>
          </p:cNvPr>
          <p:cNvSpPr>
            <a:spLocks noGrp="1"/>
          </p:cNvSpPr>
          <p:nvPr>
            <p:ph type="body" sz="quarter" idx="13"/>
          </p:nvPr>
        </p:nvSpPr>
        <p:spPr>
          <a:solidFill>
            <a:schemeClr val="bg1"/>
          </a:solidFill>
          <a:ln w="3175">
            <a:solidFill>
              <a:schemeClr val="bg1">
                <a:lumMod val="75000"/>
              </a:schemeClr>
            </a:solidFill>
          </a:ln>
        </p:spPr>
        <p:txBody>
          <a:bodyPr lIns="576000" tIns="0" bIns="0" anchor="ctr">
            <a:normAutofit/>
          </a:bodyPr>
          <a:lstStyle/>
          <a:p>
            <a:r>
              <a:rPr lang="en-US" altLang="ko-KR" dirty="0"/>
              <a:t>Financial Pro Forma: </a:t>
            </a:r>
            <a:r>
              <a:rPr lang="ko-KR" altLang="en-US" dirty="0"/>
              <a:t>운전자본</a:t>
            </a:r>
          </a:p>
        </p:txBody>
      </p:sp>
      <p:sp>
        <p:nvSpPr>
          <p:cNvPr id="3" name="세로 텍스트 개체 틀 2">
            <a:extLst>
              <a:ext uri="{FF2B5EF4-FFF2-40B4-BE49-F238E27FC236}">
                <a16:creationId xmlns:a16="http://schemas.microsoft.com/office/drawing/2014/main" id="{19DB3DEA-A448-4A2A-BF78-BFDF20A435E0}"/>
              </a:ext>
            </a:extLst>
          </p:cNvPr>
          <p:cNvSpPr>
            <a:spLocks noGrp="1"/>
          </p:cNvSpPr>
          <p:nvPr>
            <p:ph type="body" orient="vert" sz="quarter" idx="14"/>
          </p:nvPr>
        </p:nvSpPr>
        <p:spPr/>
        <p:txBody>
          <a:bodyPr/>
          <a:lstStyle/>
          <a:p>
            <a:r>
              <a:rPr lang="ko-KR" altLang="en-US" dirty="0"/>
              <a:t>회사의 추정 운전자본 세부내역은 다음과 같습니다</a:t>
            </a:r>
            <a:r>
              <a:rPr lang="en-US" altLang="ko-KR" dirty="0"/>
              <a:t>. </a:t>
            </a:r>
            <a:endParaRPr lang="ko-KR" altLang="en-US" dirty="0"/>
          </a:p>
        </p:txBody>
      </p:sp>
      <p:sp>
        <p:nvSpPr>
          <p:cNvPr id="8" name="텍스트 개체 틀 7">
            <a:extLst>
              <a:ext uri="{FF2B5EF4-FFF2-40B4-BE49-F238E27FC236}">
                <a16:creationId xmlns:a16="http://schemas.microsoft.com/office/drawing/2014/main" id="{DF798784-2EF4-4995-BF51-64CE3C059152}"/>
              </a:ext>
            </a:extLst>
          </p:cNvPr>
          <p:cNvSpPr>
            <a:spLocks noGrp="1"/>
          </p:cNvSpPr>
          <p:nvPr>
            <p:ph type="body" sz="quarter" idx="15"/>
          </p:nvPr>
        </p:nvSpPr>
        <p:spPr/>
        <p:txBody>
          <a:bodyPr/>
          <a:lstStyle/>
          <a:p>
            <a:r>
              <a:rPr lang="en-US" altLang="ko-KR" dirty="0"/>
              <a:t>Source: KPMG FDD &amp; Price Analysis Report</a:t>
            </a:r>
            <a:endParaRPr lang="ko-KR" altLang="en-US" dirty="0"/>
          </a:p>
        </p:txBody>
      </p:sp>
      <p:pic>
        <p:nvPicPr>
          <p:cNvPr id="9" name="그림 8">
            <a:extLst>
              <a:ext uri="{FF2B5EF4-FFF2-40B4-BE49-F238E27FC236}">
                <a16:creationId xmlns:a16="http://schemas.microsoft.com/office/drawing/2014/main" id="{7D7A45CD-64D9-412C-966E-4ED041B5FD00}"/>
              </a:ext>
            </a:extLst>
          </p:cNvPr>
          <p:cNvPicPr>
            <a:picLocks noChangeAspect="1" noChangeArrowheads="1"/>
            <a:extLst>
              <a:ext uri="{84589F7E-364E-4C9E-8A38-B11213B215E9}">
                <a14:cameraTool xmlns:a14="http://schemas.microsoft.com/office/drawing/2010/main" cellRange="$B$513:$K$531" spid="_x0000_s1413764"/>
              </a:ext>
            </a:extLst>
          </p:cNvPicPr>
          <p:nvPr/>
        </p:nvPicPr>
        <p:blipFill>
          <a:blip r:embed="rId3"/>
          <a:srcRect/>
          <a:stretch>
            <a:fillRect/>
          </a:stretch>
        </p:blipFill>
        <p:spPr bwMode="auto">
          <a:xfrm>
            <a:off x="279241" y="1661832"/>
            <a:ext cx="8459645" cy="3068004"/>
          </a:xfrm>
          <a:prstGeom prst="rect">
            <a:avLst/>
          </a:prstGeom>
          <a:noFill/>
          <a:ln w="9525">
            <a:noFill/>
            <a:miter lim="800000"/>
            <a:headEnd/>
            <a:tailEnd/>
          </a:ln>
        </p:spPr>
      </p:pic>
      <p:pic>
        <p:nvPicPr>
          <p:cNvPr id="6" name="그림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9597497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DF21657-73A1-46D8-B4E3-E86368072D51}"/>
              </a:ext>
            </a:extLst>
          </p:cNvPr>
          <p:cNvSpPr>
            <a:spLocks noGrp="1"/>
          </p:cNvSpPr>
          <p:nvPr>
            <p:ph type="body" sz="quarter" idx="13"/>
          </p:nvPr>
        </p:nvSpPr>
        <p:spPr/>
        <p:txBody>
          <a:bodyPr/>
          <a:lstStyle/>
          <a:p>
            <a:r>
              <a:rPr lang="en-US" altLang="ko-KR" dirty="0"/>
              <a:t>Financial Pro Forma: </a:t>
            </a:r>
            <a:r>
              <a:rPr lang="ko-KR" altLang="en-US" dirty="0" err="1"/>
              <a:t>자본적지출</a:t>
            </a:r>
            <a:r>
              <a:rPr lang="ko-KR" altLang="en-US" dirty="0"/>
              <a:t> 및 감가상각비</a:t>
            </a:r>
          </a:p>
        </p:txBody>
      </p:sp>
      <p:sp>
        <p:nvSpPr>
          <p:cNvPr id="3" name="세로 텍스트 개체 틀 2">
            <a:extLst>
              <a:ext uri="{FF2B5EF4-FFF2-40B4-BE49-F238E27FC236}">
                <a16:creationId xmlns:a16="http://schemas.microsoft.com/office/drawing/2014/main" id="{19DB3DEA-A448-4A2A-BF78-BFDF20A435E0}"/>
              </a:ext>
            </a:extLst>
          </p:cNvPr>
          <p:cNvSpPr>
            <a:spLocks noGrp="1"/>
          </p:cNvSpPr>
          <p:nvPr>
            <p:ph type="body" orient="vert" sz="quarter" idx="14"/>
          </p:nvPr>
        </p:nvSpPr>
        <p:spPr/>
        <p:txBody>
          <a:bodyPr/>
          <a:lstStyle/>
          <a:p>
            <a:r>
              <a:rPr lang="ko-KR" altLang="en-US" dirty="0"/>
              <a:t>회사의 추정 </a:t>
            </a:r>
            <a:r>
              <a:rPr lang="ko-KR" altLang="en-US" dirty="0" err="1"/>
              <a:t>자본적지출</a:t>
            </a:r>
            <a:r>
              <a:rPr lang="ko-KR" altLang="en-US" dirty="0"/>
              <a:t> 및 감가상각비 세부내역은 다음과 같습니다</a:t>
            </a:r>
            <a:r>
              <a:rPr lang="en-US" altLang="ko-KR" dirty="0"/>
              <a:t>. </a:t>
            </a:r>
          </a:p>
        </p:txBody>
      </p:sp>
      <p:sp>
        <p:nvSpPr>
          <p:cNvPr id="8" name="텍스트 개체 틀 7">
            <a:extLst>
              <a:ext uri="{FF2B5EF4-FFF2-40B4-BE49-F238E27FC236}">
                <a16:creationId xmlns:a16="http://schemas.microsoft.com/office/drawing/2014/main" id="{DF798784-2EF4-4995-BF51-64CE3C059152}"/>
              </a:ext>
            </a:extLst>
          </p:cNvPr>
          <p:cNvSpPr>
            <a:spLocks noGrp="1"/>
          </p:cNvSpPr>
          <p:nvPr>
            <p:ph type="body" sz="quarter" idx="15"/>
          </p:nvPr>
        </p:nvSpPr>
        <p:spPr/>
        <p:txBody>
          <a:bodyPr/>
          <a:lstStyle/>
          <a:p>
            <a:r>
              <a:rPr lang="en-US" altLang="ko-KR" dirty="0"/>
              <a:t>Source: KPMG FDD &amp; Price Analysis Report</a:t>
            </a:r>
            <a:endParaRPr lang="ko-KR" altLang="en-US" dirty="0"/>
          </a:p>
        </p:txBody>
      </p:sp>
      <p:pic>
        <p:nvPicPr>
          <p:cNvPr id="17" name="그림 16">
            <a:extLst>
              <a:ext uri="{FF2B5EF4-FFF2-40B4-BE49-F238E27FC236}">
                <a16:creationId xmlns:a16="http://schemas.microsoft.com/office/drawing/2014/main" id="{E323D954-0554-41A4-9D0F-B54F9537020F}"/>
              </a:ext>
            </a:extLst>
          </p:cNvPr>
          <p:cNvPicPr>
            <a:picLocks noChangeAspect="1" noChangeArrowheads="1"/>
            <a:extLst>
              <a:ext uri="{84589F7E-364E-4C9E-8A38-B11213B215E9}">
                <a14:cameraTool xmlns:a14="http://schemas.microsoft.com/office/drawing/2010/main" cellRange="$B$451:$K$455" spid="_x0000_s1413761"/>
              </a:ext>
            </a:extLst>
          </p:cNvPicPr>
          <p:nvPr/>
        </p:nvPicPr>
        <p:blipFill>
          <a:blip r:embed="rId3"/>
          <a:srcRect/>
          <a:stretch>
            <a:fillRect/>
          </a:stretch>
        </p:blipFill>
        <p:spPr bwMode="auto">
          <a:xfrm>
            <a:off x="279241" y="1661832"/>
            <a:ext cx="8010525" cy="771525"/>
          </a:xfrm>
          <a:prstGeom prst="rect">
            <a:avLst/>
          </a:prstGeom>
          <a:noFill/>
          <a:ln w="9525">
            <a:noFill/>
            <a:miter lim="800000"/>
            <a:headEnd/>
            <a:tailEnd/>
          </a:ln>
        </p:spPr>
      </p:pic>
      <p:pic>
        <p:nvPicPr>
          <p:cNvPr id="18" name="그림 17">
            <a:extLst>
              <a:ext uri="{FF2B5EF4-FFF2-40B4-BE49-F238E27FC236}">
                <a16:creationId xmlns:a16="http://schemas.microsoft.com/office/drawing/2014/main" id="{0549E9B0-20DB-49C7-B874-942A03B44D4A}"/>
              </a:ext>
            </a:extLst>
          </p:cNvPr>
          <p:cNvPicPr>
            <a:picLocks noChangeAspect="1" noChangeArrowheads="1"/>
            <a:extLst>
              <a:ext uri="{84589F7E-364E-4C9E-8A38-B11213B215E9}">
                <a14:cameraTool xmlns:a14="http://schemas.microsoft.com/office/drawing/2010/main" cellRange="$B$457:$K$489" spid="_x0000_s1413762"/>
              </a:ext>
            </a:extLst>
          </p:cNvPicPr>
          <p:nvPr/>
        </p:nvPicPr>
        <p:blipFill>
          <a:blip r:embed="rId4"/>
          <a:srcRect/>
          <a:stretch>
            <a:fillRect/>
          </a:stretch>
        </p:blipFill>
        <p:spPr bwMode="auto">
          <a:xfrm>
            <a:off x="279241" y="2506813"/>
            <a:ext cx="8001000" cy="2133600"/>
          </a:xfrm>
          <a:prstGeom prst="rect">
            <a:avLst/>
          </a:prstGeom>
          <a:noFill/>
          <a:ln w="9525">
            <a:noFill/>
            <a:miter lim="800000"/>
            <a:headEnd/>
            <a:tailEnd/>
          </a:ln>
        </p:spPr>
      </p:pic>
      <p:pic>
        <p:nvPicPr>
          <p:cNvPr id="19" name="그림 18">
            <a:extLst>
              <a:ext uri="{FF2B5EF4-FFF2-40B4-BE49-F238E27FC236}">
                <a16:creationId xmlns:a16="http://schemas.microsoft.com/office/drawing/2014/main" id="{02D6E379-E2A0-49BE-A1BB-BFD6FB21A3B6}"/>
              </a:ext>
            </a:extLst>
          </p:cNvPr>
          <p:cNvPicPr>
            <a:picLocks noChangeAspect="1" noChangeArrowheads="1"/>
            <a:extLst>
              <a:ext uri="{84589F7E-364E-4C9E-8A38-B11213B215E9}">
                <a14:cameraTool xmlns:a14="http://schemas.microsoft.com/office/drawing/2010/main" cellRange="$B$491:$K$511" spid="_x0000_s1413763"/>
              </a:ext>
            </a:extLst>
          </p:cNvPicPr>
          <p:nvPr/>
        </p:nvPicPr>
        <p:blipFill>
          <a:blip r:embed="rId5"/>
          <a:srcRect/>
          <a:stretch>
            <a:fillRect/>
          </a:stretch>
        </p:blipFill>
        <p:spPr bwMode="auto">
          <a:xfrm>
            <a:off x="279241" y="4713868"/>
            <a:ext cx="8001000" cy="1676400"/>
          </a:xfrm>
          <a:prstGeom prst="rect">
            <a:avLst/>
          </a:prstGeom>
          <a:noFill/>
          <a:ln w="9525">
            <a:noFill/>
            <a:miter lim="800000"/>
            <a:headEnd/>
            <a:tailEnd/>
          </a:ln>
        </p:spPr>
      </p:pic>
      <p:pic>
        <p:nvPicPr>
          <p:cNvPr id="9" name="그림 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4194350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F82D7EBC-5186-4F75-B9B5-EBD49BE4AA6E}"/>
              </a:ext>
            </a:extLst>
          </p:cNvPr>
          <p:cNvPicPr>
            <a:picLocks noChangeAspect="1" noChangeArrowheads="1"/>
            <a:extLst>
              <a:ext uri="{84589F7E-364E-4C9E-8A38-B11213B215E9}">
                <a14:cameraTool xmlns:a14="http://schemas.microsoft.com/office/drawing/2010/main" cellRange="$B$77:$K$102" spid="_x0000_s1613986"/>
              </a:ext>
            </a:extLst>
          </p:cNvPicPr>
          <p:nvPr/>
        </p:nvPicPr>
        <p:blipFill>
          <a:blip r:embed="rId3"/>
          <a:srcRect/>
          <a:stretch>
            <a:fillRect/>
          </a:stretch>
        </p:blipFill>
        <p:spPr bwMode="auto">
          <a:xfrm>
            <a:off x="279241" y="1661832"/>
            <a:ext cx="8001000" cy="3352800"/>
          </a:xfrm>
          <a:prstGeom prst="rect">
            <a:avLst/>
          </a:prstGeom>
          <a:noFill/>
          <a:ln w="9525">
            <a:noFill/>
            <a:miter lim="800000"/>
            <a:headEnd/>
            <a:tailEnd/>
          </a:ln>
        </p:spPr>
      </p:pic>
      <p:sp>
        <p:nvSpPr>
          <p:cNvPr id="2" name="텍스트 개체 틀 1">
            <a:extLst>
              <a:ext uri="{FF2B5EF4-FFF2-40B4-BE49-F238E27FC236}">
                <a16:creationId xmlns:a16="http://schemas.microsoft.com/office/drawing/2014/main" id="{2DF21657-73A1-46D8-B4E3-E86368072D51}"/>
              </a:ext>
            </a:extLst>
          </p:cNvPr>
          <p:cNvSpPr>
            <a:spLocks noGrp="1"/>
          </p:cNvSpPr>
          <p:nvPr>
            <p:ph type="body" sz="quarter" idx="13"/>
          </p:nvPr>
        </p:nvSpPr>
        <p:spPr/>
        <p:txBody>
          <a:bodyPr/>
          <a:lstStyle/>
          <a:p>
            <a:r>
              <a:rPr lang="en-US" altLang="ko-KR" dirty="0"/>
              <a:t>Financial Pro Forma: </a:t>
            </a:r>
            <a:r>
              <a:rPr lang="ko-KR" altLang="en-US" dirty="0"/>
              <a:t>현금흐름표</a:t>
            </a:r>
          </a:p>
        </p:txBody>
      </p:sp>
      <p:sp>
        <p:nvSpPr>
          <p:cNvPr id="3" name="세로 텍스트 개체 틀 2">
            <a:extLst>
              <a:ext uri="{FF2B5EF4-FFF2-40B4-BE49-F238E27FC236}">
                <a16:creationId xmlns:a16="http://schemas.microsoft.com/office/drawing/2014/main" id="{19DB3DEA-A448-4A2A-BF78-BFDF20A435E0}"/>
              </a:ext>
            </a:extLst>
          </p:cNvPr>
          <p:cNvSpPr>
            <a:spLocks noGrp="1"/>
          </p:cNvSpPr>
          <p:nvPr>
            <p:ph type="body" orient="vert" sz="quarter" idx="14"/>
          </p:nvPr>
        </p:nvSpPr>
        <p:spPr/>
        <p:txBody>
          <a:bodyPr/>
          <a:lstStyle/>
          <a:p>
            <a:r>
              <a:rPr lang="ko-KR" altLang="en-US" dirty="0"/>
              <a:t>회사의 추정 현금흐름표는 다음과 같습니다</a:t>
            </a:r>
            <a:r>
              <a:rPr lang="en-US" altLang="ko-KR" dirty="0"/>
              <a:t>. </a:t>
            </a:r>
            <a:endParaRPr lang="ko-KR" altLang="en-US" dirty="0"/>
          </a:p>
        </p:txBody>
      </p:sp>
      <p:sp>
        <p:nvSpPr>
          <p:cNvPr id="8" name="텍스트 개체 틀 7">
            <a:extLst>
              <a:ext uri="{FF2B5EF4-FFF2-40B4-BE49-F238E27FC236}">
                <a16:creationId xmlns:a16="http://schemas.microsoft.com/office/drawing/2014/main" id="{DF798784-2EF4-4995-BF51-64CE3C059152}"/>
              </a:ext>
            </a:extLst>
          </p:cNvPr>
          <p:cNvSpPr>
            <a:spLocks noGrp="1"/>
          </p:cNvSpPr>
          <p:nvPr>
            <p:ph type="body" sz="quarter" idx="15"/>
          </p:nvPr>
        </p:nvSpPr>
        <p:spPr/>
        <p:txBody>
          <a:bodyPr/>
          <a:lstStyle/>
          <a:p>
            <a:r>
              <a:rPr lang="en-US" altLang="ko-KR" dirty="0"/>
              <a:t>Source: KPMG FDD &amp; Price Analysis Report</a:t>
            </a:r>
            <a:endParaRPr lang="ko-KR" altLang="en-US" dirty="0"/>
          </a:p>
        </p:txBody>
      </p:sp>
      <p:pic>
        <p:nvPicPr>
          <p:cNvPr id="6" name="그림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4204889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847214BE-09EC-4550-8D38-2261F9F78BC9}"/>
              </a:ext>
            </a:extLst>
          </p:cNvPr>
          <p:cNvPicPr>
            <a:picLocks noChangeAspect="1" noChangeArrowheads="1"/>
            <a:extLst>
              <a:ext uri="{84589F7E-364E-4C9E-8A38-B11213B215E9}">
                <a14:cameraTool xmlns:a14="http://schemas.microsoft.com/office/drawing/2010/main" cellRange="$B$37:$K$75" spid="_x0000_s1613985"/>
              </a:ext>
            </a:extLst>
          </p:cNvPicPr>
          <p:nvPr/>
        </p:nvPicPr>
        <p:blipFill>
          <a:blip r:embed="rId3"/>
          <a:srcRect/>
          <a:stretch>
            <a:fillRect/>
          </a:stretch>
        </p:blipFill>
        <p:spPr bwMode="auto">
          <a:xfrm>
            <a:off x="279241" y="1661832"/>
            <a:ext cx="8001000" cy="4724400"/>
          </a:xfrm>
          <a:prstGeom prst="rect">
            <a:avLst/>
          </a:prstGeom>
          <a:noFill/>
          <a:ln w="9525">
            <a:noFill/>
            <a:miter lim="800000"/>
            <a:headEnd/>
            <a:tailEnd/>
          </a:ln>
        </p:spPr>
      </p:pic>
      <p:sp>
        <p:nvSpPr>
          <p:cNvPr id="2" name="텍스트 개체 틀 1">
            <a:extLst>
              <a:ext uri="{FF2B5EF4-FFF2-40B4-BE49-F238E27FC236}">
                <a16:creationId xmlns:a16="http://schemas.microsoft.com/office/drawing/2014/main" id="{2DF21657-73A1-46D8-B4E3-E86368072D51}"/>
              </a:ext>
            </a:extLst>
          </p:cNvPr>
          <p:cNvSpPr>
            <a:spLocks noGrp="1"/>
          </p:cNvSpPr>
          <p:nvPr>
            <p:ph type="body" sz="quarter" idx="13"/>
          </p:nvPr>
        </p:nvSpPr>
        <p:spPr/>
        <p:txBody>
          <a:bodyPr/>
          <a:lstStyle/>
          <a:p>
            <a:r>
              <a:rPr lang="en-US" altLang="ko-KR" dirty="0"/>
              <a:t>Financial Pro Forma: </a:t>
            </a:r>
            <a:r>
              <a:rPr lang="ko-KR" altLang="en-US" dirty="0"/>
              <a:t>재무상태표</a:t>
            </a:r>
          </a:p>
        </p:txBody>
      </p:sp>
      <p:sp>
        <p:nvSpPr>
          <p:cNvPr id="3" name="세로 텍스트 개체 틀 2">
            <a:extLst>
              <a:ext uri="{FF2B5EF4-FFF2-40B4-BE49-F238E27FC236}">
                <a16:creationId xmlns:a16="http://schemas.microsoft.com/office/drawing/2014/main" id="{19DB3DEA-A448-4A2A-BF78-BFDF20A435E0}"/>
              </a:ext>
            </a:extLst>
          </p:cNvPr>
          <p:cNvSpPr>
            <a:spLocks noGrp="1"/>
          </p:cNvSpPr>
          <p:nvPr>
            <p:ph type="body" orient="vert" sz="quarter" idx="14"/>
          </p:nvPr>
        </p:nvSpPr>
        <p:spPr/>
        <p:txBody>
          <a:bodyPr/>
          <a:lstStyle/>
          <a:p>
            <a:r>
              <a:rPr lang="ko-KR" altLang="en-US" dirty="0"/>
              <a:t>회사의 추정 재무상태표는 다음과 같습니다</a:t>
            </a:r>
            <a:r>
              <a:rPr lang="en-US" altLang="ko-KR" dirty="0"/>
              <a:t>. </a:t>
            </a:r>
            <a:endParaRPr lang="ko-KR" altLang="en-US" dirty="0"/>
          </a:p>
        </p:txBody>
      </p:sp>
      <p:sp>
        <p:nvSpPr>
          <p:cNvPr id="8" name="텍스트 개체 틀 7">
            <a:extLst>
              <a:ext uri="{FF2B5EF4-FFF2-40B4-BE49-F238E27FC236}">
                <a16:creationId xmlns:a16="http://schemas.microsoft.com/office/drawing/2014/main" id="{DF798784-2EF4-4995-BF51-64CE3C059152}"/>
              </a:ext>
            </a:extLst>
          </p:cNvPr>
          <p:cNvSpPr>
            <a:spLocks noGrp="1"/>
          </p:cNvSpPr>
          <p:nvPr>
            <p:ph type="body" sz="quarter" idx="15"/>
          </p:nvPr>
        </p:nvSpPr>
        <p:spPr/>
        <p:txBody>
          <a:bodyPr/>
          <a:lstStyle/>
          <a:p>
            <a:r>
              <a:rPr lang="en-US" altLang="ko-KR" dirty="0"/>
              <a:t>Source: KPMG FDD &amp; Price Analysis Report</a:t>
            </a:r>
            <a:endParaRPr lang="ko-KR" altLang="en-US" dirty="0"/>
          </a:p>
        </p:txBody>
      </p:sp>
      <p:pic>
        <p:nvPicPr>
          <p:cNvPr id="6" name="그림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534703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953000" y="-1"/>
            <a:ext cx="4572000" cy="6859831"/>
          </a:xfrm>
          <a:prstGeom prst="rect">
            <a:avLst/>
          </a:prstGeom>
        </p:spPr>
      </p:pic>
      <p:sp>
        <p:nvSpPr>
          <p:cNvPr id="10" name="TextBox 9"/>
          <p:cNvSpPr txBox="1"/>
          <p:nvPr/>
        </p:nvSpPr>
        <p:spPr>
          <a:xfrm>
            <a:off x="3693681" y="3075057"/>
            <a:ext cx="2518638" cy="707886"/>
          </a:xfrm>
          <a:prstGeom prst="rect">
            <a:avLst/>
          </a:prstGeom>
          <a:noFill/>
        </p:spPr>
        <p:txBody>
          <a:bodyPr wrap="none" rtlCol="0">
            <a:spAutoFit/>
          </a:bodyPr>
          <a:lstStyle/>
          <a:p>
            <a:r>
              <a:rPr lang="en-US" altLang="ko-KR" sz="4000" b="1" dirty="0">
                <a:solidFill>
                  <a:srgbClr val="483159"/>
                </a:solidFill>
                <a:latin typeface="KoPubWorld돋움체 Medium" panose="00000600000000000000" pitchFamily="2" charset="-127"/>
                <a:ea typeface="KoPubWorld돋움체 Medium" panose="00000600000000000000" pitchFamily="2" charset="-127"/>
                <a:cs typeface="Arial" panose="020B0604020202020204" pitchFamily="34" charset="0"/>
              </a:rPr>
              <a:t>Appendix</a:t>
            </a:r>
            <a:endParaRPr lang="ko-KR" altLang="en-US" sz="4000" b="1" dirty="0">
              <a:solidFill>
                <a:srgbClr val="483159"/>
              </a:solidFill>
              <a:latin typeface="KoPubWorld돋움체 Medium" panose="00000600000000000000" pitchFamily="2" charset="-127"/>
              <a:ea typeface="KoPubWorld돋움체 Medium" panose="00000600000000000000" pitchFamily="2" charset="-127"/>
              <a:cs typeface="Arial" panose="020B0604020202020204" pitchFamily="34" charset="0"/>
            </a:endParaRPr>
          </a:p>
        </p:txBody>
      </p:sp>
      <p:sp>
        <p:nvSpPr>
          <p:cNvPr id="4" name="TextBox 3">
            <a:extLst>
              <a:ext uri="{FF2B5EF4-FFF2-40B4-BE49-F238E27FC236}">
                <a16:creationId xmlns:a16="http://schemas.microsoft.com/office/drawing/2014/main" id="{7B7E714D-93A3-402A-B1DA-7534A2034C53}"/>
              </a:ext>
            </a:extLst>
          </p:cNvPr>
          <p:cNvSpPr txBox="1"/>
          <p:nvPr/>
        </p:nvSpPr>
        <p:spPr>
          <a:xfrm>
            <a:off x="5518201" y="4143601"/>
            <a:ext cx="5210175" cy="143116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ko-KR" altLang="en-US" b="1" dirty="0">
                <a:solidFill>
                  <a:srgbClr val="483159"/>
                </a:solidFill>
                <a:ea typeface="KoPubWorld돋움체 Medium" panose="00000600000000000000" pitchFamily="2" charset="-127"/>
              </a:rPr>
              <a:t>경쟁업체 현황</a:t>
            </a:r>
            <a:endParaRPr lang="en-US" altLang="ko-KR" b="1" dirty="0">
              <a:solidFill>
                <a:srgbClr val="483159"/>
              </a:solidFill>
              <a:ea typeface="KoPubWorld돋움체 Medium" panose="00000600000000000000" pitchFamily="2" charset="-127"/>
            </a:endParaRPr>
          </a:p>
          <a:p>
            <a:pPr marL="285750" indent="-285750">
              <a:spcAft>
                <a:spcPts val="600"/>
              </a:spcAft>
              <a:buFont typeface="Arial" panose="020B0604020202020204" pitchFamily="34" charset="0"/>
              <a:buChar char="•"/>
            </a:pPr>
            <a:r>
              <a:rPr lang="ko-KR" altLang="en-US" b="1" dirty="0">
                <a:solidFill>
                  <a:srgbClr val="483159"/>
                </a:solidFill>
                <a:ea typeface="KoPubWorld돋움체 Medium" panose="00000600000000000000" pitchFamily="2" charset="-127"/>
              </a:rPr>
              <a:t>주요 연구개발 실적</a:t>
            </a:r>
            <a:endParaRPr lang="en-US" altLang="ko-KR" b="1" dirty="0">
              <a:solidFill>
                <a:srgbClr val="483159"/>
              </a:solidFill>
              <a:ea typeface="KoPubWorld돋움체 Medium" panose="00000600000000000000" pitchFamily="2" charset="-127"/>
            </a:endParaRPr>
          </a:p>
          <a:p>
            <a:pPr marL="285750" indent="-285750">
              <a:spcAft>
                <a:spcPts val="600"/>
              </a:spcAft>
              <a:buFont typeface="Arial" panose="020B0604020202020204" pitchFamily="34" charset="0"/>
              <a:buChar char="•"/>
            </a:pPr>
            <a:r>
              <a:rPr lang="ko-KR" altLang="en-US" b="1" dirty="0">
                <a:solidFill>
                  <a:srgbClr val="483159"/>
                </a:solidFill>
                <a:latin typeface="KoPubWorld돋움체 Medium" panose="00000600000000000000" pitchFamily="2" charset="-127"/>
                <a:ea typeface="KoPubWorld돋움체 Medium" panose="00000600000000000000" pitchFamily="2" charset="-127"/>
              </a:rPr>
              <a:t>지적재산권 목록</a:t>
            </a:r>
            <a:endParaRPr lang="en-US" altLang="ko-KR" b="1" dirty="0">
              <a:solidFill>
                <a:srgbClr val="483159"/>
              </a:solidFill>
              <a:latin typeface="KoPubWorld돋움체 Medium" panose="00000600000000000000" pitchFamily="2" charset="-127"/>
              <a:ea typeface="KoPubWorld돋움체 Medium" panose="00000600000000000000" pitchFamily="2" charset="-127"/>
            </a:endParaRPr>
          </a:p>
          <a:p>
            <a:pPr marL="285750" indent="-285750">
              <a:spcAft>
                <a:spcPts val="600"/>
              </a:spcAft>
              <a:buFont typeface="Arial" panose="020B0604020202020204" pitchFamily="34" charset="0"/>
              <a:buChar char="•"/>
            </a:pPr>
            <a:r>
              <a:rPr lang="ko-KR" altLang="en-US" b="1" dirty="0" err="1">
                <a:solidFill>
                  <a:srgbClr val="483159"/>
                </a:solidFill>
                <a:latin typeface="KoPubWorld돋움체 Medium" panose="00000600000000000000" pitchFamily="2" charset="-127"/>
                <a:ea typeface="KoPubWorld돋움체 Medium" panose="00000600000000000000" pitchFamily="2" charset="-127"/>
              </a:rPr>
              <a:t>오름프라이빗에쿼티</a:t>
            </a:r>
            <a:r>
              <a:rPr lang="ko-KR" altLang="en-US" b="1" dirty="0">
                <a:solidFill>
                  <a:srgbClr val="483159"/>
                </a:solidFill>
                <a:latin typeface="KoPubWorld돋움체 Medium" panose="00000600000000000000" pitchFamily="2" charset="-127"/>
                <a:ea typeface="KoPubWorld돋움체 Medium" panose="00000600000000000000" pitchFamily="2" charset="-127"/>
              </a:rPr>
              <a:t> 소개 </a:t>
            </a:r>
            <a:endParaRPr lang="en-US" altLang="ko-KR" b="1" dirty="0">
              <a:solidFill>
                <a:srgbClr val="483159"/>
              </a:solidFill>
              <a:latin typeface="KoPubWorld돋움체 Medium" panose="00000600000000000000" pitchFamily="2" charset="-127"/>
              <a:ea typeface="KoPubWorld돋움체 Medium" panose="00000600000000000000" pitchFamily="2" charset="-127"/>
            </a:endParaRPr>
          </a:p>
        </p:txBody>
      </p:sp>
    </p:spTree>
    <p:extLst>
      <p:ext uri="{BB962C8B-B14F-4D97-AF65-F5344CB8AC3E}">
        <p14:creationId xmlns:p14="http://schemas.microsoft.com/office/powerpoint/2010/main" val="38073720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CDCB8C1-0B91-476E-9133-6BD43FFA995F}"/>
              </a:ext>
            </a:extLst>
          </p:cNvPr>
          <p:cNvSpPr>
            <a:spLocks noGrp="1"/>
          </p:cNvSpPr>
          <p:nvPr>
            <p:ph type="body" sz="quarter" idx="13"/>
          </p:nvPr>
        </p:nvSpPr>
        <p:spPr/>
        <p:txBody>
          <a:bodyPr/>
          <a:lstStyle/>
          <a:p>
            <a:r>
              <a:rPr lang="ko-KR" altLang="en-US" dirty="0"/>
              <a:t>유상증자 후 주식가치 산정</a:t>
            </a:r>
          </a:p>
        </p:txBody>
      </p:sp>
      <p:sp>
        <p:nvSpPr>
          <p:cNvPr id="10" name="세로 텍스트 개체 틀 9">
            <a:extLst>
              <a:ext uri="{FF2B5EF4-FFF2-40B4-BE49-F238E27FC236}">
                <a16:creationId xmlns:a16="http://schemas.microsoft.com/office/drawing/2014/main" id="{1F4F8B6B-26FB-4C81-A4D7-89F4A7F5F80B}"/>
              </a:ext>
            </a:extLst>
          </p:cNvPr>
          <p:cNvSpPr>
            <a:spLocks noGrp="1"/>
          </p:cNvSpPr>
          <p:nvPr>
            <p:ph type="body" orient="vert" sz="quarter" idx="14"/>
          </p:nvPr>
        </p:nvSpPr>
        <p:spPr/>
        <p:txBody>
          <a:bodyPr/>
          <a:lstStyle/>
          <a:p>
            <a:r>
              <a:rPr lang="ko-KR" altLang="en-US" dirty="0"/>
              <a:t>본 </a:t>
            </a:r>
            <a:r>
              <a:rPr lang="ko-KR" altLang="en-US"/>
              <a:t>건 주당가격에 따른 주식가치는 다음과 같습니다</a:t>
            </a:r>
            <a:r>
              <a:rPr lang="en-US" altLang="ko-KR" dirty="0"/>
              <a:t>.</a:t>
            </a:r>
            <a:endParaRPr lang="ko-KR" altLang="en-US" dirty="0"/>
          </a:p>
        </p:txBody>
      </p:sp>
      <p:grpSp>
        <p:nvGrpSpPr>
          <p:cNvPr id="84" name="그룹 83">
            <a:extLst>
              <a:ext uri="{FF2B5EF4-FFF2-40B4-BE49-F238E27FC236}">
                <a16:creationId xmlns:a16="http://schemas.microsoft.com/office/drawing/2014/main" id="{BE1FE0DC-E0E8-47E5-9C75-82823485C07B}"/>
              </a:ext>
            </a:extLst>
          </p:cNvPr>
          <p:cNvGrpSpPr/>
          <p:nvPr/>
        </p:nvGrpSpPr>
        <p:grpSpPr>
          <a:xfrm>
            <a:off x="453025" y="1956462"/>
            <a:ext cx="2947636" cy="285238"/>
            <a:chOff x="453025" y="1956462"/>
            <a:chExt cx="4320000" cy="285238"/>
          </a:xfrm>
        </p:grpSpPr>
        <p:sp>
          <p:nvSpPr>
            <p:cNvPr id="85" name="TextBox 84">
              <a:extLst>
                <a:ext uri="{FF2B5EF4-FFF2-40B4-BE49-F238E27FC236}">
                  <a16:creationId xmlns:a16="http://schemas.microsoft.com/office/drawing/2014/main" id="{8303A5C0-8A20-4609-845C-592149600BCC}"/>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인수 후 유상증자 전후 가치산정</a:t>
              </a:r>
            </a:p>
          </p:txBody>
        </p:sp>
        <p:cxnSp>
          <p:nvCxnSpPr>
            <p:cNvPr id="86" name="Straight Connector 32">
              <a:extLst>
                <a:ext uri="{FF2B5EF4-FFF2-40B4-BE49-F238E27FC236}">
                  <a16:creationId xmlns:a16="http://schemas.microsoft.com/office/drawing/2014/main" id="{67D235A2-0F75-46D9-891B-3379354AB885}"/>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pic>
        <p:nvPicPr>
          <p:cNvPr id="30" name="그림 2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
        <p:nvSpPr>
          <p:cNvPr id="3" name="TextBox 2">
            <a:extLst>
              <a:ext uri="{FF2B5EF4-FFF2-40B4-BE49-F238E27FC236}">
                <a16:creationId xmlns:a16="http://schemas.microsoft.com/office/drawing/2014/main" id="{D57462F7-A41B-473E-BB63-B4CE68641CD7}"/>
              </a:ext>
            </a:extLst>
          </p:cNvPr>
          <p:cNvSpPr txBox="1"/>
          <p:nvPr/>
        </p:nvSpPr>
        <p:spPr>
          <a:xfrm>
            <a:off x="7653526" y="2215251"/>
            <a:ext cx="1527048" cy="230832"/>
          </a:xfrm>
          <a:prstGeom prst="rect">
            <a:avLst/>
          </a:prstGeom>
          <a:noFill/>
        </p:spPr>
        <p:txBody>
          <a:bodyPr wrap="square" rtlCol="0">
            <a:spAutoFit/>
          </a:bodyPr>
          <a:lstStyle/>
          <a:p>
            <a:pPr algn="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단위</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주</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원</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백만원</a:t>
            </a:r>
            <a:r>
              <a:rPr lang="en-US" altLang="ko-KR"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endParaRPr lang="ko-KR" altLang="en-US" sz="9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graphicFrame>
        <p:nvGraphicFramePr>
          <p:cNvPr id="11" name="표 10">
            <a:extLst>
              <a:ext uri="{FF2B5EF4-FFF2-40B4-BE49-F238E27FC236}">
                <a16:creationId xmlns:a16="http://schemas.microsoft.com/office/drawing/2014/main" id="{FFC4A1C8-3D57-4C40-9FF6-B9C272F9D78C}"/>
              </a:ext>
            </a:extLst>
          </p:cNvPr>
          <p:cNvGraphicFramePr>
            <a:graphicFrameLocks noGrp="1"/>
          </p:cNvGraphicFramePr>
          <p:nvPr>
            <p:extLst>
              <p:ext uri="{D42A27DB-BD31-4B8C-83A1-F6EECF244321}">
                <p14:modId xmlns:p14="http://schemas.microsoft.com/office/powerpoint/2010/main" val="1034978718"/>
              </p:ext>
            </p:extLst>
          </p:nvPr>
        </p:nvGraphicFramePr>
        <p:xfrm>
          <a:off x="438114" y="2461495"/>
          <a:ext cx="8753840" cy="2060804"/>
        </p:xfrm>
        <a:graphic>
          <a:graphicData uri="http://schemas.openxmlformats.org/drawingml/2006/table">
            <a:tbl>
              <a:tblPr/>
              <a:tblGrid>
                <a:gridCol w="955129">
                  <a:extLst>
                    <a:ext uri="{9D8B030D-6E8A-4147-A177-3AD203B41FA5}">
                      <a16:colId xmlns:a16="http://schemas.microsoft.com/office/drawing/2014/main" val="1380307935"/>
                    </a:ext>
                  </a:extLst>
                </a:gridCol>
                <a:gridCol w="671575">
                  <a:extLst>
                    <a:ext uri="{9D8B030D-6E8A-4147-A177-3AD203B41FA5}">
                      <a16:colId xmlns:a16="http://schemas.microsoft.com/office/drawing/2014/main" val="226955756"/>
                    </a:ext>
                  </a:extLst>
                </a:gridCol>
                <a:gridCol w="485026">
                  <a:extLst>
                    <a:ext uri="{9D8B030D-6E8A-4147-A177-3AD203B41FA5}">
                      <a16:colId xmlns:a16="http://schemas.microsoft.com/office/drawing/2014/main" val="572612164"/>
                    </a:ext>
                  </a:extLst>
                </a:gridCol>
                <a:gridCol w="708884">
                  <a:extLst>
                    <a:ext uri="{9D8B030D-6E8A-4147-A177-3AD203B41FA5}">
                      <a16:colId xmlns:a16="http://schemas.microsoft.com/office/drawing/2014/main" val="2981296286"/>
                    </a:ext>
                  </a:extLst>
                </a:gridCol>
                <a:gridCol w="708884">
                  <a:extLst>
                    <a:ext uri="{9D8B030D-6E8A-4147-A177-3AD203B41FA5}">
                      <a16:colId xmlns:a16="http://schemas.microsoft.com/office/drawing/2014/main" val="24205850"/>
                    </a:ext>
                  </a:extLst>
                </a:gridCol>
                <a:gridCol w="708884">
                  <a:extLst>
                    <a:ext uri="{9D8B030D-6E8A-4147-A177-3AD203B41FA5}">
                      <a16:colId xmlns:a16="http://schemas.microsoft.com/office/drawing/2014/main" val="1165819130"/>
                    </a:ext>
                  </a:extLst>
                </a:gridCol>
                <a:gridCol w="716346">
                  <a:extLst>
                    <a:ext uri="{9D8B030D-6E8A-4147-A177-3AD203B41FA5}">
                      <a16:colId xmlns:a16="http://schemas.microsoft.com/office/drawing/2014/main" val="2740867611"/>
                    </a:ext>
                  </a:extLst>
                </a:gridCol>
                <a:gridCol w="716346">
                  <a:extLst>
                    <a:ext uri="{9D8B030D-6E8A-4147-A177-3AD203B41FA5}">
                      <a16:colId xmlns:a16="http://schemas.microsoft.com/office/drawing/2014/main" val="2768058033"/>
                    </a:ext>
                  </a:extLst>
                </a:gridCol>
                <a:gridCol w="701422">
                  <a:extLst>
                    <a:ext uri="{9D8B030D-6E8A-4147-A177-3AD203B41FA5}">
                      <a16:colId xmlns:a16="http://schemas.microsoft.com/office/drawing/2014/main" val="479362104"/>
                    </a:ext>
                  </a:extLst>
                </a:gridCol>
                <a:gridCol w="887972">
                  <a:extLst>
                    <a:ext uri="{9D8B030D-6E8A-4147-A177-3AD203B41FA5}">
                      <a16:colId xmlns:a16="http://schemas.microsoft.com/office/drawing/2014/main" val="1054603090"/>
                    </a:ext>
                  </a:extLst>
                </a:gridCol>
                <a:gridCol w="887972">
                  <a:extLst>
                    <a:ext uri="{9D8B030D-6E8A-4147-A177-3AD203B41FA5}">
                      <a16:colId xmlns:a16="http://schemas.microsoft.com/office/drawing/2014/main" val="1663234153"/>
                    </a:ext>
                  </a:extLst>
                </a:gridCol>
                <a:gridCol w="605400">
                  <a:extLst>
                    <a:ext uri="{9D8B030D-6E8A-4147-A177-3AD203B41FA5}">
                      <a16:colId xmlns:a16="http://schemas.microsoft.com/office/drawing/2014/main" val="3489888039"/>
                    </a:ext>
                  </a:extLst>
                </a:gridCol>
              </a:tblGrid>
              <a:tr h="383264">
                <a:tc rowSpan="2">
                  <a:txBody>
                    <a:bodyPr/>
                    <a:lstStyle/>
                    <a:p>
                      <a:pPr algn="ctr"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구분</a:t>
                      </a:r>
                    </a:p>
                  </a:txBody>
                  <a:tcPr marL="36000" marR="3600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483159"/>
                    </a:solidFill>
                  </a:tcPr>
                </a:tc>
                <a:tc rowSpan="2">
                  <a:txBody>
                    <a:bodyPr/>
                    <a:lstStyle/>
                    <a:p>
                      <a:pPr algn="ctr"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주주명</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483159"/>
                    </a:solidFill>
                  </a:tcPr>
                </a:tc>
                <a:tc>
                  <a:txBody>
                    <a:bodyPr/>
                    <a:lstStyle/>
                    <a:p>
                      <a:pPr algn="ctr" rtl="0" fontAlgn="ctr"/>
                      <a:r>
                        <a:rPr lang="ko-KR" altLang="en-US" sz="900" b="0" i="0" u="none" strike="noStrike" dirty="0">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483159"/>
                    </a:solidFill>
                  </a:tcPr>
                </a:tc>
                <a:tc gridSpan="2">
                  <a:txBody>
                    <a:bodyPr/>
                    <a:lstStyle/>
                    <a:p>
                      <a:pPr algn="l"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인수 전 기준주가 기준</a:t>
                      </a:r>
                    </a:p>
                  </a:txBody>
                  <a:tcPr marL="36000" marR="36000" marT="0"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tc>
                  <a:txBody>
                    <a:bodyPr/>
                    <a:lstStyle/>
                    <a:p>
                      <a:pPr algn="ctr"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p>
                  </a:txBody>
                  <a:tcPr marL="36000" marR="3600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483159"/>
                    </a:solidFill>
                  </a:tcPr>
                </a:tc>
                <a:tc gridSpan="2">
                  <a:txBody>
                    <a:bodyPr/>
                    <a:lstStyle/>
                    <a:p>
                      <a:pPr algn="l" rtl="0" fontAlgn="ctr"/>
                      <a:r>
                        <a:rPr lang="ko-KR" altLang="en-US" sz="900" b="0" i="0" u="none" strike="noStrike" dirty="0">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인수 후 유상증자 전</a:t>
                      </a:r>
                      <a:endParaRPr lang="en-US" altLang="ko-KR" sz="900" b="0" i="0" u="none" strike="noStrike" dirty="0">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gn="l" rtl="0" fontAlgn="ctr"/>
                      <a:r>
                        <a:rPr lang="en-US" altLang="ko-KR" sz="900" b="0" i="0" u="none" strike="noStrike" dirty="0">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(Pre-money)</a:t>
                      </a:r>
                    </a:p>
                  </a:txBody>
                  <a:tcPr marL="36000" marR="36000" marT="0"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tc>
                  <a:txBody>
                    <a:bodyPr/>
                    <a:lstStyle/>
                    <a:p>
                      <a:pPr algn="ctr"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p>
                  </a:txBody>
                  <a:tcPr marL="36000" marR="3600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483159"/>
                    </a:solidFill>
                  </a:tcPr>
                </a:tc>
                <a:tc gridSpan="2">
                  <a:txBody>
                    <a:bodyPr/>
                    <a:lstStyle/>
                    <a:p>
                      <a:pPr algn="l" rtl="0" fontAlgn="ctr"/>
                      <a:r>
                        <a:rPr lang="ko-KR" altLang="en-US" sz="900" b="0" i="0" u="none" strike="noStrike" dirty="0">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인수 후 유상증자 후</a:t>
                      </a:r>
                      <a:endParaRPr lang="en-US" altLang="ko-KR" sz="900" b="0" i="0" u="none" strike="noStrike" dirty="0">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gn="l" rtl="0" fontAlgn="ctr"/>
                      <a:r>
                        <a:rPr lang="en-US" altLang="ko-KR" sz="900" b="0" i="0" u="none" strike="noStrike" dirty="0">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(Post-money)</a:t>
                      </a:r>
                    </a:p>
                  </a:txBody>
                  <a:tcPr marL="36000" marR="36000" marT="0"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rgbClr val="483159"/>
                    </a:solidFill>
                  </a:tcPr>
                </a:tc>
                <a:tc hMerge="1">
                  <a:txBody>
                    <a:bodyPr/>
                    <a:lstStyle/>
                    <a:p>
                      <a:pPr latinLnBrk="1"/>
                      <a:endParaRPr lang="ko-KR" altLang="en-US"/>
                    </a:p>
                  </a:txBody>
                  <a:tcPr/>
                </a:tc>
                <a:tc>
                  <a:txBody>
                    <a:bodyPr/>
                    <a:lstStyle/>
                    <a:p>
                      <a:pPr algn="ctr"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p>
                  </a:txBody>
                  <a:tcPr marL="36000" marR="3600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483159"/>
                    </a:solidFill>
                  </a:tcPr>
                </a:tc>
                <a:extLst>
                  <a:ext uri="{0D108BD9-81ED-4DB2-BD59-A6C34878D82A}">
                    <a16:rowId xmlns:a16="http://schemas.microsoft.com/office/drawing/2014/main" val="816750538"/>
                  </a:ext>
                </a:extLst>
              </a:tr>
              <a:tr h="27959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종류</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483159"/>
                    </a:solidFill>
                  </a:tcPr>
                </a:tc>
                <a:tc>
                  <a:txBody>
                    <a:bodyPr/>
                    <a:lstStyle/>
                    <a:p>
                      <a:pPr algn="ctr"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주식수</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83159"/>
                    </a:solidFill>
                  </a:tcPr>
                </a:tc>
                <a:tc>
                  <a:txBody>
                    <a:bodyPr/>
                    <a:lstStyle/>
                    <a:p>
                      <a:pPr algn="ctr"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주당가격</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83159"/>
                    </a:solidFill>
                  </a:tcPr>
                </a:tc>
                <a:tc>
                  <a:txBody>
                    <a:bodyPr/>
                    <a:lstStyle/>
                    <a:p>
                      <a:pPr algn="ctr"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총주식가치</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83159"/>
                    </a:solidFill>
                  </a:tcPr>
                </a:tc>
                <a:tc>
                  <a:txBody>
                    <a:bodyPr/>
                    <a:lstStyle/>
                    <a:p>
                      <a:pPr algn="ctr"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주식수</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83159"/>
                    </a:solidFill>
                  </a:tcPr>
                </a:tc>
                <a:tc>
                  <a:txBody>
                    <a:bodyPr/>
                    <a:lstStyle/>
                    <a:p>
                      <a:pPr algn="ctr"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주당가격</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83159"/>
                    </a:solidFill>
                  </a:tcPr>
                </a:tc>
                <a:tc>
                  <a:txBody>
                    <a:bodyPr/>
                    <a:lstStyle/>
                    <a:p>
                      <a:pPr algn="ctr" rtl="0" fontAlgn="ctr"/>
                      <a:r>
                        <a:rPr lang="ko-KR" altLang="en-US" sz="900" b="0" i="0" u="none" strike="noStrike" dirty="0">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총주식가치</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83159"/>
                    </a:solidFill>
                  </a:tcPr>
                </a:tc>
                <a:tc>
                  <a:txBody>
                    <a:bodyPr/>
                    <a:lstStyle/>
                    <a:p>
                      <a:pPr algn="ctr"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주식수</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83159"/>
                    </a:solidFill>
                  </a:tcPr>
                </a:tc>
                <a:tc>
                  <a:txBody>
                    <a:bodyPr/>
                    <a:lstStyle/>
                    <a:p>
                      <a:pPr algn="ctr"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주당가격</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83159"/>
                    </a:solidFill>
                  </a:tcPr>
                </a:tc>
                <a:tc>
                  <a:txBody>
                    <a:bodyPr/>
                    <a:lstStyle/>
                    <a:p>
                      <a:pPr algn="ctr" rtl="0" fontAlgn="ctr"/>
                      <a:r>
                        <a:rPr lang="ko-KR" altLang="en-US" sz="900" b="0" i="0" u="none" strike="noStrike">
                          <a:solidFill>
                            <a:srgbClr val="FFFFFF"/>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총주식가치</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83159"/>
                    </a:solidFill>
                  </a:tcPr>
                </a:tc>
                <a:extLst>
                  <a:ext uri="{0D108BD9-81ED-4DB2-BD59-A6C34878D82A}">
                    <a16:rowId xmlns:a16="http://schemas.microsoft.com/office/drawing/2014/main" val="858510733"/>
                  </a:ext>
                </a:extLst>
              </a:tr>
              <a:tr h="279590">
                <a:tc>
                  <a:txBody>
                    <a:bodyPr/>
                    <a:lstStyle/>
                    <a:p>
                      <a:pPr algn="l" rtl="0"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구주 인수대상</a:t>
                      </a:r>
                    </a:p>
                  </a:txBody>
                  <a:tcPr marL="36000" marR="3600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오름</a:t>
                      </a:r>
                      <a:r>
                        <a:rPr 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8,682,497</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2,900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25,179</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8,682,497</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3,450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29,955</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8,682,497</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3,450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29,955</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739490953"/>
                  </a:ext>
                </a:extLst>
              </a:tr>
              <a:tr h="279590">
                <a:tc>
                  <a:txBody>
                    <a:bodyPr/>
                    <a:lstStyle/>
                    <a:p>
                      <a:pPr algn="l" rtl="0"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구주 인수대상 담보</a:t>
                      </a:r>
                    </a:p>
                  </a:txBody>
                  <a:tcPr marL="36000" marR="3600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769,230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2,900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2,231</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769,230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3,450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2,654</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769,230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3,450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2,654</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333283113"/>
                  </a:ext>
                </a:extLst>
              </a:tr>
              <a:tr h="279590">
                <a:tc>
                  <a:txBody>
                    <a:bodyPr/>
                    <a:lstStyle/>
                    <a:p>
                      <a:pPr algn="l" rtl="0"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구주 인수비대상</a:t>
                      </a:r>
                    </a:p>
                  </a:txBody>
                  <a:tcPr marL="36000" marR="3600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기타</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30,976,921</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2,900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89,833</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30,976,921</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2,900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89,833</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30,976,921</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2,900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89,833</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702991048"/>
                  </a:ext>
                </a:extLst>
              </a:tr>
              <a:tr h="279590">
                <a:tc>
                  <a:txBody>
                    <a:bodyPr/>
                    <a:lstStyle/>
                    <a:p>
                      <a:pPr algn="l" rtl="0"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신주 인수대상</a:t>
                      </a:r>
                    </a:p>
                  </a:txBody>
                  <a:tcPr marL="36000" marR="3600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오름</a:t>
                      </a:r>
                      <a:r>
                        <a:rPr 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PEF</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보통주</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900" b="0"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3,831,418</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2,610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10,000</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9358272"/>
                  </a:ext>
                </a:extLst>
              </a:tr>
              <a:tr h="279590">
                <a:tc>
                  <a:txBody>
                    <a:bodyPr/>
                    <a:lstStyle/>
                    <a:p>
                      <a:pPr algn="ctr" rtl="0" fontAlgn="ctr"/>
                      <a:r>
                        <a:rPr lang="ko-KR" altLang="en-US" sz="900" b="1"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합계</a:t>
                      </a:r>
                    </a:p>
                  </a:txBody>
                  <a:tcPr marL="36000" marR="3600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tc>
                  <a:txBody>
                    <a:bodyPr/>
                    <a:lstStyle/>
                    <a:p>
                      <a:pPr algn="ctr" rtl="0" fontAlgn="ctr"/>
                      <a:r>
                        <a:rPr lang="ko-KR" altLang="en-US" sz="900" b="1"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p>
                  </a:txBody>
                  <a:tcPr marL="36000" marR="3600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tc>
                  <a:txBody>
                    <a:bodyPr/>
                    <a:lstStyle/>
                    <a:p>
                      <a:pPr algn="ctr" rtl="0" fontAlgn="ctr"/>
                      <a:r>
                        <a:rPr lang="ko-KR" altLang="en-US" sz="900" b="1"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p>
                  </a:txBody>
                  <a:tcPr marL="36000" marR="36000" marT="0" marB="0" anchor="ctr">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tc>
                  <a:txBody>
                    <a:bodyPr/>
                    <a:lstStyle/>
                    <a:p>
                      <a:pPr algn="r" rtl="0" fontAlgn="ctr"/>
                      <a:r>
                        <a:rPr lang="en-US" altLang="ko-KR" sz="900" b="1"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40,428,648</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tc>
                  <a:txBody>
                    <a:bodyPr/>
                    <a:lstStyle/>
                    <a:p>
                      <a:pPr algn="r" fontAlgn="ctr"/>
                      <a:r>
                        <a:rPr lang="ko-KR" altLang="en-US" sz="900" b="1"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tc>
                  <a:txBody>
                    <a:bodyPr/>
                    <a:lstStyle/>
                    <a:p>
                      <a:pPr algn="r" rtl="0" fontAlgn="ctr"/>
                      <a:r>
                        <a:rPr lang="en-US" altLang="ko-KR" sz="900" b="1"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117,243</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tc>
                  <a:txBody>
                    <a:bodyPr/>
                    <a:lstStyle/>
                    <a:p>
                      <a:pPr algn="r" rtl="0" fontAlgn="ctr"/>
                      <a:r>
                        <a:rPr lang="en-US" altLang="ko-KR" sz="900" b="1"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40,428,648</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tc>
                  <a:txBody>
                    <a:bodyPr/>
                    <a:lstStyle/>
                    <a:p>
                      <a:pPr algn="r" fontAlgn="ctr"/>
                      <a:r>
                        <a:rPr lang="ko-KR" altLang="en-US" sz="900" b="1"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tc>
                  <a:txBody>
                    <a:bodyPr/>
                    <a:lstStyle/>
                    <a:p>
                      <a:pPr algn="r" rtl="0" fontAlgn="ctr"/>
                      <a:r>
                        <a:rPr lang="en-US" altLang="ko-KR" sz="900" b="1"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122,442</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tc>
                  <a:txBody>
                    <a:bodyPr/>
                    <a:lstStyle/>
                    <a:p>
                      <a:pPr algn="r" rtl="0" fontAlgn="ctr"/>
                      <a:r>
                        <a:rPr lang="en-US" altLang="ko-KR" sz="900" b="1" i="0" u="none" strike="noStrike">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44,260,066</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tc>
                  <a:txBody>
                    <a:bodyPr/>
                    <a:lstStyle/>
                    <a:p>
                      <a:pPr algn="r" fontAlgn="ctr"/>
                      <a:r>
                        <a:rPr lang="ko-KR" altLang="en-US" sz="900" b="1"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tc>
                  <a:txBody>
                    <a:bodyPr/>
                    <a:lstStyle/>
                    <a:p>
                      <a:pPr algn="r" rtl="0" fontAlgn="ctr"/>
                      <a:r>
                        <a:rPr lang="en-US" altLang="ko-KR" sz="900" b="1" i="0" u="none" strike="noStrike" dirty="0">
                          <a:solidFill>
                            <a:srgbClr val="000000"/>
                          </a:solidFill>
                          <a:effectLst/>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132,442</a:t>
                      </a:r>
                    </a:p>
                  </a:txBody>
                  <a:tcPr marL="36000" marR="36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DDF"/>
                    </a:solidFill>
                  </a:tcPr>
                </a:tc>
                <a:extLst>
                  <a:ext uri="{0D108BD9-81ED-4DB2-BD59-A6C34878D82A}">
                    <a16:rowId xmlns:a16="http://schemas.microsoft.com/office/drawing/2014/main" val="2584243077"/>
                  </a:ext>
                </a:extLst>
              </a:tr>
            </a:tbl>
          </a:graphicData>
        </a:graphic>
      </p:graphicFrame>
    </p:spTree>
    <p:extLst>
      <p:ext uri="{BB962C8B-B14F-4D97-AF65-F5344CB8AC3E}">
        <p14:creationId xmlns:p14="http://schemas.microsoft.com/office/powerpoint/2010/main" val="15683319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6DCC86D-31DD-402F-A781-DF527555FF5D}"/>
              </a:ext>
            </a:extLst>
          </p:cNvPr>
          <p:cNvSpPr>
            <a:spLocks noGrp="1"/>
          </p:cNvSpPr>
          <p:nvPr>
            <p:ph type="body" sz="quarter" idx="13"/>
          </p:nvPr>
        </p:nvSpPr>
        <p:spPr/>
        <p:txBody>
          <a:bodyPr/>
          <a:lstStyle/>
          <a:p>
            <a:r>
              <a:rPr lang="ko-KR" altLang="en-US" dirty="0"/>
              <a:t>경쟁업체 현황 </a:t>
            </a:r>
            <a:r>
              <a:rPr lang="en-US" altLang="ko-KR" dirty="0"/>
              <a:t>(1/6)</a:t>
            </a:r>
          </a:p>
        </p:txBody>
      </p:sp>
      <p:sp>
        <p:nvSpPr>
          <p:cNvPr id="3" name="세로 텍스트 개체 틀 2">
            <a:extLst>
              <a:ext uri="{FF2B5EF4-FFF2-40B4-BE49-F238E27FC236}">
                <a16:creationId xmlns:a16="http://schemas.microsoft.com/office/drawing/2014/main" id="{0FA4B5A8-9EFC-4A6B-91D9-0C41EC68999C}"/>
              </a:ext>
            </a:extLst>
          </p:cNvPr>
          <p:cNvSpPr>
            <a:spLocks noGrp="1"/>
          </p:cNvSpPr>
          <p:nvPr>
            <p:ph type="body" orient="vert" sz="quarter" idx="14"/>
          </p:nvPr>
        </p:nvSpPr>
        <p:spPr/>
        <p:txBody>
          <a:bodyPr/>
          <a:lstStyle/>
          <a:p>
            <a:r>
              <a:rPr lang="ko-KR" altLang="en-US" dirty="0"/>
              <a:t>회사의 경쟁업체 현황은 하기와 같습니다</a:t>
            </a:r>
            <a:r>
              <a:rPr lang="en-US" altLang="ko-KR" dirty="0"/>
              <a:t>.</a:t>
            </a:r>
            <a:endParaRPr lang="ko-KR" altLang="en-US" dirty="0"/>
          </a:p>
        </p:txBody>
      </p:sp>
      <p:sp>
        <p:nvSpPr>
          <p:cNvPr id="7" name="텍스트 개체 틀 6">
            <a:extLst>
              <a:ext uri="{FF2B5EF4-FFF2-40B4-BE49-F238E27FC236}">
                <a16:creationId xmlns:a16="http://schemas.microsoft.com/office/drawing/2014/main" id="{95C90588-2D22-4657-8A72-B01DB1B08BF8}"/>
              </a:ext>
            </a:extLst>
          </p:cNvPr>
          <p:cNvSpPr>
            <a:spLocks noGrp="1"/>
          </p:cNvSpPr>
          <p:nvPr>
            <p:ph type="body" sz="quarter" idx="15"/>
          </p:nvPr>
        </p:nvSpPr>
        <p:spPr/>
        <p:txBody>
          <a:bodyPr/>
          <a:lstStyle/>
          <a:p>
            <a:r>
              <a:rPr lang="en-US" altLang="ko-KR" dirty="0"/>
              <a:t>Source: KISLINE, DART </a:t>
            </a:r>
            <a:r>
              <a:rPr lang="ko-KR" altLang="en-US" dirty="0"/>
              <a:t>공시자료</a:t>
            </a:r>
          </a:p>
        </p:txBody>
      </p:sp>
      <p:sp>
        <p:nvSpPr>
          <p:cNvPr id="17" name="내용 개체 틀 2">
            <a:extLst>
              <a:ext uri="{FF2B5EF4-FFF2-40B4-BE49-F238E27FC236}">
                <a16:creationId xmlns:a16="http://schemas.microsoft.com/office/drawing/2014/main" id="{F6631BFB-8C62-4905-A001-E2A60A9F7E7F}"/>
              </a:ext>
            </a:extLst>
          </p:cNvPr>
          <p:cNvSpPr txBox="1">
            <a:spLocks/>
          </p:cNvSpPr>
          <p:nvPr/>
        </p:nvSpPr>
        <p:spPr>
          <a:xfrm>
            <a:off x="599862" y="1766656"/>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rPr>
              <a:t>1. SFA </a:t>
            </a:r>
            <a:r>
              <a:rPr lang="ko-KR" altLang="en-US" b="1" dirty="0">
                <a:solidFill>
                  <a:srgbClr val="483159"/>
                </a:solidFill>
                <a:latin typeface="Arial" panose="020B0604020202020204" pitchFamily="34" charset="0"/>
                <a:ea typeface="KoPubWorld돋움체 Medium" panose="00000600000000000000" pitchFamily="2" charset="-127"/>
              </a:rPr>
              <a:t>반도체</a:t>
            </a:r>
            <a:endParaRPr lang="en-US" altLang="ko-KR" b="1" dirty="0">
              <a:solidFill>
                <a:srgbClr val="483159"/>
              </a:solidFill>
              <a:latin typeface="Arial" panose="020B0604020202020204" pitchFamily="34" charset="0"/>
              <a:ea typeface="KoPubWorld돋움체 Medium" panose="00000600000000000000" pitchFamily="2" charset="-127"/>
            </a:endParaRPr>
          </a:p>
        </p:txBody>
      </p:sp>
      <p:sp>
        <p:nvSpPr>
          <p:cNvPr id="18" name="내용 개체 틀 2">
            <a:extLst>
              <a:ext uri="{FF2B5EF4-FFF2-40B4-BE49-F238E27FC236}">
                <a16:creationId xmlns:a16="http://schemas.microsoft.com/office/drawing/2014/main" id="{32232550-3D85-432C-848D-5E7799248655}"/>
              </a:ext>
            </a:extLst>
          </p:cNvPr>
          <p:cNvSpPr txBox="1">
            <a:spLocks/>
          </p:cNvSpPr>
          <p:nvPr/>
        </p:nvSpPr>
        <p:spPr>
          <a:xfrm>
            <a:off x="599862" y="3952408"/>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rPr>
              <a:t>2. </a:t>
            </a:r>
            <a:r>
              <a:rPr lang="ko-KR" altLang="en-US" b="1" dirty="0">
                <a:solidFill>
                  <a:srgbClr val="483159"/>
                </a:solidFill>
                <a:latin typeface="Arial" panose="020B0604020202020204" pitchFamily="34" charset="0"/>
                <a:ea typeface="KoPubWorld돋움체 Medium" panose="00000600000000000000" pitchFamily="2" charset="-127"/>
              </a:rPr>
              <a:t>하나마이크론</a:t>
            </a:r>
            <a:endParaRPr lang="en-US" altLang="ko-KR" b="1" dirty="0">
              <a:solidFill>
                <a:srgbClr val="483159"/>
              </a:solidFill>
              <a:latin typeface="Arial" panose="020B0604020202020204" pitchFamily="34" charset="0"/>
              <a:ea typeface="KoPubWorld돋움체 Medium" panose="00000600000000000000" pitchFamily="2" charset="-127"/>
            </a:endParaRPr>
          </a:p>
        </p:txBody>
      </p:sp>
      <p:graphicFrame>
        <p:nvGraphicFramePr>
          <p:cNvPr id="22" name="표 21">
            <a:extLst>
              <a:ext uri="{FF2B5EF4-FFF2-40B4-BE49-F238E27FC236}">
                <a16:creationId xmlns:a16="http://schemas.microsoft.com/office/drawing/2014/main" id="{60AE1DF9-0FD7-46F9-A61C-C67DCC504086}"/>
              </a:ext>
            </a:extLst>
          </p:cNvPr>
          <p:cNvGraphicFramePr>
            <a:graphicFrameLocks noGrp="1"/>
          </p:cNvGraphicFramePr>
          <p:nvPr>
            <p:extLst>
              <p:ext uri="{D42A27DB-BD31-4B8C-83A1-F6EECF244321}">
                <p14:modId xmlns:p14="http://schemas.microsoft.com/office/powerpoint/2010/main" val="2715966726"/>
              </p:ext>
            </p:extLst>
          </p:nvPr>
        </p:nvGraphicFramePr>
        <p:xfrm>
          <a:off x="676201" y="2153161"/>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주</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altLang="en-US"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에스에프에이반도체</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김</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영민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1998</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년 </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06</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월 </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30</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일</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대한민국 </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충청남도 천안시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코스닥 상장</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반도체 패키지 제조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altLang="en-US"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에스에프에이</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(47.9%)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599</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2</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개 회사</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6" name="표 25">
            <a:extLst>
              <a:ext uri="{FF2B5EF4-FFF2-40B4-BE49-F238E27FC236}">
                <a16:creationId xmlns:a16="http://schemas.microsoft.com/office/drawing/2014/main" id="{CDF50F3C-A85F-4324-8E06-970CFAA1C1D6}"/>
              </a:ext>
            </a:extLst>
          </p:cNvPr>
          <p:cNvGraphicFramePr>
            <a:graphicFrameLocks noGrp="1"/>
          </p:cNvGraphicFramePr>
          <p:nvPr>
            <p:extLst>
              <p:ext uri="{D42A27DB-BD31-4B8C-83A1-F6EECF244321}">
                <p14:modId xmlns:p14="http://schemas.microsoft.com/office/powerpoint/2010/main" val="4094182020"/>
              </p:ext>
            </p:extLst>
          </p:nvPr>
        </p:nvGraphicFramePr>
        <p:xfrm>
          <a:off x="5090697" y="2153161"/>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백만원</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676,175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632,921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627,367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661,229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kern="1200" baseline="0" dirty="0">
                          <a:solidFill>
                            <a:srgbClr val="000000"/>
                          </a:solidFill>
                          <a:effectLst/>
                          <a:latin typeface="Arial" panose="020B0604020202020204" pitchFamily="34" charset="0"/>
                          <a:ea typeface="KoPubWorld돋움체 Medium" panose="00000600000000000000" pitchFamily="2" charset="-127"/>
                          <a:cs typeface="+mn-cs"/>
                        </a:rPr>
                        <a:t>586,545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404,596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363,305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339,643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345,386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231,720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271,579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269,617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287,724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315,843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354,825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429,215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449,558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457,853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588,938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573,078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399,456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410,673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411,087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535,798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521,803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29,759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38,886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46,766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53,140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51,275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14,813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25,462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33,688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39,076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34,282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7,583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9,866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13,276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20,822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17,614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graphicFrame>
        <p:nvGraphicFramePr>
          <p:cNvPr id="27" name="표 26">
            <a:extLst>
              <a:ext uri="{FF2B5EF4-FFF2-40B4-BE49-F238E27FC236}">
                <a16:creationId xmlns:a16="http://schemas.microsoft.com/office/drawing/2014/main" id="{DEA78996-07AC-4040-94EA-0C43BECEEFFE}"/>
              </a:ext>
            </a:extLst>
          </p:cNvPr>
          <p:cNvGraphicFramePr>
            <a:graphicFrameLocks noGrp="1"/>
          </p:cNvGraphicFramePr>
          <p:nvPr>
            <p:extLst>
              <p:ext uri="{D42A27DB-BD31-4B8C-83A1-F6EECF244321}">
                <p14:modId xmlns:p14="http://schemas.microsoft.com/office/powerpoint/2010/main" val="1685773694"/>
              </p:ext>
            </p:extLst>
          </p:nvPr>
        </p:nvGraphicFramePr>
        <p:xfrm>
          <a:off x="676201" y="4363155"/>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하나마이크론</a:t>
                      </a: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주</a:t>
                      </a: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이동철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2001</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년 </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08</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월 </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23</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일</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대한민국 </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충청남도 아산시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코스닥 상장</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err="1">
                          <a:latin typeface="Arial" panose="020B0604020202020204" pitchFamily="34" charset="0"/>
                          <a:ea typeface="KoPubWorld돋움체 Medium" panose="00000600000000000000" pitchFamily="2" charset="-127"/>
                        </a:rPr>
                        <a:t>반도체패키징</a:t>
                      </a:r>
                      <a:r>
                        <a:rPr lang="en-US" altLang="ko-KR" sz="900" baseline="0" dirty="0">
                          <a:latin typeface="Arial" panose="020B0604020202020204" pitchFamily="34" charset="0"/>
                          <a:ea typeface="KoPubWorld돋움체 Medium" panose="00000600000000000000" pitchFamily="2" charset="-127"/>
                        </a:rPr>
                        <a:t>,</a:t>
                      </a:r>
                      <a:r>
                        <a:rPr lang="ko-KR" altLang="en-US" sz="900" baseline="0" dirty="0">
                          <a:latin typeface="Arial" panose="020B0604020202020204" pitchFamily="34" charset="0"/>
                          <a:ea typeface="KoPubWorld돋움체 Medium" panose="00000600000000000000" pitchFamily="2" charset="-127"/>
                        </a:rPr>
                        <a:t>액정표시장치</a:t>
                      </a:r>
                      <a:r>
                        <a:rPr lang="en-US" altLang="ko-KR" sz="900" baseline="0" dirty="0">
                          <a:latin typeface="Arial" panose="020B0604020202020204" pitchFamily="34" charset="0"/>
                          <a:ea typeface="KoPubWorld돋움체 Medium" panose="00000600000000000000" pitchFamily="2" charset="-127"/>
                        </a:rPr>
                        <a:t> </a:t>
                      </a:r>
                      <a:r>
                        <a:rPr lang="ko-KR" altLang="en-US" sz="900" baseline="0" dirty="0">
                          <a:latin typeface="Arial" panose="020B0604020202020204" pitchFamily="34" charset="0"/>
                          <a:ea typeface="KoPubWorld돋움체 Medium" panose="00000600000000000000" pitchFamily="2" charset="-127"/>
                        </a:rPr>
                        <a:t>등 제조 판매</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최창호</a:t>
                      </a: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(17.9%)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784</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10</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개 회사</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8" name="표 27">
            <a:extLst>
              <a:ext uri="{FF2B5EF4-FFF2-40B4-BE49-F238E27FC236}">
                <a16:creationId xmlns:a16="http://schemas.microsoft.com/office/drawing/2014/main" id="{CEE49DF3-3E9B-4A6E-A2C1-68682D8E4F71}"/>
              </a:ext>
            </a:extLst>
          </p:cNvPr>
          <p:cNvGraphicFramePr>
            <a:graphicFrameLocks noGrp="1"/>
          </p:cNvGraphicFramePr>
          <p:nvPr>
            <p:extLst>
              <p:ext uri="{D42A27DB-BD31-4B8C-83A1-F6EECF244321}">
                <p14:modId xmlns:p14="http://schemas.microsoft.com/office/powerpoint/2010/main" val="543090321"/>
              </p:ext>
            </p:extLst>
          </p:nvPr>
        </p:nvGraphicFramePr>
        <p:xfrm>
          <a:off x="5090697" y="4363155"/>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백만원</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408,520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520,038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604,902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706,702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764,827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268,220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338,300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398,652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470,243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518,088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140,301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181,738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206,250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236,460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246,739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252,294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365,814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479,949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498,198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539,460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227,422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312,971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388,998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409,800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443,727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24,872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52,843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90,951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88,398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95,733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-17,958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41,052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53,422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45,253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51,012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-24,517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17,651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21,647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14,506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3,633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pic>
        <p:nvPicPr>
          <p:cNvPr id="11" name="그림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705043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텍스트 개체 틀 14">
            <a:extLst>
              <a:ext uri="{FF2B5EF4-FFF2-40B4-BE49-F238E27FC236}">
                <a16:creationId xmlns:a16="http://schemas.microsoft.com/office/drawing/2014/main" id="{76CE922C-E014-4C40-B684-9F96908B6086}"/>
              </a:ext>
            </a:extLst>
          </p:cNvPr>
          <p:cNvSpPr>
            <a:spLocks noGrp="1"/>
          </p:cNvSpPr>
          <p:nvPr>
            <p:ph type="body" sz="quarter" idx="13"/>
          </p:nvPr>
        </p:nvSpPr>
        <p:spPr/>
        <p:txBody>
          <a:bodyPr/>
          <a:lstStyle/>
          <a:p>
            <a:r>
              <a:rPr lang="ko-KR" altLang="en-US" dirty="0"/>
              <a:t>투자 회수 시 수익배분 구조 </a:t>
            </a:r>
            <a:r>
              <a:rPr lang="en-US" altLang="ko-KR" dirty="0"/>
              <a:t>(Exit Waterfall)</a:t>
            </a:r>
            <a:endParaRPr lang="ko-KR" altLang="en-US" dirty="0"/>
          </a:p>
        </p:txBody>
      </p:sp>
      <p:sp>
        <p:nvSpPr>
          <p:cNvPr id="16" name="세로 텍스트 개체 틀 15">
            <a:extLst>
              <a:ext uri="{FF2B5EF4-FFF2-40B4-BE49-F238E27FC236}">
                <a16:creationId xmlns:a16="http://schemas.microsoft.com/office/drawing/2014/main" id="{79C0501C-8583-444C-8193-2D2185C3DE97}"/>
              </a:ext>
            </a:extLst>
          </p:cNvPr>
          <p:cNvSpPr>
            <a:spLocks noGrp="1"/>
          </p:cNvSpPr>
          <p:nvPr>
            <p:ph type="body" orient="vert" sz="quarter" idx="14"/>
          </p:nvPr>
        </p:nvSpPr>
        <p:spPr/>
        <p:txBody>
          <a:bodyPr/>
          <a:lstStyle/>
          <a:p>
            <a:r>
              <a:rPr lang="ko-KR" altLang="en-US" dirty="0"/>
              <a:t>투자안정성 및 수익성을 최대화하기 위하여</a:t>
            </a:r>
            <a:r>
              <a:rPr lang="en-US" altLang="ko-KR" dirty="0"/>
              <a:t>,</a:t>
            </a:r>
            <a:r>
              <a:rPr lang="ko-KR" altLang="en-US" dirty="0"/>
              <a:t> 투자자 </a:t>
            </a:r>
            <a:r>
              <a:rPr lang="en-US" altLang="ko-KR" dirty="0"/>
              <a:t>Group </a:t>
            </a:r>
            <a:r>
              <a:rPr lang="ko-KR" altLang="en-US" dirty="0"/>
              <a:t>별 우선수익 구조를 반영합니다</a:t>
            </a:r>
            <a:r>
              <a:rPr lang="en-US" altLang="ko-KR" dirty="0"/>
              <a:t>.</a:t>
            </a:r>
            <a:r>
              <a:rPr lang="ko-KR" altLang="en-US" dirty="0"/>
              <a:t> 現 대표이사 측이 아닌 출자자 </a:t>
            </a:r>
            <a:r>
              <a:rPr lang="en-US" altLang="ko-KR" dirty="0"/>
              <a:t>Group </a:t>
            </a:r>
            <a:r>
              <a:rPr lang="ko-KR" altLang="en-US" dirty="0"/>
              <a:t>의 투자원금은 펀드설정 및 담보액의 최대 </a:t>
            </a:r>
            <a:r>
              <a:rPr lang="en-US" altLang="ko-KR" dirty="0"/>
              <a:t>88%</a:t>
            </a:r>
            <a:r>
              <a:rPr lang="ko-KR" altLang="en-US" dirty="0"/>
              <a:t> 이내 이므로 수익성과 안정성이 높습니다</a:t>
            </a:r>
            <a:r>
              <a:rPr lang="en-US" altLang="ko-KR" dirty="0"/>
              <a:t>.</a:t>
            </a:r>
            <a:endParaRPr lang="ko-KR" altLang="en-US" dirty="0"/>
          </a:p>
        </p:txBody>
      </p:sp>
      <p:pic>
        <p:nvPicPr>
          <p:cNvPr id="5" name="그림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cxnSp>
        <p:nvCxnSpPr>
          <p:cNvPr id="8" name="직선 화살표 연결선 36">
            <a:extLst>
              <a:ext uri="{FF2B5EF4-FFF2-40B4-BE49-F238E27FC236}">
                <a16:creationId xmlns:a16="http://schemas.microsoft.com/office/drawing/2014/main" id="{B3CA196B-5240-4490-88F9-17EDA10E9CAF}"/>
              </a:ext>
            </a:extLst>
          </p:cNvPr>
          <p:cNvCxnSpPr>
            <a:cxnSpLocks noChangeShapeType="1"/>
          </p:cNvCxnSpPr>
          <p:nvPr/>
        </p:nvCxnSpPr>
        <p:spPr bwMode="auto">
          <a:xfrm flipH="1">
            <a:off x="2852547" y="2290440"/>
            <a:ext cx="17463" cy="383543"/>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 name="직선 화살표 연결선 40">
            <a:extLst>
              <a:ext uri="{FF2B5EF4-FFF2-40B4-BE49-F238E27FC236}">
                <a16:creationId xmlns:a16="http://schemas.microsoft.com/office/drawing/2014/main" id="{FA71A642-0509-4338-A1D6-4940EE563674}"/>
              </a:ext>
            </a:extLst>
          </p:cNvPr>
          <p:cNvCxnSpPr>
            <a:cxnSpLocks noChangeShapeType="1"/>
          </p:cNvCxnSpPr>
          <p:nvPr/>
        </p:nvCxnSpPr>
        <p:spPr bwMode="auto">
          <a:xfrm>
            <a:off x="1820928" y="5638892"/>
            <a:ext cx="0" cy="333769"/>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sp>
        <p:nvSpPr>
          <p:cNvPr id="10" name="Text Box 166">
            <a:extLst>
              <a:ext uri="{FF2B5EF4-FFF2-40B4-BE49-F238E27FC236}">
                <a16:creationId xmlns:a16="http://schemas.microsoft.com/office/drawing/2014/main" id="{4EEDCA13-5CCC-48DB-8811-A4D8DB74EE88}"/>
              </a:ext>
            </a:extLst>
          </p:cNvPr>
          <p:cNvSpPr txBox="1">
            <a:spLocks noChangeArrowheads="1"/>
          </p:cNvSpPr>
          <p:nvPr/>
        </p:nvSpPr>
        <p:spPr bwMode="auto">
          <a:xfrm>
            <a:off x="7300686" y="2518631"/>
            <a:ext cx="2021314" cy="2932326"/>
          </a:xfrm>
          <a:prstGeom prst="rect">
            <a:avLst/>
          </a:prstGeom>
          <a:solidFill>
            <a:schemeClr val="bg1">
              <a:lumMod val="20000"/>
              <a:lumOff val="80000"/>
            </a:schemeClr>
          </a:solidFill>
          <a:ln w="28575" algn="ctr">
            <a:solidFill>
              <a:srgbClr val="483159"/>
            </a:solidFill>
            <a:prstDash val="solid"/>
            <a:miter lim="800000"/>
            <a:headEnd/>
            <a:tailEnd/>
          </a:ln>
        </p:spPr>
        <p:txBody>
          <a:bodyPr lIns="36000" tIns="36000" rIns="36000" bIns="36000" anchor="ctr"/>
          <a:lstStyle/>
          <a:p>
            <a:pPr marL="171450" indent="-171450" defTabSz="977172" eaLnBrk="1" fontAlgn="auto" hangingPunct="1">
              <a:lnSpc>
                <a:spcPct val="150000"/>
              </a:lnSpc>
              <a:spcBef>
                <a:spcPts val="0"/>
              </a:spcBef>
              <a:spcAft>
                <a:spcPts val="0"/>
              </a:spcAft>
              <a:buFont typeface="Arial" panose="020B0604020202020204" pitchFamily="34" charset="0"/>
              <a:buChar char="•"/>
              <a:defRPr/>
            </a:pPr>
            <a:r>
              <a:rPr lang="en-US" altLang="ko-KR"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a:t>
            </a:r>
            <a:r>
              <a:rPr lang="ko-KR" altLang="en-US"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a:t>
            </a:r>
            <a:r>
              <a:rPr lang="ko-KR" altLang="en-US"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의 투자금액에 대한 원금 및 수익을 우선 배분한 후</a:t>
            </a:r>
            <a:r>
              <a:rPr lang="en-US" altLang="ko-KR"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 (B) </a:t>
            </a:r>
            <a:r>
              <a:rPr lang="ko-KR" altLang="en-US"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의 원금 및 수익을 배분하는 구조</a:t>
            </a:r>
            <a:endParaRPr lang="en-US" altLang="ko-KR"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marL="171450" indent="-171450" defTabSz="977172">
              <a:lnSpc>
                <a:spcPct val="150000"/>
              </a:lnSpc>
              <a:buFont typeface="Arial" panose="020B0604020202020204" pitchFamily="34" charset="0"/>
              <a:buChar char="•"/>
              <a:defRPr/>
            </a:pPr>
            <a:r>
              <a:rPr lang="ko-KR" altLang="en-US"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측 아닌 출자자의 투자금액은 </a:t>
            </a:r>
            <a:r>
              <a:rPr lang="ko-KR" altLang="en-US" sz="1100" b="1" dirty="0" err="1">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원금뿐만</a:t>
            </a:r>
            <a:r>
              <a:rPr lang="ko-KR" altLang="en-US"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아니라 기준수익까지 이한규 대표측 출자자의 투자원금보다 선순위로 상환하는 수익배분 조건이므로 수익성과 안정성을 동시에 확보함</a:t>
            </a:r>
            <a:endParaRPr lang="en-US" altLang="ko-KR" sz="1100" b="1"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11" name="Freeform 146">
            <a:extLst>
              <a:ext uri="{FF2B5EF4-FFF2-40B4-BE49-F238E27FC236}">
                <a16:creationId xmlns:a16="http://schemas.microsoft.com/office/drawing/2014/main" id="{22E942B7-00E6-40EF-B55E-FE2FA8AA599C}"/>
              </a:ext>
            </a:extLst>
          </p:cNvPr>
          <p:cNvSpPr>
            <a:spLocks noChangeAspect="1"/>
          </p:cNvSpPr>
          <p:nvPr>
            <p:custDataLst>
              <p:tags r:id="rId1"/>
            </p:custDataLst>
          </p:nvPr>
        </p:nvSpPr>
        <p:spPr bwMode="auto">
          <a:xfrm>
            <a:off x="7278509" y="2223688"/>
            <a:ext cx="441325" cy="468545"/>
          </a:xfrm>
          <a:custGeom>
            <a:avLst/>
            <a:gdLst/>
            <a:ahLst/>
            <a:cxnLst>
              <a:cxn ang="0">
                <a:pos x="207" y="2051"/>
              </a:cxn>
              <a:cxn ang="0">
                <a:pos x="502" y="2433"/>
              </a:cxn>
              <a:cxn ang="0">
                <a:pos x="858" y="2991"/>
              </a:cxn>
              <a:cxn ang="0">
                <a:pos x="1017" y="3151"/>
              </a:cxn>
              <a:cxn ang="0">
                <a:pos x="1189" y="3228"/>
              </a:cxn>
              <a:cxn ang="0">
                <a:pos x="1367" y="3299"/>
              </a:cxn>
              <a:cxn ang="0">
                <a:pos x="1698" y="3417"/>
              </a:cxn>
              <a:cxn ang="0">
                <a:pos x="1841" y="3460"/>
              </a:cxn>
              <a:cxn ang="0">
                <a:pos x="1884" y="3348"/>
              </a:cxn>
              <a:cxn ang="0">
                <a:pos x="2042" y="3108"/>
              </a:cxn>
              <a:cxn ang="0">
                <a:pos x="2181" y="2716"/>
              </a:cxn>
              <a:cxn ang="0">
                <a:pos x="2374" y="2396"/>
              </a:cxn>
              <a:cxn ang="0">
                <a:pos x="2501" y="2216"/>
              </a:cxn>
              <a:cxn ang="0">
                <a:pos x="2634" y="2126"/>
              </a:cxn>
              <a:cxn ang="0">
                <a:pos x="2725" y="2021"/>
              </a:cxn>
              <a:cxn ang="0">
                <a:pos x="2985" y="1743"/>
              </a:cxn>
              <a:cxn ang="0">
                <a:pos x="3350" y="1385"/>
              </a:cxn>
              <a:cxn ang="0">
                <a:pos x="3764" y="1076"/>
              </a:cxn>
              <a:cxn ang="0">
                <a:pos x="3975" y="956"/>
              </a:cxn>
              <a:cxn ang="0">
                <a:pos x="4166" y="801"/>
              </a:cxn>
              <a:cxn ang="0">
                <a:pos x="4276" y="746"/>
              </a:cxn>
              <a:cxn ang="0">
                <a:pos x="4452" y="590"/>
              </a:cxn>
              <a:cxn ang="0">
                <a:pos x="4597" y="435"/>
              </a:cxn>
              <a:cxn ang="0">
                <a:pos x="4745" y="341"/>
              </a:cxn>
              <a:cxn ang="0">
                <a:pos x="4873" y="280"/>
              </a:cxn>
              <a:cxn ang="0">
                <a:pos x="4849" y="246"/>
              </a:cxn>
              <a:cxn ang="0">
                <a:pos x="4761" y="283"/>
              </a:cxn>
              <a:cxn ang="0">
                <a:pos x="4662" y="363"/>
              </a:cxn>
              <a:cxn ang="0">
                <a:pos x="4441" y="517"/>
              </a:cxn>
              <a:cxn ang="0">
                <a:pos x="4314" y="546"/>
              </a:cxn>
              <a:cxn ang="0">
                <a:pos x="3938" y="816"/>
              </a:cxn>
              <a:cxn ang="0">
                <a:pos x="4014" y="708"/>
              </a:cxn>
              <a:cxn ang="0">
                <a:pos x="4113" y="626"/>
              </a:cxn>
              <a:cxn ang="0">
                <a:pos x="4233" y="505"/>
              </a:cxn>
              <a:cxn ang="0">
                <a:pos x="4255" y="426"/>
              </a:cxn>
              <a:cxn ang="0">
                <a:pos x="4389" y="289"/>
              </a:cxn>
              <a:cxn ang="0">
                <a:pos x="4204" y="343"/>
              </a:cxn>
              <a:cxn ang="0">
                <a:pos x="4366" y="200"/>
              </a:cxn>
              <a:cxn ang="0">
                <a:pos x="4322" y="169"/>
              </a:cxn>
              <a:cxn ang="0">
                <a:pos x="4208" y="279"/>
              </a:cxn>
              <a:cxn ang="0">
                <a:pos x="4203" y="163"/>
              </a:cxn>
              <a:cxn ang="0">
                <a:pos x="4289" y="48"/>
              </a:cxn>
              <a:cxn ang="0">
                <a:pos x="4191" y="26"/>
              </a:cxn>
              <a:cxn ang="0">
                <a:pos x="4085" y="136"/>
              </a:cxn>
              <a:cxn ang="0">
                <a:pos x="3828" y="287"/>
              </a:cxn>
              <a:cxn ang="0">
                <a:pos x="3122" y="783"/>
              </a:cxn>
              <a:cxn ang="0">
                <a:pos x="3124" y="739"/>
              </a:cxn>
              <a:cxn ang="0">
                <a:pos x="3171" y="677"/>
              </a:cxn>
              <a:cxn ang="0">
                <a:pos x="3862" y="221"/>
              </a:cxn>
              <a:cxn ang="0">
                <a:pos x="3913" y="142"/>
              </a:cxn>
              <a:cxn ang="0">
                <a:pos x="3668" y="242"/>
              </a:cxn>
              <a:cxn ang="0">
                <a:pos x="3225" y="529"/>
              </a:cxn>
              <a:cxn ang="0">
                <a:pos x="2781" y="836"/>
              </a:cxn>
              <a:cxn ang="0">
                <a:pos x="2153" y="1280"/>
              </a:cxn>
              <a:cxn ang="0">
                <a:pos x="1865" y="1621"/>
              </a:cxn>
              <a:cxn ang="0">
                <a:pos x="1577" y="1928"/>
              </a:cxn>
              <a:cxn ang="0">
                <a:pos x="1301" y="2011"/>
              </a:cxn>
              <a:cxn ang="0">
                <a:pos x="1036" y="1486"/>
              </a:cxn>
              <a:cxn ang="0">
                <a:pos x="740" y="1512"/>
              </a:cxn>
              <a:cxn ang="0">
                <a:pos x="512" y="1607"/>
              </a:cxn>
              <a:cxn ang="0">
                <a:pos x="237" y="1696"/>
              </a:cxn>
            </a:cxnLst>
            <a:rect l="0" t="0" r="r" b="b"/>
            <a:pathLst>
              <a:path w="4933" h="3474">
                <a:moveTo>
                  <a:pt x="0" y="1838"/>
                </a:moveTo>
                <a:lnTo>
                  <a:pt x="12" y="1853"/>
                </a:lnTo>
                <a:lnTo>
                  <a:pt x="25" y="1869"/>
                </a:lnTo>
                <a:lnTo>
                  <a:pt x="38" y="1884"/>
                </a:lnTo>
                <a:lnTo>
                  <a:pt x="53" y="1900"/>
                </a:lnTo>
                <a:lnTo>
                  <a:pt x="68" y="1914"/>
                </a:lnTo>
                <a:lnTo>
                  <a:pt x="83" y="1931"/>
                </a:lnTo>
                <a:lnTo>
                  <a:pt x="100" y="1946"/>
                </a:lnTo>
                <a:lnTo>
                  <a:pt x="116" y="1960"/>
                </a:lnTo>
                <a:lnTo>
                  <a:pt x="132" y="1976"/>
                </a:lnTo>
                <a:lnTo>
                  <a:pt x="148" y="1990"/>
                </a:lnTo>
                <a:lnTo>
                  <a:pt x="162" y="2005"/>
                </a:lnTo>
                <a:lnTo>
                  <a:pt x="179" y="2021"/>
                </a:lnTo>
                <a:lnTo>
                  <a:pt x="193" y="2036"/>
                </a:lnTo>
                <a:lnTo>
                  <a:pt x="207" y="2051"/>
                </a:lnTo>
                <a:lnTo>
                  <a:pt x="220" y="2066"/>
                </a:lnTo>
                <a:lnTo>
                  <a:pt x="231" y="2082"/>
                </a:lnTo>
                <a:lnTo>
                  <a:pt x="245" y="2110"/>
                </a:lnTo>
                <a:lnTo>
                  <a:pt x="262" y="2133"/>
                </a:lnTo>
                <a:lnTo>
                  <a:pt x="282" y="2151"/>
                </a:lnTo>
                <a:lnTo>
                  <a:pt x="302" y="2168"/>
                </a:lnTo>
                <a:lnTo>
                  <a:pt x="323" y="2184"/>
                </a:lnTo>
                <a:lnTo>
                  <a:pt x="343" y="2202"/>
                </a:lnTo>
                <a:lnTo>
                  <a:pt x="361" y="2224"/>
                </a:lnTo>
                <a:lnTo>
                  <a:pt x="376" y="2251"/>
                </a:lnTo>
                <a:lnTo>
                  <a:pt x="392" y="2280"/>
                </a:lnTo>
                <a:lnTo>
                  <a:pt x="416" y="2314"/>
                </a:lnTo>
                <a:lnTo>
                  <a:pt x="443" y="2352"/>
                </a:lnTo>
                <a:lnTo>
                  <a:pt x="472" y="2393"/>
                </a:lnTo>
                <a:lnTo>
                  <a:pt x="502" y="2433"/>
                </a:lnTo>
                <a:lnTo>
                  <a:pt x="529" y="2470"/>
                </a:lnTo>
                <a:lnTo>
                  <a:pt x="552" y="2504"/>
                </a:lnTo>
                <a:lnTo>
                  <a:pt x="571" y="2532"/>
                </a:lnTo>
                <a:lnTo>
                  <a:pt x="582" y="2555"/>
                </a:lnTo>
                <a:lnTo>
                  <a:pt x="599" y="2583"/>
                </a:lnTo>
                <a:lnTo>
                  <a:pt x="618" y="2617"/>
                </a:lnTo>
                <a:lnTo>
                  <a:pt x="640" y="2652"/>
                </a:lnTo>
                <a:lnTo>
                  <a:pt x="665" y="2693"/>
                </a:lnTo>
                <a:lnTo>
                  <a:pt x="691" y="2734"/>
                </a:lnTo>
                <a:lnTo>
                  <a:pt x="720" y="2778"/>
                </a:lnTo>
                <a:lnTo>
                  <a:pt x="750" y="2822"/>
                </a:lnTo>
                <a:lnTo>
                  <a:pt x="777" y="2866"/>
                </a:lnTo>
                <a:lnTo>
                  <a:pt x="806" y="2910"/>
                </a:lnTo>
                <a:lnTo>
                  <a:pt x="833" y="2952"/>
                </a:lnTo>
                <a:lnTo>
                  <a:pt x="858" y="2991"/>
                </a:lnTo>
                <a:lnTo>
                  <a:pt x="881" y="3027"/>
                </a:lnTo>
                <a:lnTo>
                  <a:pt x="900" y="3059"/>
                </a:lnTo>
                <a:lnTo>
                  <a:pt x="917" y="3088"/>
                </a:lnTo>
                <a:lnTo>
                  <a:pt x="929" y="3110"/>
                </a:lnTo>
                <a:lnTo>
                  <a:pt x="940" y="3112"/>
                </a:lnTo>
                <a:lnTo>
                  <a:pt x="950" y="3113"/>
                </a:lnTo>
                <a:lnTo>
                  <a:pt x="960" y="3115"/>
                </a:lnTo>
                <a:lnTo>
                  <a:pt x="969" y="3117"/>
                </a:lnTo>
                <a:lnTo>
                  <a:pt x="980" y="3117"/>
                </a:lnTo>
                <a:lnTo>
                  <a:pt x="991" y="3120"/>
                </a:lnTo>
                <a:lnTo>
                  <a:pt x="1000" y="3121"/>
                </a:lnTo>
                <a:lnTo>
                  <a:pt x="1010" y="3123"/>
                </a:lnTo>
                <a:lnTo>
                  <a:pt x="1012" y="3133"/>
                </a:lnTo>
                <a:lnTo>
                  <a:pt x="1015" y="3142"/>
                </a:lnTo>
                <a:lnTo>
                  <a:pt x="1017" y="3151"/>
                </a:lnTo>
                <a:lnTo>
                  <a:pt x="1019" y="3162"/>
                </a:lnTo>
                <a:lnTo>
                  <a:pt x="1029" y="3162"/>
                </a:lnTo>
                <a:lnTo>
                  <a:pt x="1037" y="3164"/>
                </a:lnTo>
                <a:lnTo>
                  <a:pt x="1046" y="3165"/>
                </a:lnTo>
                <a:lnTo>
                  <a:pt x="1055" y="3166"/>
                </a:lnTo>
                <a:lnTo>
                  <a:pt x="1064" y="3169"/>
                </a:lnTo>
                <a:lnTo>
                  <a:pt x="1073" y="3170"/>
                </a:lnTo>
                <a:lnTo>
                  <a:pt x="1083" y="3171"/>
                </a:lnTo>
                <a:lnTo>
                  <a:pt x="1091" y="3172"/>
                </a:lnTo>
                <a:lnTo>
                  <a:pt x="1108" y="3182"/>
                </a:lnTo>
                <a:lnTo>
                  <a:pt x="1125" y="3193"/>
                </a:lnTo>
                <a:lnTo>
                  <a:pt x="1141" y="3201"/>
                </a:lnTo>
                <a:lnTo>
                  <a:pt x="1156" y="3210"/>
                </a:lnTo>
                <a:lnTo>
                  <a:pt x="1172" y="3220"/>
                </a:lnTo>
                <a:lnTo>
                  <a:pt x="1189" y="3228"/>
                </a:lnTo>
                <a:lnTo>
                  <a:pt x="1206" y="3237"/>
                </a:lnTo>
                <a:lnTo>
                  <a:pt x="1222" y="3245"/>
                </a:lnTo>
                <a:lnTo>
                  <a:pt x="1233" y="3246"/>
                </a:lnTo>
                <a:lnTo>
                  <a:pt x="1244" y="3248"/>
                </a:lnTo>
                <a:lnTo>
                  <a:pt x="1255" y="3250"/>
                </a:lnTo>
                <a:lnTo>
                  <a:pt x="1267" y="3251"/>
                </a:lnTo>
                <a:lnTo>
                  <a:pt x="1278" y="3251"/>
                </a:lnTo>
                <a:lnTo>
                  <a:pt x="1289" y="3252"/>
                </a:lnTo>
                <a:lnTo>
                  <a:pt x="1302" y="3253"/>
                </a:lnTo>
                <a:lnTo>
                  <a:pt x="1313" y="3253"/>
                </a:lnTo>
                <a:lnTo>
                  <a:pt x="1321" y="3264"/>
                </a:lnTo>
                <a:lnTo>
                  <a:pt x="1330" y="3276"/>
                </a:lnTo>
                <a:lnTo>
                  <a:pt x="1340" y="3288"/>
                </a:lnTo>
                <a:lnTo>
                  <a:pt x="1348" y="3297"/>
                </a:lnTo>
                <a:lnTo>
                  <a:pt x="1367" y="3299"/>
                </a:lnTo>
                <a:lnTo>
                  <a:pt x="1388" y="3301"/>
                </a:lnTo>
                <a:lnTo>
                  <a:pt x="1407" y="3303"/>
                </a:lnTo>
                <a:lnTo>
                  <a:pt x="1427" y="3303"/>
                </a:lnTo>
                <a:lnTo>
                  <a:pt x="1448" y="3305"/>
                </a:lnTo>
                <a:lnTo>
                  <a:pt x="1467" y="3305"/>
                </a:lnTo>
                <a:lnTo>
                  <a:pt x="1487" y="3307"/>
                </a:lnTo>
                <a:lnTo>
                  <a:pt x="1507" y="3308"/>
                </a:lnTo>
                <a:lnTo>
                  <a:pt x="1531" y="3321"/>
                </a:lnTo>
                <a:lnTo>
                  <a:pt x="1552" y="3334"/>
                </a:lnTo>
                <a:lnTo>
                  <a:pt x="1577" y="3348"/>
                </a:lnTo>
                <a:lnTo>
                  <a:pt x="1600" y="3361"/>
                </a:lnTo>
                <a:lnTo>
                  <a:pt x="1625" y="3377"/>
                </a:lnTo>
                <a:lnTo>
                  <a:pt x="1649" y="3390"/>
                </a:lnTo>
                <a:lnTo>
                  <a:pt x="1673" y="3404"/>
                </a:lnTo>
                <a:lnTo>
                  <a:pt x="1698" y="3417"/>
                </a:lnTo>
                <a:lnTo>
                  <a:pt x="1707" y="3417"/>
                </a:lnTo>
                <a:lnTo>
                  <a:pt x="1717" y="3417"/>
                </a:lnTo>
                <a:lnTo>
                  <a:pt x="1727" y="3417"/>
                </a:lnTo>
                <a:lnTo>
                  <a:pt x="1738" y="3417"/>
                </a:lnTo>
                <a:lnTo>
                  <a:pt x="1748" y="3417"/>
                </a:lnTo>
                <a:lnTo>
                  <a:pt x="1757" y="3417"/>
                </a:lnTo>
                <a:lnTo>
                  <a:pt x="1768" y="3417"/>
                </a:lnTo>
                <a:lnTo>
                  <a:pt x="1778" y="3417"/>
                </a:lnTo>
                <a:lnTo>
                  <a:pt x="1786" y="3426"/>
                </a:lnTo>
                <a:lnTo>
                  <a:pt x="1796" y="3432"/>
                </a:lnTo>
                <a:lnTo>
                  <a:pt x="1806" y="3438"/>
                </a:lnTo>
                <a:lnTo>
                  <a:pt x="1815" y="3444"/>
                </a:lnTo>
                <a:lnTo>
                  <a:pt x="1823" y="3450"/>
                </a:lnTo>
                <a:lnTo>
                  <a:pt x="1832" y="3454"/>
                </a:lnTo>
                <a:lnTo>
                  <a:pt x="1841" y="3460"/>
                </a:lnTo>
                <a:lnTo>
                  <a:pt x="1850" y="3465"/>
                </a:lnTo>
                <a:lnTo>
                  <a:pt x="1877" y="3472"/>
                </a:lnTo>
                <a:lnTo>
                  <a:pt x="1896" y="3474"/>
                </a:lnTo>
                <a:lnTo>
                  <a:pt x="1907" y="3471"/>
                </a:lnTo>
                <a:lnTo>
                  <a:pt x="1911" y="3464"/>
                </a:lnTo>
                <a:lnTo>
                  <a:pt x="1911" y="3454"/>
                </a:lnTo>
                <a:lnTo>
                  <a:pt x="1905" y="3441"/>
                </a:lnTo>
                <a:lnTo>
                  <a:pt x="1898" y="3427"/>
                </a:lnTo>
                <a:lnTo>
                  <a:pt x="1890" y="3412"/>
                </a:lnTo>
                <a:lnTo>
                  <a:pt x="1883" y="3397"/>
                </a:lnTo>
                <a:lnTo>
                  <a:pt x="1874" y="3382"/>
                </a:lnTo>
                <a:lnTo>
                  <a:pt x="1870" y="3370"/>
                </a:lnTo>
                <a:lnTo>
                  <a:pt x="1869" y="3358"/>
                </a:lnTo>
                <a:lnTo>
                  <a:pt x="1873" y="3352"/>
                </a:lnTo>
                <a:lnTo>
                  <a:pt x="1884" y="3348"/>
                </a:lnTo>
                <a:lnTo>
                  <a:pt x="1902" y="3350"/>
                </a:lnTo>
                <a:lnTo>
                  <a:pt x="1929" y="3357"/>
                </a:lnTo>
                <a:lnTo>
                  <a:pt x="1942" y="3334"/>
                </a:lnTo>
                <a:lnTo>
                  <a:pt x="1953" y="3314"/>
                </a:lnTo>
                <a:lnTo>
                  <a:pt x="1964" y="3295"/>
                </a:lnTo>
                <a:lnTo>
                  <a:pt x="1972" y="3275"/>
                </a:lnTo>
                <a:lnTo>
                  <a:pt x="1982" y="3257"/>
                </a:lnTo>
                <a:lnTo>
                  <a:pt x="1991" y="3235"/>
                </a:lnTo>
                <a:lnTo>
                  <a:pt x="2002" y="3214"/>
                </a:lnTo>
                <a:lnTo>
                  <a:pt x="2014" y="3191"/>
                </a:lnTo>
                <a:lnTo>
                  <a:pt x="2015" y="3177"/>
                </a:lnTo>
                <a:lnTo>
                  <a:pt x="2020" y="3162"/>
                </a:lnTo>
                <a:lnTo>
                  <a:pt x="2026" y="3145"/>
                </a:lnTo>
                <a:lnTo>
                  <a:pt x="2033" y="3126"/>
                </a:lnTo>
                <a:lnTo>
                  <a:pt x="2042" y="3108"/>
                </a:lnTo>
                <a:lnTo>
                  <a:pt x="2048" y="3090"/>
                </a:lnTo>
                <a:lnTo>
                  <a:pt x="2052" y="3075"/>
                </a:lnTo>
                <a:lnTo>
                  <a:pt x="2053" y="3061"/>
                </a:lnTo>
                <a:lnTo>
                  <a:pt x="2066" y="3042"/>
                </a:lnTo>
                <a:lnTo>
                  <a:pt x="2079" y="3021"/>
                </a:lnTo>
                <a:lnTo>
                  <a:pt x="2092" y="3002"/>
                </a:lnTo>
                <a:lnTo>
                  <a:pt x="2103" y="2983"/>
                </a:lnTo>
                <a:lnTo>
                  <a:pt x="2114" y="2964"/>
                </a:lnTo>
                <a:lnTo>
                  <a:pt x="2126" y="2945"/>
                </a:lnTo>
                <a:lnTo>
                  <a:pt x="2137" y="2927"/>
                </a:lnTo>
                <a:lnTo>
                  <a:pt x="2149" y="2907"/>
                </a:lnTo>
                <a:lnTo>
                  <a:pt x="2156" y="2853"/>
                </a:lnTo>
                <a:lnTo>
                  <a:pt x="2167" y="2811"/>
                </a:lnTo>
                <a:lnTo>
                  <a:pt x="2178" y="2769"/>
                </a:lnTo>
                <a:lnTo>
                  <a:pt x="2181" y="2716"/>
                </a:lnTo>
                <a:lnTo>
                  <a:pt x="2195" y="2707"/>
                </a:lnTo>
                <a:lnTo>
                  <a:pt x="2209" y="2695"/>
                </a:lnTo>
                <a:lnTo>
                  <a:pt x="2224" y="2682"/>
                </a:lnTo>
                <a:lnTo>
                  <a:pt x="2240" y="2669"/>
                </a:lnTo>
                <a:lnTo>
                  <a:pt x="2255" y="2656"/>
                </a:lnTo>
                <a:lnTo>
                  <a:pt x="2270" y="2642"/>
                </a:lnTo>
                <a:lnTo>
                  <a:pt x="2284" y="2631"/>
                </a:lnTo>
                <a:lnTo>
                  <a:pt x="2297" y="2621"/>
                </a:lnTo>
                <a:lnTo>
                  <a:pt x="2306" y="2569"/>
                </a:lnTo>
                <a:lnTo>
                  <a:pt x="2312" y="2527"/>
                </a:lnTo>
                <a:lnTo>
                  <a:pt x="2317" y="2486"/>
                </a:lnTo>
                <a:lnTo>
                  <a:pt x="2328" y="2431"/>
                </a:lnTo>
                <a:lnTo>
                  <a:pt x="2338" y="2421"/>
                </a:lnTo>
                <a:lnTo>
                  <a:pt x="2355" y="2409"/>
                </a:lnTo>
                <a:lnTo>
                  <a:pt x="2374" y="2396"/>
                </a:lnTo>
                <a:lnTo>
                  <a:pt x="2397" y="2381"/>
                </a:lnTo>
                <a:lnTo>
                  <a:pt x="2420" y="2366"/>
                </a:lnTo>
                <a:lnTo>
                  <a:pt x="2440" y="2352"/>
                </a:lnTo>
                <a:lnTo>
                  <a:pt x="2456" y="2342"/>
                </a:lnTo>
                <a:lnTo>
                  <a:pt x="2465" y="2332"/>
                </a:lnTo>
                <a:lnTo>
                  <a:pt x="2463" y="2317"/>
                </a:lnTo>
                <a:lnTo>
                  <a:pt x="2463" y="2304"/>
                </a:lnTo>
                <a:lnTo>
                  <a:pt x="2468" y="2291"/>
                </a:lnTo>
                <a:lnTo>
                  <a:pt x="2471" y="2278"/>
                </a:lnTo>
                <a:lnTo>
                  <a:pt x="2476" y="2264"/>
                </a:lnTo>
                <a:lnTo>
                  <a:pt x="2479" y="2251"/>
                </a:lnTo>
                <a:lnTo>
                  <a:pt x="2481" y="2235"/>
                </a:lnTo>
                <a:lnTo>
                  <a:pt x="2479" y="2222"/>
                </a:lnTo>
                <a:lnTo>
                  <a:pt x="2490" y="2220"/>
                </a:lnTo>
                <a:lnTo>
                  <a:pt x="2501" y="2216"/>
                </a:lnTo>
                <a:lnTo>
                  <a:pt x="2513" y="2213"/>
                </a:lnTo>
                <a:lnTo>
                  <a:pt x="2525" y="2208"/>
                </a:lnTo>
                <a:lnTo>
                  <a:pt x="2536" y="2204"/>
                </a:lnTo>
                <a:lnTo>
                  <a:pt x="2547" y="2201"/>
                </a:lnTo>
                <a:lnTo>
                  <a:pt x="2558" y="2196"/>
                </a:lnTo>
                <a:lnTo>
                  <a:pt x="2569" y="2193"/>
                </a:lnTo>
                <a:lnTo>
                  <a:pt x="2574" y="2172"/>
                </a:lnTo>
                <a:lnTo>
                  <a:pt x="2581" y="2153"/>
                </a:lnTo>
                <a:lnTo>
                  <a:pt x="2589" y="2133"/>
                </a:lnTo>
                <a:lnTo>
                  <a:pt x="2598" y="2111"/>
                </a:lnTo>
                <a:lnTo>
                  <a:pt x="2606" y="2115"/>
                </a:lnTo>
                <a:lnTo>
                  <a:pt x="2612" y="2117"/>
                </a:lnTo>
                <a:lnTo>
                  <a:pt x="2619" y="2120"/>
                </a:lnTo>
                <a:lnTo>
                  <a:pt x="2627" y="2123"/>
                </a:lnTo>
                <a:lnTo>
                  <a:pt x="2634" y="2126"/>
                </a:lnTo>
                <a:lnTo>
                  <a:pt x="2643" y="2128"/>
                </a:lnTo>
                <a:lnTo>
                  <a:pt x="2651" y="2131"/>
                </a:lnTo>
                <a:lnTo>
                  <a:pt x="2659" y="2133"/>
                </a:lnTo>
                <a:lnTo>
                  <a:pt x="2667" y="2115"/>
                </a:lnTo>
                <a:lnTo>
                  <a:pt x="2673" y="2098"/>
                </a:lnTo>
                <a:lnTo>
                  <a:pt x="2677" y="2080"/>
                </a:lnTo>
                <a:lnTo>
                  <a:pt x="2682" y="2064"/>
                </a:lnTo>
                <a:lnTo>
                  <a:pt x="2687" y="2058"/>
                </a:lnTo>
                <a:lnTo>
                  <a:pt x="2692" y="2053"/>
                </a:lnTo>
                <a:lnTo>
                  <a:pt x="2698" y="2049"/>
                </a:lnTo>
                <a:lnTo>
                  <a:pt x="2704" y="2042"/>
                </a:lnTo>
                <a:lnTo>
                  <a:pt x="2710" y="2038"/>
                </a:lnTo>
                <a:lnTo>
                  <a:pt x="2715" y="2032"/>
                </a:lnTo>
                <a:lnTo>
                  <a:pt x="2721" y="2026"/>
                </a:lnTo>
                <a:lnTo>
                  <a:pt x="2725" y="2021"/>
                </a:lnTo>
                <a:lnTo>
                  <a:pt x="2735" y="2005"/>
                </a:lnTo>
                <a:lnTo>
                  <a:pt x="2746" y="1989"/>
                </a:lnTo>
                <a:lnTo>
                  <a:pt x="2757" y="1972"/>
                </a:lnTo>
                <a:lnTo>
                  <a:pt x="2769" y="1957"/>
                </a:lnTo>
                <a:lnTo>
                  <a:pt x="2781" y="1940"/>
                </a:lnTo>
                <a:lnTo>
                  <a:pt x="2793" y="1925"/>
                </a:lnTo>
                <a:lnTo>
                  <a:pt x="2807" y="1907"/>
                </a:lnTo>
                <a:lnTo>
                  <a:pt x="2821" y="1891"/>
                </a:lnTo>
                <a:lnTo>
                  <a:pt x="2844" y="1871"/>
                </a:lnTo>
                <a:lnTo>
                  <a:pt x="2869" y="1850"/>
                </a:lnTo>
                <a:lnTo>
                  <a:pt x="2892" y="1829"/>
                </a:lnTo>
                <a:lnTo>
                  <a:pt x="2916" y="1809"/>
                </a:lnTo>
                <a:lnTo>
                  <a:pt x="2940" y="1787"/>
                </a:lnTo>
                <a:lnTo>
                  <a:pt x="2963" y="1765"/>
                </a:lnTo>
                <a:lnTo>
                  <a:pt x="2985" y="1743"/>
                </a:lnTo>
                <a:lnTo>
                  <a:pt x="3008" y="1721"/>
                </a:lnTo>
                <a:lnTo>
                  <a:pt x="3030" y="1698"/>
                </a:lnTo>
                <a:lnTo>
                  <a:pt x="3054" y="1676"/>
                </a:lnTo>
                <a:lnTo>
                  <a:pt x="3077" y="1653"/>
                </a:lnTo>
                <a:lnTo>
                  <a:pt x="3100" y="1629"/>
                </a:lnTo>
                <a:lnTo>
                  <a:pt x="3122" y="1605"/>
                </a:lnTo>
                <a:lnTo>
                  <a:pt x="3146" y="1581"/>
                </a:lnTo>
                <a:lnTo>
                  <a:pt x="3171" y="1558"/>
                </a:lnTo>
                <a:lnTo>
                  <a:pt x="3194" y="1534"/>
                </a:lnTo>
                <a:lnTo>
                  <a:pt x="3219" y="1508"/>
                </a:lnTo>
                <a:lnTo>
                  <a:pt x="3244" y="1485"/>
                </a:lnTo>
                <a:lnTo>
                  <a:pt x="3270" y="1460"/>
                </a:lnTo>
                <a:lnTo>
                  <a:pt x="3296" y="1435"/>
                </a:lnTo>
                <a:lnTo>
                  <a:pt x="3322" y="1409"/>
                </a:lnTo>
                <a:lnTo>
                  <a:pt x="3350" y="1385"/>
                </a:lnTo>
                <a:lnTo>
                  <a:pt x="3380" y="1360"/>
                </a:lnTo>
                <a:lnTo>
                  <a:pt x="3409" y="1335"/>
                </a:lnTo>
                <a:lnTo>
                  <a:pt x="3439" y="1309"/>
                </a:lnTo>
                <a:lnTo>
                  <a:pt x="3470" y="1283"/>
                </a:lnTo>
                <a:lnTo>
                  <a:pt x="3501" y="1258"/>
                </a:lnTo>
                <a:lnTo>
                  <a:pt x="3535" y="1231"/>
                </a:lnTo>
                <a:lnTo>
                  <a:pt x="3569" y="1208"/>
                </a:lnTo>
                <a:lnTo>
                  <a:pt x="3604" y="1181"/>
                </a:lnTo>
                <a:lnTo>
                  <a:pt x="3641" y="1156"/>
                </a:lnTo>
                <a:lnTo>
                  <a:pt x="3679" y="1130"/>
                </a:lnTo>
                <a:lnTo>
                  <a:pt x="3695" y="1119"/>
                </a:lnTo>
                <a:lnTo>
                  <a:pt x="3712" y="1107"/>
                </a:lnTo>
                <a:lnTo>
                  <a:pt x="3730" y="1097"/>
                </a:lnTo>
                <a:lnTo>
                  <a:pt x="3746" y="1085"/>
                </a:lnTo>
                <a:lnTo>
                  <a:pt x="3764" y="1076"/>
                </a:lnTo>
                <a:lnTo>
                  <a:pt x="3781" y="1065"/>
                </a:lnTo>
                <a:lnTo>
                  <a:pt x="3799" y="1054"/>
                </a:lnTo>
                <a:lnTo>
                  <a:pt x="3818" y="1045"/>
                </a:lnTo>
                <a:lnTo>
                  <a:pt x="3827" y="1039"/>
                </a:lnTo>
                <a:lnTo>
                  <a:pt x="3839" y="1035"/>
                </a:lnTo>
                <a:lnTo>
                  <a:pt x="3849" y="1030"/>
                </a:lnTo>
                <a:lnTo>
                  <a:pt x="3859" y="1025"/>
                </a:lnTo>
                <a:lnTo>
                  <a:pt x="3869" y="1019"/>
                </a:lnTo>
                <a:lnTo>
                  <a:pt x="3880" y="1015"/>
                </a:lnTo>
                <a:lnTo>
                  <a:pt x="3890" y="1008"/>
                </a:lnTo>
                <a:lnTo>
                  <a:pt x="3901" y="1003"/>
                </a:lnTo>
                <a:lnTo>
                  <a:pt x="3920" y="991"/>
                </a:lnTo>
                <a:lnTo>
                  <a:pt x="3938" y="980"/>
                </a:lnTo>
                <a:lnTo>
                  <a:pt x="3957" y="970"/>
                </a:lnTo>
                <a:lnTo>
                  <a:pt x="3975" y="956"/>
                </a:lnTo>
                <a:lnTo>
                  <a:pt x="3994" y="946"/>
                </a:lnTo>
                <a:lnTo>
                  <a:pt x="4012" y="932"/>
                </a:lnTo>
                <a:lnTo>
                  <a:pt x="4031" y="922"/>
                </a:lnTo>
                <a:lnTo>
                  <a:pt x="4049" y="910"/>
                </a:lnTo>
                <a:lnTo>
                  <a:pt x="4061" y="901"/>
                </a:lnTo>
                <a:lnTo>
                  <a:pt x="4074" y="891"/>
                </a:lnTo>
                <a:lnTo>
                  <a:pt x="4085" y="882"/>
                </a:lnTo>
                <a:lnTo>
                  <a:pt x="4099" y="872"/>
                </a:lnTo>
                <a:lnTo>
                  <a:pt x="4112" y="863"/>
                </a:lnTo>
                <a:lnTo>
                  <a:pt x="4125" y="854"/>
                </a:lnTo>
                <a:lnTo>
                  <a:pt x="4137" y="845"/>
                </a:lnTo>
                <a:lnTo>
                  <a:pt x="4151" y="835"/>
                </a:lnTo>
                <a:lnTo>
                  <a:pt x="4156" y="823"/>
                </a:lnTo>
                <a:lnTo>
                  <a:pt x="4161" y="811"/>
                </a:lnTo>
                <a:lnTo>
                  <a:pt x="4166" y="801"/>
                </a:lnTo>
                <a:lnTo>
                  <a:pt x="4170" y="792"/>
                </a:lnTo>
                <a:lnTo>
                  <a:pt x="4179" y="783"/>
                </a:lnTo>
                <a:lnTo>
                  <a:pt x="4187" y="778"/>
                </a:lnTo>
                <a:lnTo>
                  <a:pt x="4195" y="770"/>
                </a:lnTo>
                <a:lnTo>
                  <a:pt x="4204" y="764"/>
                </a:lnTo>
                <a:lnTo>
                  <a:pt x="4212" y="756"/>
                </a:lnTo>
                <a:lnTo>
                  <a:pt x="4221" y="750"/>
                </a:lnTo>
                <a:lnTo>
                  <a:pt x="4230" y="743"/>
                </a:lnTo>
                <a:lnTo>
                  <a:pt x="4239" y="737"/>
                </a:lnTo>
                <a:lnTo>
                  <a:pt x="4242" y="743"/>
                </a:lnTo>
                <a:lnTo>
                  <a:pt x="4245" y="749"/>
                </a:lnTo>
                <a:lnTo>
                  <a:pt x="4248" y="755"/>
                </a:lnTo>
                <a:lnTo>
                  <a:pt x="4250" y="762"/>
                </a:lnTo>
                <a:lnTo>
                  <a:pt x="4264" y="752"/>
                </a:lnTo>
                <a:lnTo>
                  <a:pt x="4276" y="746"/>
                </a:lnTo>
                <a:lnTo>
                  <a:pt x="4290" y="737"/>
                </a:lnTo>
                <a:lnTo>
                  <a:pt x="4304" y="728"/>
                </a:lnTo>
                <a:lnTo>
                  <a:pt x="4317" y="721"/>
                </a:lnTo>
                <a:lnTo>
                  <a:pt x="4331" y="712"/>
                </a:lnTo>
                <a:lnTo>
                  <a:pt x="4345" y="705"/>
                </a:lnTo>
                <a:lnTo>
                  <a:pt x="4356" y="697"/>
                </a:lnTo>
                <a:lnTo>
                  <a:pt x="4366" y="683"/>
                </a:lnTo>
                <a:lnTo>
                  <a:pt x="4375" y="665"/>
                </a:lnTo>
                <a:lnTo>
                  <a:pt x="4385" y="649"/>
                </a:lnTo>
                <a:lnTo>
                  <a:pt x="4393" y="634"/>
                </a:lnTo>
                <a:lnTo>
                  <a:pt x="4404" y="624"/>
                </a:lnTo>
                <a:lnTo>
                  <a:pt x="4416" y="615"/>
                </a:lnTo>
                <a:lnTo>
                  <a:pt x="4429" y="606"/>
                </a:lnTo>
                <a:lnTo>
                  <a:pt x="4441" y="598"/>
                </a:lnTo>
                <a:lnTo>
                  <a:pt x="4452" y="590"/>
                </a:lnTo>
                <a:lnTo>
                  <a:pt x="4465" y="580"/>
                </a:lnTo>
                <a:lnTo>
                  <a:pt x="4475" y="570"/>
                </a:lnTo>
                <a:lnTo>
                  <a:pt x="4485" y="562"/>
                </a:lnTo>
                <a:lnTo>
                  <a:pt x="4490" y="547"/>
                </a:lnTo>
                <a:lnTo>
                  <a:pt x="4494" y="532"/>
                </a:lnTo>
                <a:lnTo>
                  <a:pt x="4499" y="517"/>
                </a:lnTo>
                <a:lnTo>
                  <a:pt x="4506" y="501"/>
                </a:lnTo>
                <a:lnTo>
                  <a:pt x="4516" y="492"/>
                </a:lnTo>
                <a:lnTo>
                  <a:pt x="4529" y="484"/>
                </a:lnTo>
                <a:lnTo>
                  <a:pt x="4541" y="477"/>
                </a:lnTo>
                <a:lnTo>
                  <a:pt x="4553" y="468"/>
                </a:lnTo>
                <a:lnTo>
                  <a:pt x="4564" y="459"/>
                </a:lnTo>
                <a:lnTo>
                  <a:pt x="4577" y="450"/>
                </a:lnTo>
                <a:lnTo>
                  <a:pt x="4587" y="443"/>
                </a:lnTo>
                <a:lnTo>
                  <a:pt x="4597" y="435"/>
                </a:lnTo>
                <a:lnTo>
                  <a:pt x="4611" y="430"/>
                </a:lnTo>
                <a:lnTo>
                  <a:pt x="4625" y="426"/>
                </a:lnTo>
                <a:lnTo>
                  <a:pt x="4638" y="422"/>
                </a:lnTo>
                <a:lnTo>
                  <a:pt x="4650" y="418"/>
                </a:lnTo>
                <a:lnTo>
                  <a:pt x="4664" y="413"/>
                </a:lnTo>
                <a:lnTo>
                  <a:pt x="4676" y="410"/>
                </a:lnTo>
                <a:lnTo>
                  <a:pt x="4688" y="405"/>
                </a:lnTo>
                <a:lnTo>
                  <a:pt x="4702" y="401"/>
                </a:lnTo>
                <a:lnTo>
                  <a:pt x="4708" y="393"/>
                </a:lnTo>
                <a:lnTo>
                  <a:pt x="4714" y="384"/>
                </a:lnTo>
                <a:lnTo>
                  <a:pt x="4720" y="377"/>
                </a:lnTo>
                <a:lnTo>
                  <a:pt x="4726" y="367"/>
                </a:lnTo>
                <a:lnTo>
                  <a:pt x="4733" y="359"/>
                </a:lnTo>
                <a:lnTo>
                  <a:pt x="4739" y="350"/>
                </a:lnTo>
                <a:lnTo>
                  <a:pt x="4745" y="341"/>
                </a:lnTo>
                <a:lnTo>
                  <a:pt x="4751" y="332"/>
                </a:lnTo>
                <a:lnTo>
                  <a:pt x="4761" y="326"/>
                </a:lnTo>
                <a:lnTo>
                  <a:pt x="4772" y="319"/>
                </a:lnTo>
                <a:lnTo>
                  <a:pt x="4781" y="312"/>
                </a:lnTo>
                <a:lnTo>
                  <a:pt x="4790" y="305"/>
                </a:lnTo>
                <a:lnTo>
                  <a:pt x="4800" y="298"/>
                </a:lnTo>
                <a:lnTo>
                  <a:pt x="4810" y="291"/>
                </a:lnTo>
                <a:lnTo>
                  <a:pt x="4819" y="283"/>
                </a:lnTo>
                <a:lnTo>
                  <a:pt x="4827" y="275"/>
                </a:lnTo>
                <a:lnTo>
                  <a:pt x="4833" y="280"/>
                </a:lnTo>
                <a:lnTo>
                  <a:pt x="4840" y="285"/>
                </a:lnTo>
                <a:lnTo>
                  <a:pt x="4848" y="292"/>
                </a:lnTo>
                <a:lnTo>
                  <a:pt x="4852" y="297"/>
                </a:lnTo>
                <a:lnTo>
                  <a:pt x="4862" y="289"/>
                </a:lnTo>
                <a:lnTo>
                  <a:pt x="4873" y="280"/>
                </a:lnTo>
                <a:lnTo>
                  <a:pt x="4882" y="272"/>
                </a:lnTo>
                <a:lnTo>
                  <a:pt x="4893" y="264"/>
                </a:lnTo>
                <a:lnTo>
                  <a:pt x="4902" y="253"/>
                </a:lnTo>
                <a:lnTo>
                  <a:pt x="4912" y="244"/>
                </a:lnTo>
                <a:lnTo>
                  <a:pt x="4923" y="236"/>
                </a:lnTo>
                <a:lnTo>
                  <a:pt x="4933" y="228"/>
                </a:lnTo>
                <a:lnTo>
                  <a:pt x="4921" y="233"/>
                </a:lnTo>
                <a:lnTo>
                  <a:pt x="4910" y="239"/>
                </a:lnTo>
                <a:lnTo>
                  <a:pt x="4898" y="246"/>
                </a:lnTo>
                <a:lnTo>
                  <a:pt x="4884" y="250"/>
                </a:lnTo>
                <a:lnTo>
                  <a:pt x="4873" y="257"/>
                </a:lnTo>
                <a:lnTo>
                  <a:pt x="4862" y="262"/>
                </a:lnTo>
                <a:lnTo>
                  <a:pt x="4850" y="267"/>
                </a:lnTo>
                <a:lnTo>
                  <a:pt x="4838" y="272"/>
                </a:lnTo>
                <a:lnTo>
                  <a:pt x="4849" y="246"/>
                </a:lnTo>
                <a:lnTo>
                  <a:pt x="4858" y="223"/>
                </a:lnTo>
                <a:lnTo>
                  <a:pt x="4864" y="199"/>
                </a:lnTo>
                <a:lnTo>
                  <a:pt x="4869" y="175"/>
                </a:lnTo>
                <a:lnTo>
                  <a:pt x="4861" y="182"/>
                </a:lnTo>
                <a:lnTo>
                  <a:pt x="4852" y="191"/>
                </a:lnTo>
                <a:lnTo>
                  <a:pt x="4842" y="200"/>
                </a:lnTo>
                <a:lnTo>
                  <a:pt x="4832" y="208"/>
                </a:lnTo>
                <a:lnTo>
                  <a:pt x="4823" y="216"/>
                </a:lnTo>
                <a:lnTo>
                  <a:pt x="4813" y="224"/>
                </a:lnTo>
                <a:lnTo>
                  <a:pt x="4801" y="233"/>
                </a:lnTo>
                <a:lnTo>
                  <a:pt x="4792" y="242"/>
                </a:lnTo>
                <a:lnTo>
                  <a:pt x="4785" y="252"/>
                </a:lnTo>
                <a:lnTo>
                  <a:pt x="4776" y="262"/>
                </a:lnTo>
                <a:lnTo>
                  <a:pt x="4768" y="272"/>
                </a:lnTo>
                <a:lnTo>
                  <a:pt x="4761" y="283"/>
                </a:lnTo>
                <a:lnTo>
                  <a:pt x="4754" y="295"/>
                </a:lnTo>
                <a:lnTo>
                  <a:pt x="4746" y="305"/>
                </a:lnTo>
                <a:lnTo>
                  <a:pt x="4739" y="317"/>
                </a:lnTo>
                <a:lnTo>
                  <a:pt x="4732" y="328"/>
                </a:lnTo>
                <a:lnTo>
                  <a:pt x="4724" y="332"/>
                </a:lnTo>
                <a:lnTo>
                  <a:pt x="4717" y="337"/>
                </a:lnTo>
                <a:lnTo>
                  <a:pt x="4710" y="343"/>
                </a:lnTo>
                <a:lnTo>
                  <a:pt x="4704" y="349"/>
                </a:lnTo>
                <a:lnTo>
                  <a:pt x="4696" y="354"/>
                </a:lnTo>
                <a:lnTo>
                  <a:pt x="4689" y="359"/>
                </a:lnTo>
                <a:lnTo>
                  <a:pt x="4683" y="363"/>
                </a:lnTo>
                <a:lnTo>
                  <a:pt x="4676" y="368"/>
                </a:lnTo>
                <a:lnTo>
                  <a:pt x="4671" y="367"/>
                </a:lnTo>
                <a:lnTo>
                  <a:pt x="4666" y="366"/>
                </a:lnTo>
                <a:lnTo>
                  <a:pt x="4662" y="363"/>
                </a:lnTo>
                <a:lnTo>
                  <a:pt x="4658" y="362"/>
                </a:lnTo>
                <a:lnTo>
                  <a:pt x="4653" y="361"/>
                </a:lnTo>
                <a:lnTo>
                  <a:pt x="4648" y="359"/>
                </a:lnTo>
                <a:lnTo>
                  <a:pt x="4642" y="357"/>
                </a:lnTo>
                <a:lnTo>
                  <a:pt x="4638" y="357"/>
                </a:lnTo>
                <a:lnTo>
                  <a:pt x="4616" y="374"/>
                </a:lnTo>
                <a:lnTo>
                  <a:pt x="4595" y="393"/>
                </a:lnTo>
                <a:lnTo>
                  <a:pt x="4573" y="412"/>
                </a:lnTo>
                <a:lnTo>
                  <a:pt x="4552" y="430"/>
                </a:lnTo>
                <a:lnTo>
                  <a:pt x="4529" y="449"/>
                </a:lnTo>
                <a:lnTo>
                  <a:pt x="4506" y="468"/>
                </a:lnTo>
                <a:lnTo>
                  <a:pt x="4484" y="487"/>
                </a:lnTo>
                <a:lnTo>
                  <a:pt x="4461" y="506"/>
                </a:lnTo>
                <a:lnTo>
                  <a:pt x="4450" y="511"/>
                </a:lnTo>
                <a:lnTo>
                  <a:pt x="4441" y="517"/>
                </a:lnTo>
                <a:lnTo>
                  <a:pt x="4431" y="521"/>
                </a:lnTo>
                <a:lnTo>
                  <a:pt x="4422" y="528"/>
                </a:lnTo>
                <a:lnTo>
                  <a:pt x="4411" y="532"/>
                </a:lnTo>
                <a:lnTo>
                  <a:pt x="4403" y="537"/>
                </a:lnTo>
                <a:lnTo>
                  <a:pt x="4393" y="543"/>
                </a:lnTo>
                <a:lnTo>
                  <a:pt x="4385" y="548"/>
                </a:lnTo>
                <a:lnTo>
                  <a:pt x="4378" y="546"/>
                </a:lnTo>
                <a:lnTo>
                  <a:pt x="4372" y="543"/>
                </a:lnTo>
                <a:lnTo>
                  <a:pt x="4366" y="541"/>
                </a:lnTo>
                <a:lnTo>
                  <a:pt x="4362" y="537"/>
                </a:lnTo>
                <a:lnTo>
                  <a:pt x="4355" y="535"/>
                </a:lnTo>
                <a:lnTo>
                  <a:pt x="4351" y="532"/>
                </a:lnTo>
                <a:lnTo>
                  <a:pt x="4345" y="530"/>
                </a:lnTo>
                <a:lnTo>
                  <a:pt x="4339" y="528"/>
                </a:lnTo>
                <a:lnTo>
                  <a:pt x="4314" y="546"/>
                </a:lnTo>
                <a:lnTo>
                  <a:pt x="4289" y="563"/>
                </a:lnTo>
                <a:lnTo>
                  <a:pt x="4264" y="581"/>
                </a:lnTo>
                <a:lnTo>
                  <a:pt x="4239" y="599"/>
                </a:lnTo>
                <a:lnTo>
                  <a:pt x="4215" y="617"/>
                </a:lnTo>
                <a:lnTo>
                  <a:pt x="4189" y="635"/>
                </a:lnTo>
                <a:lnTo>
                  <a:pt x="4164" y="653"/>
                </a:lnTo>
                <a:lnTo>
                  <a:pt x="4139" y="670"/>
                </a:lnTo>
                <a:lnTo>
                  <a:pt x="4114" y="688"/>
                </a:lnTo>
                <a:lnTo>
                  <a:pt x="4089" y="708"/>
                </a:lnTo>
                <a:lnTo>
                  <a:pt x="4064" y="724"/>
                </a:lnTo>
                <a:lnTo>
                  <a:pt x="4039" y="743"/>
                </a:lnTo>
                <a:lnTo>
                  <a:pt x="4014" y="761"/>
                </a:lnTo>
                <a:lnTo>
                  <a:pt x="3988" y="779"/>
                </a:lnTo>
                <a:lnTo>
                  <a:pt x="3964" y="798"/>
                </a:lnTo>
                <a:lnTo>
                  <a:pt x="3938" y="816"/>
                </a:lnTo>
                <a:lnTo>
                  <a:pt x="3932" y="808"/>
                </a:lnTo>
                <a:lnTo>
                  <a:pt x="3926" y="801"/>
                </a:lnTo>
                <a:lnTo>
                  <a:pt x="3920" y="791"/>
                </a:lnTo>
                <a:lnTo>
                  <a:pt x="3916" y="780"/>
                </a:lnTo>
                <a:lnTo>
                  <a:pt x="3926" y="773"/>
                </a:lnTo>
                <a:lnTo>
                  <a:pt x="3934" y="766"/>
                </a:lnTo>
                <a:lnTo>
                  <a:pt x="3944" y="756"/>
                </a:lnTo>
                <a:lnTo>
                  <a:pt x="3953" y="748"/>
                </a:lnTo>
                <a:lnTo>
                  <a:pt x="3963" y="739"/>
                </a:lnTo>
                <a:lnTo>
                  <a:pt x="3972" y="731"/>
                </a:lnTo>
                <a:lnTo>
                  <a:pt x="3982" y="721"/>
                </a:lnTo>
                <a:lnTo>
                  <a:pt x="3993" y="713"/>
                </a:lnTo>
                <a:lnTo>
                  <a:pt x="4000" y="711"/>
                </a:lnTo>
                <a:lnTo>
                  <a:pt x="4007" y="708"/>
                </a:lnTo>
                <a:lnTo>
                  <a:pt x="4014" y="708"/>
                </a:lnTo>
                <a:lnTo>
                  <a:pt x="4023" y="705"/>
                </a:lnTo>
                <a:lnTo>
                  <a:pt x="4031" y="702"/>
                </a:lnTo>
                <a:lnTo>
                  <a:pt x="4038" y="699"/>
                </a:lnTo>
                <a:lnTo>
                  <a:pt x="4047" y="696"/>
                </a:lnTo>
                <a:lnTo>
                  <a:pt x="4054" y="694"/>
                </a:lnTo>
                <a:lnTo>
                  <a:pt x="4058" y="687"/>
                </a:lnTo>
                <a:lnTo>
                  <a:pt x="4063" y="680"/>
                </a:lnTo>
                <a:lnTo>
                  <a:pt x="4069" y="674"/>
                </a:lnTo>
                <a:lnTo>
                  <a:pt x="4074" y="666"/>
                </a:lnTo>
                <a:lnTo>
                  <a:pt x="4078" y="659"/>
                </a:lnTo>
                <a:lnTo>
                  <a:pt x="4083" y="652"/>
                </a:lnTo>
                <a:lnTo>
                  <a:pt x="4089" y="644"/>
                </a:lnTo>
                <a:lnTo>
                  <a:pt x="4094" y="636"/>
                </a:lnTo>
                <a:lnTo>
                  <a:pt x="4104" y="632"/>
                </a:lnTo>
                <a:lnTo>
                  <a:pt x="4113" y="626"/>
                </a:lnTo>
                <a:lnTo>
                  <a:pt x="4123" y="621"/>
                </a:lnTo>
                <a:lnTo>
                  <a:pt x="4133" y="615"/>
                </a:lnTo>
                <a:lnTo>
                  <a:pt x="4141" y="609"/>
                </a:lnTo>
                <a:lnTo>
                  <a:pt x="4151" y="604"/>
                </a:lnTo>
                <a:lnTo>
                  <a:pt x="4161" y="598"/>
                </a:lnTo>
                <a:lnTo>
                  <a:pt x="4170" y="593"/>
                </a:lnTo>
                <a:lnTo>
                  <a:pt x="4177" y="579"/>
                </a:lnTo>
                <a:lnTo>
                  <a:pt x="4185" y="566"/>
                </a:lnTo>
                <a:lnTo>
                  <a:pt x="4191" y="552"/>
                </a:lnTo>
                <a:lnTo>
                  <a:pt x="4199" y="537"/>
                </a:lnTo>
                <a:lnTo>
                  <a:pt x="4205" y="530"/>
                </a:lnTo>
                <a:lnTo>
                  <a:pt x="4212" y="524"/>
                </a:lnTo>
                <a:lnTo>
                  <a:pt x="4219" y="517"/>
                </a:lnTo>
                <a:lnTo>
                  <a:pt x="4226" y="511"/>
                </a:lnTo>
                <a:lnTo>
                  <a:pt x="4233" y="505"/>
                </a:lnTo>
                <a:lnTo>
                  <a:pt x="4241" y="499"/>
                </a:lnTo>
                <a:lnTo>
                  <a:pt x="4249" y="492"/>
                </a:lnTo>
                <a:lnTo>
                  <a:pt x="4256" y="486"/>
                </a:lnTo>
                <a:lnTo>
                  <a:pt x="4250" y="484"/>
                </a:lnTo>
                <a:lnTo>
                  <a:pt x="4245" y="481"/>
                </a:lnTo>
                <a:lnTo>
                  <a:pt x="4239" y="479"/>
                </a:lnTo>
                <a:lnTo>
                  <a:pt x="4233" y="475"/>
                </a:lnTo>
                <a:lnTo>
                  <a:pt x="4228" y="473"/>
                </a:lnTo>
                <a:lnTo>
                  <a:pt x="4221" y="469"/>
                </a:lnTo>
                <a:lnTo>
                  <a:pt x="4216" y="466"/>
                </a:lnTo>
                <a:lnTo>
                  <a:pt x="4210" y="461"/>
                </a:lnTo>
                <a:lnTo>
                  <a:pt x="4221" y="453"/>
                </a:lnTo>
                <a:lnTo>
                  <a:pt x="4232" y="444"/>
                </a:lnTo>
                <a:lnTo>
                  <a:pt x="4243" y="436"/>
                </a:lnTo>
                <a:lnTo>
                  <a:pt x="4255" y="426"/>
                </a:lnTo>
                <a:lnTo>
                  <a:pt x="4267" y="418"/>
                </a:lnTo>
                <a:lnTo>
                  <a:pt x="4278" y="410"/>
                </a:lnTo>
                <a:lnTo>
                  <a:pt x="4289" y="401"/>
                </a:lnTo>
                <a:lnTo>
                  <a:pt x="4300" y="392"/>
                </a:lnTo>
                <a:lnTo>
                  <a:pt x="4306" y="386"/>
                </a:lnTo>
                <a:lnTo>
                  <a:pt x="4314" y="381"/>
                </a:lnTo>
                <a:lnTo>
                  <a:pt x="4322" y="374"/>
                </a:lnTo>
                <a:lnTo>
                  <a:pt x="4327" y="367"/>
                </a:lnTo>
                <a:lnTo>
                  <a:pt x="4336" y="357"/>
                </a:lnTo>
                <a:lnTo>
                  <a:pt x="4347" y="346"/>
                </a:lnTo>
                <a:lnTo>
                  <a:pt x="4354" y="334"/>
                </a:lnTo>
                <a:lnTo>
                  <a:pt x="4362" y="323"/>
                </a:lnTo>
                <a:lnTo>
                  <a:pt x="4371" y="311"/>
                </a:lnTo>
                <a:lnTo>
                  <a:pt x="4380" y="300"/>
                </a:lnTo>
                <a:lnTo>
                  <a:pt x="4389" y="289"/>
                </a:lnTo>
                <a:lnTo>
                  <a:pt x="4397" y="277"/>
                </a:lnTo>
                <a:lnTo>
                  <a:pt x="4375" y="288"/>
                </a:lnTo>
                <a:lnTo>
                  <a:pt x="4356" y="297"/>
                </a:lnTo>
                <a:lnTo>
                  <a:pt x="4335" y="306"/>
                </a:lnTo>
                <a:lnTo>
                  <a:pt x="4316" y="315"/>
                </a:lnTo>
                <a:lnTo>
                  <a:pt x="4294" y="326"/>
                </a:lnTo>
                <a:lnTo>
                  <a:pt x="4274" y="335"/>
                </a:lnTo>
                <a:lnTo>
                  <a:pt x="4252" y="347"/>
                </a:lnTo>
                <a:lnTo>
                  <a:pt x="4232" y="357"/>
                </a:lnTo>
                <a:lnTo>
                  <a:pt x="4228" y="354"/>
                </a:lnTo>
                <a:lnTo>
                  <a:pt x="4224" y="351"/>
                </a:lnTo>
                <a:lnTo>
                  <a:pt x="4218" y="350"/>
                </a:lnTo>
                <a:lnTo>
                  <a:pt x="4214" y="348"/>
                </a:lnTo>
                <a:lnTo>
                  <a:pt x="4208" y="347"/>
                </a:lnTo>
                <a:lnTo>
                  <a:pt x="4204" y="343"/>
                </a:lnTo>
                <a:lnTo>
                  <a:pt x="4200" y="343"/>
                </a:lnTo>
                <a:lnTo>
                  <a:pt x="4195" y="342"/>
                </a:lnTo>
                <a:lnTo>
                  <a:pt x="4201" y="336"/>
                </a:lnTo>
                <a:lnTo>
                  <a:pt x="4208" y="330"/>
                </a:lnTo>
                <a:lnTo>
                  <a:pt x="4214" y="324"/>
                </a:lnTo>
                <a:lnTo>
                  <a:pt x="4219" y="317"/>
                </a:lnTo>
                <a:lnTo>
                  <a:pt x="4226" y="310"/>
                </a:lnTo>
                <a:lnTo>
                  <a:pt x="4232" y="304"/>
                </a:lnTo>
                <a:lnTo>
                  <a:pt x="4239" y="298"/>
                </a:lnTo>
                <a:lnTo>
                  <a:pt x="4247" y="292"/>
                </a:lnTo>
                <a:lnTo>
                  <a:pt x="4266" y="277"/>
                </a:lnTo>
                <a:lnTo>
                  <a:pt x="4287" y="259"/>
                </a:lnTo>
                <a:lnTo>
                  <a:pt x="4312" y="239"/>
                </a:lnTo>
                <a:lnTo>
                  <a:pt x="4339" y="219"/>
                </a:lnTo>
                <a:lnTo>
                  <a:pt x="4366" y="200"/>
                </a:lnTo>
                <a:lnTo>
                  <a:pt x="4391" y="181"/>
                </a:lnTo>
                <a:lnTo>
                  <a:pt x="4413" y="165"/>
                </a:lnTo>
                <a:lnTo>
                  <a:pt x="4430" y="150"/>
                </a:lnTo>
                <a:lnTo>
                  <a:pt x="4434" y="126"/>
                </a:lnTo>
                <a:lnTo>
                  <a:pt x="4431" y="115"/>
                </a:lnTo>
                <a:lnTo>
                  <a:pt x="4424" y="115"/>
                </a:lnTo>
                <a:lnTo>
                  <a:pt x="4414" y="121"/>
                </a:lnTo>
                <a:lnTo>
                  <a:pt x="4402" y="129"/>
                </a:lnTo>
                <a:lnTo>
                  <a:pt x="4391" y="137"/>
                </a:lnTo>
                <a:lnTo>
                  <a:pt x="4383" y="143"/>
                </a:lnTo>
                <a:lnTo>
                  <a:pt x="4375" y="142"/>
                </a:lnTo>
                <a:lnTo>
                  <a:pt x="4366" y="149"/>
                </a:lnTo>
                <a:lnTo>
                  <a:pt x="4353" y="155"/>
                </a:lnTo>
                <a:lnTo>
                  <a:pt x="4337" y="163"/>
                </a:lnTo>
                <a:lnTo>
                  <a:pt x="4322" y="169"/>
                </a:lnTo>
                <a:lnTo>
                  <a:pt x="4306" y="177"/>
                </a:lnTo>
                <a:lnTo>
                  <a:pt x="4290" y="182"/>
                </a:lnTo>
                <a:lnTo>
                  <a:pt x="4276" y="191"/>
                </a:lnTo>
                <a:lnTo>
                  <a:pt x="4266" y="199"/>
                </a:lnTo>
                <a:lnTo>
                  <a:pt x="4261" y="208"/>
                </a:lnTo>
                <a:lnTo>
                  <a:pt x="4258" y="218"/>
                </a:lnTo>
                <a:lnTo>
                  <a:pt x="4255" y="229"/>
                </a:lnTo>
                <a:lnTo>
                  <a:pt x="4252" y="239"/>
                </a:lnTo>
                <a:lnTo>
                  <a:pt x="4247" y="244"/>
                </a:lnTo>
                <a:lnTo>
                  <a:pt x="4242" y="250"/>
                </a:lnTo>
                <a:lnTo>
                  <a:pt x="4236" y="257"/>
                </a:lnTo>
                <a:lnTo>
                  <a:pt x="4230" y="262"/>
                </a:lnTo>
                <a:lnTo>
                  <a:pt x="4221" y="268"/>
                </a:lnTo>
                <a:lnTo>
                  <a:pt x="4216" y="273"/>
                </a:lnTo>
                <a:lnTo>
                  <a:pt x="4208" y="279"/>
                </a:lnTo>
                <a:lnTo>
                  <a:pt x="4201" y="284"/>
                </a:lnTo>
                <a:lnTo>
                  <a:pt x="4195" y="277"/>
                </a:lnTo>
                <a:lnTo>
                  <a:pt x="4191" y="270"/>
                </a:lnTo>
                <a:lnTo>
                  <a:pt x="4185" y="264"/>
                </a:lnTo>
                <a:lnTo>
                  <a:pt x="4177" y="257"/>
                </a:lnTo>
                <a:lnTo>
                  <a:pt x="4172" y="249"/>
                </a:lnTo>
                <a:lnTo>
                  <a:pt x="4164" y="243"/>
                </a:lnTo>
                <a:lnTo>
                  <a:pt x="4158" y="237"/>
                </a:lnTo>
                <a:lnTo>
                  <a:pt x="4153" y="231"/>
                </a:lnTo>
                <a:lnTo>
                  <a:pt x="4161" y="217"/>
                </a:lnTo>
                <a:lnTo>
                  <a:pt x="4168" y="205"/>
                </a:lnTo>
                <a:lnTo>
                  <a:pt x="4175" y="191"/>
                </a:lnTo>
                <a:lnTo>
                  <a:pt x="4185" y="177"/>
                </a:lnTo>
                <a:lnTo>
                  <a:pt x="4195" y="171"/>
                </a:lnTo>
                <a:lnTo>
                  <a:pt x="4203" y="163"/>
                </a:lnTo>
                <a:lnTo>
                  <a:pt x="4211" y="155"/>
                </a:lnTo>
                <a:lnTo>
                  <a:pt x="4219" y="148"/>
                </a:lnTo>
                <a:lnTo>
                  <a:pt x="4229" y="140"/>
                </a:lnTo>
                <a:lnTo>
                  <a:pt x="4237" y="132"/>
                </a:lnTo>
                <a:lnTo>
                  <a:pt x="4245" y="125"/>
                </a:lnTo>
                <a:lnTo>
                  <a:pt x="4252" y="118"/>
                </a:lnTo>
                <a:lnTo>
                  <a:pt x="4259" y="109"/>
                </a:lnTo>
                <a:lnTo>
                  <a:pt x="4264" y="101"/>
                </a:lnTo>
                <a:lnTo>
                  <a:pt x="4270" y="92"/>
                </a:lnTo>
                <a:lnTo>
                  <a:pt x="4275" y="84"/>
                </a:lnTo>
                <a:lnTo>
                  <a:pt x="4281" y="74"/>
                </a:lnTo>
                <a:lnTo>
                  <a:pt x="4286" y="66"/>
                </a:lnTo>
                <a:lnTo>
                  <a:pt x="4292" y="56"/>
                </a:lnTo>
                <a:lnTo>
                  <a:pt x="4298" y="47"/>
                </a:lnTo>
                <a:lnTo>
                  <a:pt x="4289" y="48"/>
                </a:lnTo>
                <a:lnTo>
                  <a:pt x="4279" y="51"/>
                </a:lnTo>
                <a:lnTo>
                  <a:pt x="4270" y="53"/>
                </a:lnTo>
                <a:lnTo>
                  <a:pt x="4259" y="53"/>
                </a:lnTo>
                <a:lnTo>
                  <a:pt x="4249" y="56"/>
                </a:lnTo>
                <a:lnTo>
                  <a:pt x="4239" y="57"/>
                </a:lnTo>
                <a:lnTo>
                  <a:pt x="4229" y="60"/>
                </a:lnTo>
                <a:lnTo>
                  <a:pt x="4218" y="61"/>
                </a:lnTo>
                <a:lnTo>
                  <a:pt x="4221" y="44"/>
                </a:lnTo>
                <a:lnTo>
                  <a:pt x="4226" y="30"/>
                </a:lnTo>
                <a:lnTo>
                  <a:pt x="4228" y="15"/>
                </a:lnTo>
                <a:lnTo>
                  <a:pt x="4230" y="0"/>
                </a:lnTo>
                <a:lnTo>
                  <a:pt x="4219" y="6"/>
                </a:lnTo>
                <a:lnTo>
                  <a:pt x="4210" y="12"/>
                </a:lnTo>
                <a:lnTo>
                  <a:pt x="4200" y="18"/>
                </a:lnTo>
                <a:lnTo>
                  <a:pt x="4191" y="26"/>
                </a:lnTo>
                <a:lnTo>
                  <a:pt x="4181" y="33"/>
                </a:lnTo>
                <a:lnTo>
                  <a:pt x="4172" y="41"/>
                </a:lnTo>
                <a:lnTo>
                  <a:pt x="4164" y="48"/>
                </a:lnTo>
                <a:lnTo>
                  <a:pt x="4154" y="56"/>
                </a:lnTo>
                <a:lnTo>
                  <a:pt x="4149" y="64"/>
                </a:lnTo>
                <a:lnTo>
                  <a:pt x="4143" y="74"/>
                </a:lnTo>
                <a:lnTo>
                  <a:pt x="4137" y="84"/>
                </a:lnTo>
                <a:lnTo>
                  <a:pt x="4133" y="94"/>
                </a:lnTo>
                <a:lnTo>
                  <a:pt x="4127" y="104"/>
                </a:lnTo>
                <a:lnTo>
                  <a:pt x="4122" y="115"/>
                </a:lnTo>
                <a:lnTo>
                  <a:pt x="4116" y="125"/>
                </a:lnTo>
                <a:lnTo>
                  <a:pt x="4112" y="136"/>
                </a:lnTo>
                <a:lnTo>
                  <a:pt x="4102" y="136"/>
                </a:lnTo>
                <a:lnTo>
                  <a:pt x="4094" y="136"/>
                </a:lnTo>
                <a:lnTo>
                  <a:pt x="4085" y="136"/>
                </a:lnTo>
                <a:lnTo>
                  <a:pt x="4078" y="136"/>
                </a:lnTo>
                <a:lnTo>
                  <a:pt x="4069" y="136"/>
                </a:lnTo>
                <a:lnTo>
                  <a:pt x="4061" y="136"/>
                </a:lnTo>
                <a:lnTo>
                  <a:pt x="4052" y="136"/>
                </a:lnTo>
                <a:lnTo>
                  <a:pt x="4044" y="135"/>
                </a:lnTo>
                <a:lnTo>
                  <a:pt x="4030" y="146"/>
                </a:lnTo>
                <a:lnTo>
                  <a:pt x="4014" y="157"/>
                </a:lnTo>
                <a:lnTo>
                  <a:pt x="4000" y="169"/>
                </a:lnTo>
                <a:lnTo>
                  <a:pt x="3985" y="179"/>
                </a:lnTo>
                <a:lnTo>
                  <a:pt x="3970" y="190"/>
                </a:lnTo>
                <a:lnTo>
                  <a:pt x="3955" y="202"/>
                </a:lnTo>
                <a:lnTo>
                  <a:pt x="3941" y="212"/>
                </a:lnTo>
                <a:lnTo>
                  <a:pt x="3924" y="223"/>
                </a:lnTo>
                <a:lnTo>
                  <a:pt x="3877" y="257"/>
                </a:lnTo>
                <a:lnTo>
                  <a:pt x="3828" y="287"/>
                </a:lnTo>
                <a:lnTo>
                  <a:pt x="3781" y="314"/>
                </a:lnTo>
                <a:lnTo>
                  <a:pt x="3733" y="339"/>
                </a:lnTo>
                <a:lnTo>
                  <a:pt x="3685" y="365"/>
                </a:lnTo>
                <a:lnTo>
                  <a:pt x="3638" y="390"/>
                </a:lnTo>
                <a:lnTo>
                  <a:pt x="3589" y="415"/>
                </a:lnTo>
                <a:lnTo>
                  <a:pt x="3542" y="439"/>
                </a:lnTo>
                <a:lnTo>
                  <a:pt x="3495" y="467"/>
                </a:lnTo>
                <a:lnTo>
                  <a:pt x="3448" y="497"/>
                </a:lnTo>
                <a:lnTo>
                  <a:pt x="3400" y="529"/>
                </a:lnTo>
                <a:lnTo>
                  <a:pt x="3353" y="563"/>
                </a:lnTo>
                <a:lnTo>
                  <a:pt x="3307" y="604"/>
                </a:lnTo>
                <a:lnTo>
                  <a:pt x="3261" y="649"/>
                </a:lnTo>
                <a:lnTo>
                  <a:pt x="3214" y="698"/>
                </a:lnTo>
                <a:lnTo>
                  <a:pt x="3166" y="754"/>
                </a:lnTo>
                <a:lnTo>
                  <a:pt x="3122" y="783"/>
                </a:lnTo>
                <a:lnTo>
                  <a:pt x="3088" y="806"/>
                </a:lnTo>
                <a:lnTo>
                  <a:pt x="3063" y="823"/>
                </a:lnTo>
                <a:lnTo>
                  <a:pt x="3046" y="832"/>
                </a:lnTo>
                <a:lnTo>
                  <a:pt x="3038" y="835"/>
                </a:lnTo>
                <a:lnTo>
                  <a:pt x="3036" y="834"/>
                </a:lnTo>
                <a:lnTo>
                  <a:pt x="3038" y="829"/>
                </a:lnTo>
                <a:lnTo>
                  <a:pt x="3045" y="820"/>
                </a:lnTo>
                <a:lnTo>
                  <a:pt x="3055" y="810"/>
                </a:lnTo>
                <a:lnTo>
                  <a:pt x="3066" y="798"/>
                </a:lnTo>
                <a:lnTo>
                  <a:pt x="3080" y="785"/>
                </a:lnTo>
                <a:lnTo>
                  <a:pt x="3094" y="773"/>
                </a:lnTo>
                <a:lnTo>
                  <a:pt x="3105" y="762"/>
                </a:lnTo>
                <a:lnTo>
                  <a:pt x="3115" y="750"/>
                </a:lnTo>
                <a:lnTo>
                  <a:pt x="3122" y="743"/>
                </a:lnTo>
                <a:lnTo>
                  <a:pt x="3124" y="739"/>
                </a:lnTo>
                <a:lnTo>
                  <a:pt x="3147" y="727"/>
                </a:lnTo>
                <a:lnTo>
                  <a:pt x="3165" y="717"/>
                </a:lnTo>
                <a:lnTo>
                  <a:pt x="3178" y="708"/>
                </a:lnTo>
                <a:lnTo>
                  <a:pt x="3186" y="702"/>
                </a:lnTo>
                <a:lnTo>
                  <a:pt x="3191" y="698"/>
                </a:lnTo>
                <a:lnTo>
                  <a:pt x="3194" y="694"/>
                </a:lnTo>
                <a:lnTo>
                  <a:pt x="3191" y="692"/>
                </a:lnTo>
                <a:lnTo>
                  <a:pt x="3188" y="691"/>
                </a:lnTo>
                <a:lnTo>
                  <a:pt x="3184" y="691"/>
                </a:lnTo>
                <a:lnTo>
                  <a:pt x="3180" y="691"/>
                </a:lnTo>
                <a:lnTo>
                  <a:pt x="3175" y="690"/>
                </a:lnTo>
                <a:lnTo>
                  <a:pt x="3171" y="688"/>
                </a:lnTo>
                <a:lnTo>
                  <a:pt x="3168" y="686"/>
                </a:lnTo>
                <a:lnTo>
                  <a:pt x="3168" y="683"/>
                </a:lnTo>
                <a:lnTo>
                  <a:pt x="3171" y="677"/>
                </a:lnTo>
                <a:lnTo>
                  <a:pt x="3176" y="670"/>
                </a:lnTo>
                <a:lnTo>
                  <a:pt x="3184" y="661"/>
                </a:lnTo>
                <a:lnTo>
                  <a:pt x="3196" y="649"/>
                </a:lnTo>
                <a:lnTo>
                  <a:pt x="3214" y="635"/>
                </a:lnTo>
                <a:lnTo>
                  <a:pt x="3236" y="618"/>
                </a:lnTo>
                <a:lnTo>
                  <a:pt x="3264" y="598"/>
                </a:lnTo>
                <a:lnTo>
                  <a:pt x="3299" y="574"/>
                </a:lnTo>
                <a:lnTo>
                  <a:pt x="3339" y="546"/>
                </a:lnTo>
                <a:lnTo>
                  <a:pt x="3387" y="515"/>
                </a:lnTo>
                <a:lnTo>
                  <a:pt x="3444" y="477"/>
                </a:lnTo>
                <a:lnTo>
                  <a:pt x="3507" y="437"/>
                </a:lnTo>
                <a:lnTo>
                  <a:pt x="3581" y="392"/>
                </a:lnTo>
                <a:lnTo>
                  <a:pt x="3664" y="339"/>
                </a:lnTo>
                <a:lnTo>
                  <a:pt x="3757" y="284"/>
                </a:lnTo>
                <a:lnTo>
                  <a:pt x="3862" y="221"/>
                </a:lnTo>
                <a:lnTo>
                  <a:pt x="3976" y="153"/>
                </a:lnTo>
                <a:lnTo>
                  <a:pt x="4003" y="135"/>
                </a:lnTo>
                <a:lnTo>
                  <a:pt x="4025" y="118"/>
                </a:lnTo>
                <a:lnTo>
                  <a:pt x="4043" y="101"/>
                </a:lnTo>
                <a:lnTo>
                  <a:pt x="4056" y="86"/>
                </a:lnTo>
                <a:lnTo>
                  <a:pt x="4064" y="72"/>
                </a:lnTo>
                <a:lnTo>
                  <a:pt x="4069" y="62"/>
                </a:lnTo>
                <a:lnTo>
                  <a:pt x="4069" y="55"/>
                </a:lnTo>
                <a:lnTo>
                  <a:pt x="4064" y="53"/>
                </a:lnTo>
                <a:lnTo>
                  <a:pt x="4039" y="57"/>
                </a:lnTo>
                <a:lnTo>
                  <a:pt x="4012" y="70"/>
                </a:lnTo>
                <a:lnTo>
                  <a:pt x="3985" y="90"/>
                </a:lnTo>
                <a:lnTo>
                  <a:pt x="3958" y="109"/>
                </a:lnTo>
                <a:lnTo>
                  <a:pt x="3934" y="128"/>
                </a:lnTo>
                <a:lnTo>
                  <a:pt x="3913" y="142"/>
                </a:lnTo>
                <a:lnTo>
                  <a:pt x="3896" y="146"/>
                </a:lnTo>
                <a:lnTo>
                  <a:pt x="3884" y="135"/>
                </a:lnTo>
                <a:lnTo>
                  <a:pt x="3870" y="157"/>
                </a:lnTo>
                <a:lnTo>
                  <a:pt x="3868" y="165"/>
                </a:lnTo>
                <a:lnTo>
                  <a:pt x="3870" y="163"/>
                </a:lnTo>
                <a:lnTo>
                  <a:pt x="3874" y="154"/>
                </a:lnTo>
                <a:lnTo>
                  <a:pt x="3871" y="146"/>
                </a:lnTo>
                <a:lnTo>
                  <a:pt x="3858" y="146"/>
                </a:lnTo>
                <a:lnTo>
                  <a:pt x="3826" y="155"/>
                </a:lnTo>
                <a:lnTo>
                  <a:pt x="3772" y="181"/>
                </a:lnTo>
                <a:lnTo>
                  <a:pt x="3755" y="191"/>
                </a:lnTo>
                <a:lnTo>
                  <a:pt x="3735" y="202"/>
                </a:lnTo>
                <a:lnTo>
                  <a:pt x="3714" y="213"/>
                </a:lnTo>
                <a:lnTo>
                  <a:pt x="3691" y="228"/>
                </a:lnTo>
                <a:lnTo>
                  <a:pt x="3668" y="242"/>
                </a:lnTo>
                <a:lnTo>
                  <a:pt x="3643" y="257"/>
                </a:lnTo>
                <a:lnTo>
                  <a:pt x="3616" y="273"/>
                </a:lnTo>
                <a:lnTo>
                  <a:pt x="3589" y="291"/>
                </a:lnTo>
                <a:lnTo>
                  <a:pt x="3561" y="308"/>
                </a:lnTo>
                <a:lnTo>
                  <a:pt x="3532" y="326"/>
                </a:lnTo>
                <a:lnTo>
                  <a:pt x="3503" y="346"/>
                </a:lnTo>
                <a:lnTo>
                  <a:pt x="3472" y="365"/>
                </a:lnTo>
                <a:lnTo>
                  <a:pt x="3443" y="384"/>
                </a:lnTo>
                <a:lnTo>
                  <a:pt x="3412" y="405"/>
                </a:lnTo>
                <a:lnTo>
                  <a:pt x="3380" y="425"/>
                </a:lnTo>
                <a:lnTo>
                  <a:pt x="3349" y="446"/>
                </a:lnTo>
                <a:lnTo>
                  <a:pt x="3318" y="467"/>
                </a:lnTo>
                <a:lnTo>
                  <a:pt x="3285" y="487"/>
                </a:lnTo>
                <a:lnTo>
                  <a:pt x="3256" y="508"/>
                </a:lnTo>
                <a:lnTo>
                  <a:pt x="3225" y="529"/>
                </a:lnTo>
                <a:lnTo>
                  <a:pt x="3195" y="548"/>
                </a:lnTo>
                <a:lnTo>
                  <a:pt x="3165" y="570"/>
                </a:lnTo>
                <a:lnTo>
                  <a:pt x="3138" y="588"/>
                </a:lnTo>
                <a:lnTo>
                  <a:pt x="3109" y="608"/>
                </a:lnTo>
                <a:lnTo>
                  <a:pt x="3082" y="626"/>
                </a:lnTo>
                <a:lnTo>
                  <a:pt x="3057" y="644"/>
                </a:lnTo>
                <a:lnTo>
                  <a:pt x="3032" y="661"/>
                </a:lnTo>
                <a:lnTo>
                  <a:pt x="3008" y="677"/>
                </a:lnTo>
                <a:lnTo>
                  <a:pt x="2985" y="694"/>
                </a:lnTo>
                <a:lnTo>
                  <a:pt x="2965" y="708"/>
                </a:lnTo>
                <a:lnTo>
                  <a:pt x="2946" y="721"/>
                </a:lnTo>
                <a:lnTo>
                  <a:pt x="2928" y="733"/>
                </a:lnTo>
                <a:lnTo>
                  <a:pt x="2879" y="768"/>
                </a:lnTo>
                <a:lnTo>
                  <a:pt x="2829" y="803"/>
                </a:lnTo>
                <a:lnTo>
                  <a:pt x="2781" y="836"/>
                </a:lnTo>
                <a:lnTo>
                  <a:pt x="2732" y="868"/>
                </a:lnTo>
                <a:lnTo>
                  <a:pt x="2684" y="901"/>
                </a:lnTo>
                <a:lnTo>
                  <a:pt x="2637" y="932"/>
                </a:lnTo>
                <a:lnTo>
                  <a:pt x="2590" y="963"/>
                </a:lnTo>
                <a:lnTo>
                  <a:pt x="2544" y="994"/>
                </a:lnTo>
                <a:lnTo>
                  <a:pt x="2499" y="1025"/>
                </a:lnTo>
                <a:lnTo>
                  <a:pt x="2455" y="1057"/>
                </a:lnTo>
                <a:lnTo>
                  <a:pt x="2410" y="1087"/>
                </a:lnTo>
                <a:lnTo>
                  <a:pt x="2367" y="1117"/>
                </a:lnTo>
                <a:lnTo>
                  <a:pt x="2324" y="1146"/>
                </a:lnTo>
                <a:lnTo>
                  <a:pt x="2281" y="1177"/>
                </a:lnTo>
                <a:lnTo>
                  <a:pt x="2240" y="1208"/>
                </a:lnTo>
                <a:lnTo>
                  <a:pt x="2199" y="1237"/>
                </a:lnTo>
                <a:lnTo>
                  <a:pt x="2175" y="1258"/>
                </a:lnTo>
                <a:lnTo>
                  <a:pt x="2153" y="1280"/>
                </a:lnTo>
                <a:lnTo>
                  <a:pt x="2132" y="1303"/>
                </a:lnTo>
                <a:lnTo>
                  <a:pt x="2111" y="1326"/>
                </a:lnTo>
                <a:lnTo>
                  <a:pt x="2092" y="1349"/>
                </a:lnTo>
                <a:lnTo>
                  <a:pt x="2072" y="1372"/>
                </a:lnTo>
                <a:lnTo>
                  <a:pt x="2055" y="1396"/>
                </a:lnTo>
                <a:lnTo>
                  <a:pt x="2036" y="1419"/>
                </a:lnTo>
                <a:lnTo>
                  <a:pt x="2017" y="1443"/>
                </a:lnTo>
                <a:lnTo>
                  <a:pt x="2001" y="1466"/>
                </a:lnTo>
                <a:lnTo>
                  <a:pt x="1982" y="1490"/>
                </a:lnTo>
                <a:lnTo>
                  <a:pt x="1964" y="1512"/>
                </a:lnTo>
                <a:lnTo>
                  <a:pt x="1945" y="1536"/>
                </a:lnTo>
                <a:lnTo>
                  <a:pt x="1927" y="1556"/>
                </a:lnTo>
                <a:lnTo>
                  <a:pt x="1907" y="1578"/>
                </a:lnTo>
                <a:lnTo>
                  <a:pt x="1888" y="1599"/>
                </a:lnTo>
                <a:lnTo>
                  <a:pt x="1865" y="1621"/>
                </a:lnTo>
                <a:lnTo>
                  <a:pt x="1841" y="1647"/>
                </a:lnTo>
                <a:lnTo>
                  <a:pt x="1817" y="1679"/>
                </a:lnTo>
                <a:lnTo>
                  <a:pt x="1792" y="1714"/>
                </a:lnTo>
                <a:lnTo>
                  <a:pt x="1768" y="1747"/>
                </a:lnTo>
                <a:lnTo>
                  <a:pt x="1744" y="1778"/>
                </a:lnTo>
                <a:lnTo>
                  <a:pt x="1722" y="1805"/>
                </a:lnTo>
                <a:lnTo>
                  <a:pt x="1703" y="1824"/>
                </a:lnTo>
                <a:lnTo>
                  <a:pt x="1675" y="1845"/>
                </a:lnTo>
                <a:lnTo>
                  <a:pt x="1657" y="1860"/>
                </a:lnTo>
                <a:lnTo>
                  <a:pt x="1643" y="1869"/>
                </a:lnTo>
                <a:lnTo>
                  <a:pt x="1634" y="1876"/>
                </a:lnTo>
                <a:lnTo>
                  <a:pt x="1624" y="1882"/>
                </a:lnTo>
                <a:lnTo>
                  <a:pt x="1613" y="1893"/>
                </a:lnTo>
                <a:lnTo>
                  <a:pt x="1598" y="1906"/>
                </a:lnTo>
                <a:lnTo>
                  <a:pt x="1577" y="1928"/>
                </a:lnTo>
                <a:lnTo>
                  <a:pt x="1555" y="1962"/>
                </a:lnTo>
                <a:lnTo>
                  <a:pt x="1537" y="1996"/>
                </a:lnTo>
                <a:lnTo>
                  <a:pt x="1519" y="2034"/>
                </a:lnTo>
                <a:lnTo>
                  <a:pt x="1504" y="2073"/>
                </a:lnTo>
                <a:lnTo>
                  <a:pt x="1487" y="2109"/>
                </a:lnTo>
                <a:lnTo>
                  <a:pt x="1471" y="2146"/>
                </a:lnTo>
                <a:lnTo>
                  <a:pt x="1457" y="2183"/>
                </a:lnTo>
                <a:lnTo>
                  <a:pt x="1440" y="2216"/>
                </a:lnTo>
                <a:lnTo>
                  <a:pt x="1425" y="2187"/>
                </a:lnTo>
                <a:lnTo>
                  <a:pt x="1406" y="2158"/>
                </a:lnTo>
                <a:lnTo>
                  <a:pt x="1388" y="2128"/>
                </a:lnTo>
                <a:lnTo>
                  <a:pt x="1367" y="2098"/>
                </a:lnTo>
                <a:lnTo>
                  <a:pt x="1345" y="2070"/>
                </a:lnTo>
                <a:lnTo>
                  <a:pt x="1323" y="2040"/>
                </a:lnTo>
                <a:lnTo>
                  <a:pt x="1301" y="2011"/>
                </a:lnTo>
                <a:lnTo>
                  <a:pt x="1278" y="1982"/>
                </a:lnTo>
                <a:lnTo>
                  <a:pt x="1255" y="1952"/>
                </a:lnTo>
                <a:lnTo>
                  <a:pt x="1234" y="1922"/>
                </a:lnTo>
                <a:lnTo>
                  <a:pt x="1214" y="1894"/>
                </a:lnTo>
                <a:lnTo>
                  <a:pt x="1196" y="1864"/>
                </a:lnTo>
                <a:lnTo>
                  <a:pt x="1178" y="1835"/>
                </a:lnTo>
                <a:lnTo>
                  <a:pt x="1163" y="1806"/>
                </a:lnTo>
                <a:lnTo>
                  <a:pt x="1150" y="1776"/>
                </a:lnTo>
                <a:lnTo>
                  <a:pt x="1141" y="1748"/>
                </a:lnTo>
                <a:lnTo>
                  <a:pt x="1125" y="1708"/>
                </a:lnTo>
                <a:lnTo>
                  <a:pt x="1109" y="1665"/>
                </a:lnTo>
                <a:lnTo>
                  <a:pt x="1090" y="1621"/>
                </a:lnTo>
                <a:lnTo>
                  <a:pt x="1072" y="1576"/>
                </a:lnTo>
                <a:lnTo>
                  <a:pt x="1053" y="1531"/>
                </a:lnTo>
                <a:lnTo>
                  <a:pt x="1036" y="1486"/>
                </a:lnTo>
                <a:lnTo>
                  <a:pt x="1019" y="1443"/>
                </a:lnTo>
                <a:lnTo>
                  <a:pt x="1006" y="1401"/>
                </a:lnTo>
                <a:lnTo>
                  <a:pt x="982" y="1410"/>
                </a:lnTo>
                <a:lnTo>
                  <a:pt x="961" y="1421"/>
                </a:lnTo>
                <a:lnTo>
                  <a:pt x="938" y="1429"/>
                </a:lnTo>
                <a:lnTo>
                  <a:pt x="917" y="1438"/>
                </a:lnTo>
                <a:lnTo>
                  <a:pt x="894" y="1447"/>
                </a:lnTo>
                <a:lnTo>
                  <a:pt x="873" y="1454"/>
                </a:lnTo>
                <a:lnTo>
                  <a:pt x="850" y="1462"/>
                </a:lnTo>
                <a:lnTo>
                  <a:pt x="828" y="1472"/>
                </a:lnTo>
                <a:lnTo>
                  <a:pt x="811" y="1480"/>
                </a:lnTo>
                <a:lnTo>
                  <a:pt x="793" y="1487"/>
                </a:lnTo>
                <a:lnTo>
                  <a:pt x="775" y="1496"/>
                </a:lnTo>
                <a:lnTo>
                  <a:pt x="758" y="1505"/>
                </a:lnTo>
                <a:lnTo>
                  <a:pt x="740" y="1512"/>
                </a:lnTo>
                <a:lnTo>
                  <a:pt x="724" y="1521"/>
                </a:lnTo>
                <a:lnTo>
                  <a:pt x="706" y="1528"/>
                </a:lnTo>
                <a:lnTo>
                  <a:pt x="689" y="1537"/>
                </a:lnTo>
                <a:lnTo>
                  <a:pt x="672" y="1545"/>
                </a:lnTo>
                <a:lnTo>
                  <a:pt x="654" y="1553"/>
                </a:lnTo>
                <a:lnTo>
                  <a:pt x="638" y="1561"/>
                </a:lnTo>
                <a:lnTo>
                  <a:pt x="621" y="1570"/>
                </a:lnTo>
                <a:lnTo>
                  <a:pt x="604" y="1576"/>
                </a:lnTo>
                <a:lnTo>
                  <a:pt x="588" y="1585"/>
                </a:lnTo>
                <a:lnTo>
                  <a:pt x="571" y="1593"/>
                </a:lnTo>
                <a:lnTo>
                  <a:pt x="555" y="1601"/>
                </a:lnTo>
                <a:lnTo>
                  <a:pt x="551" y="1601"/>
                </a:lnTo>
                <a:lnTo>
                  <a:pt x="543" y="1601"/>
                </a:lnTo>
                <a:lnTo>
                  <a:pt x="529" y="1603"/>
                </a:lnTo>
                <a:lnTo>
                  <a:pt x="512" y="1607"/>
                </a:lnTo>
                <a:lnTo>
                  <a:pt x="493" y="1611"/>
                </a:lnTo>
                <a:lnTo>
                  <a:pt x="470" y="1617"/>
                </a:lnTo>
                <a:lnTo>
                  <a:pt x="447" y="1625"/>
                </a:lnTo>
                <a:lnTo>
                  <a:pt x="422" y="1632"/>
                </a:lnTo>
                <a:lnTo>
                  <a:pt x="397" y="1638"/>
                </a:lnTo>
                <a:lnTo>
                  <a:pt x="374" y="1645"/>
                </a:lnTo>
                <a:lnTo>
                  <a:pt x="352" y="1653"/>
                </a:lnTo>
                <a:lnTo>
                  <a:pt x="334" y="1657"/>
                </a:lnTo>
                <a:lnTo>
                  <a:pt x="316" y="1661"/>
                </a:lnTo>
                <a:lnTo>
                  <a:pt x="305" y="1665"/>
                </a:lnTo>
                <a:lnTo>
                  <a:pt x="298" y="1665"/>
                </a:lnTo>
                <a:lnTo>
                  <a:pt x="295" y="1663"/>
                </a:lnTo>
                <a:lnTo>
                  <a:pt x="275" y="1674"/>
                </a:lnTo>
                <a:lnTo>
                  <a:pt x="257" y="1685"/>
                </a:lnTo>
                <a:lnTo>
                  <a:pt x="237" y="1696"/>
                </a:lnTo>
                <a:lnTo>
                  <a:pt x="220" y="1708"/>
                </a:lnTo>
                <a:lnTo>
                  <a:pt x="199" y="1718"/>
                </a:lnTo>
                <a:lnTo>
                  <a:pt x="181" y="1728"/>
                </a:lnTo>
                <a:lnTo>
                  <a:pt x="161" y="1739"/>
                </a:lnTo>
                <a:lnTo>
                  <a:pt x="143" y="1750"/>
                </a:lnTo>
                <a:lnTo>
                  <a:pt x="124" y="1761"/>
                </a:lnTo>
                <a:lnTo>
                  <a:pt x="106" y="1773"/>
                </a:lnTo>
                <a:lnTo>
                  <a:pt x="88" y="1783"/>
                </a:lnTo>
                <a:lnTo>
                  <a:pt x="70" y="1794"/>
                </a:lnTo>
                <a:lnTo>
                  <a:pt x="53" y="1805"/>
                </a:lnTo>
                <a:lnTo>
                  <a:pt x="35" y="1816"/>
                </a:lnTo>
                <a:lnTo>
                  <a:pt x="18" y="1827"/>
                </a:lnTo>
                <a:lnTo>
                  <a:pt x="0" y="1838"/>
                </a:lnTo>
                <a:close/>
              </a:path>
            </a:pathLst>
          </a:custGeom>
          <a:solidFill>
            <a:srgbClr val="C00000"/>
          </a:solidFill>
          <a:ln w="9525" cap="flat">
            <a:noFill/>
            <a:prstDash val="dash"/>
            <a:round/>
            <a:headEnd/>
            <a:tailEnd/>
          </a:ln>
        </p:spPr>
        <p:txBody>
          <a:bodyPr/>
          <a:lstStyle/>
          <a:p>
            <a:pPr defTabSz="977172" eaLnBrk="1" fontAlgn="auto" hangingPunct="1">
              <a:spcBef>
                <a:spcPts val="0"/>
              </a:spcBef>
              <a:spcAft>
                <a:spcPts val="0"/>
              </a:spcAft>
              <a:defRPr/>
            </a:pPr>
            <a:endParaRPr lang="ko-KR" altLang="en-US" sz="90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cxnSp>
        <p:nvCxnSpPr>
          <p:cNvPr id="12" name="직선 연결선 54">
            <a:extLst>
              <a:ext uri="{FF2B5EF4-FFF2-40B4-BE49-F238E27FC236}">
                <a16:creationId xmlns:a16="http://schemas.microsoft.com/office/drawing/2014/main" id="{19BBAF8C-F5EF-403B-B431-B38B47794262}"/>
              </a:ext>
            </a:extLst>
          </p:cNvPr>
          <p:cNvCxnSpPr>
            <a:cxnSpLocks noChangeShapeType="1"/>
          </p:cNvCxnSpPr>
          <p:nvPr/>
        </p:nvCxnSpPr>
        <p:spPr bwMode="auto">
          <a:xfrm>
            <a:off x="4053840" y="3503200"/>
            <a:ext cx="46085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grpSp>
        <p:nvGrpSpPr>
          <p:cNvPr id="13" name="그룹 41">
            <a:extLst>
              <a:ext uri="{FF2B5EF4-FFF2-40B4-BE49-F238E27FC236}">
                <a16:creationId xmlns:a16="http://schemas.microsoft.com/office/drawing/2014/main" id="{D6A97685-05F0-4F5B-98E0-39923A3EC715}"/>
              </a:ext>
            </a:extLst>
          </p:cNvPr>
          <p:cNvGrpSpPr>
            <a:grpSpLocks/>
          </p:cNvGrpSpPr>
          <p:nvPr/>
        </p:nvGrpSpPr>
        <p:grpSpPr bwMode="auto">
          <a:xfrm>
            <a:off x="308928" y="2306578"/>
            <a:ext cx="3852748" cy="586299"/>
            <a:chOff x="395536" y="2510650"/>
            <a:chExt cx="3851946" cy="448119"/>
          </a:xfrm>
        </p:grpSpPr>
        <p:sp>
          <p:nvSpPr>
            <p:cNvPr id="33" name="직사각형 32">
              <a:extLst>
                <a:ext uri="{FF2B5EF4-FFF2-40B4-BE49-F238E27FC236}">
                  <a16:creationId xmlns:a16="http://schemas.microsoft.com/office/drawing/2014/main" id="{0B4FF9C0-5152-4C9B-886F-55444F3DAB78}"/>
                </a:ext>
              </a:extLst>
            </p:cNvPr>
            <p:cNvSpPr/>
            <p:nvPr/>
          </p:nvSpPr>
          <p:spPr bwMode="auto">
            <a:xfrm>
              <a:off x="405693" y="2689390"/>
              <a:ext cx="3841789" cy="269379"/>
            </a:xfrm>
            <a:prstGeom prst="rect">
              <a:avLst/>
            </a:prstGeom>
            <a:noFill/>
            <a:ln w="19050" cap="flat" cmpd="sng" algn="ctr">
              <a:solidFill>
                <a:srgbClr val="D0AD6B"/>
              </a:solidFill>
              <a:prstDash val="solid"/>
            </a:ln>
            <a:effectLst/>
          </p:spPr>
          <p:txBody>
            <a:bodyPr lIns="72000" tIns="36000" rIns="72000" bIns="36000" anchor="ctr"/>
            <a:lstStyle/>
            <a:p>
              <a:pPr marL="182563" lvl="2" indent="-179388" defTabSz="977172" fontAlgn="auto">
                <a:spcBef>
                  <a:spcPts val="0"/>
                </a:spcBef>
                <a:spcAft>
                  <a:spcPts val="300"/>
                </a:spcAft>
                <a:buClr>
                  <a:prstClr val="black"/>
                </a:buClr>
                <a:buSzPct val="85000"/>
                <a:defRPr/>
              </a:pP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측 아닌 출자자 </a:t>
              </a:r>
              <a:r>
                <a:rPr lang="en-US" altLang="ko-KR"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 (A): </a:t>
              </a: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원금 </a:t>
              </a:r>
              <a:r>
                <a:rPr lang="en-US" altLang="ko-KR"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400</a:t>
              </a:r>
              <a:r>
                <a:rPr lang="ko-KR" altLang="en-US" sz="1100" b="1" kern="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억원</a:t>
              </a: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IRR 6%</a:t>
              </a: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34" name="모서리가 둥근 직사각형 45">
              <a:extLst>
                <a:ext uri="{FF2B5EF4-FFF2-40B4-BE49-F238E27FC236}">
                  <a16:creationId xmlns:a16="http://schemas.microsoft.com/office/drawing/2014/main" id="{8CEFF1BC-5348-478B-8122-F282023B12E4}"/>
                </a:ext>
              </a:extLst>
            </p:cNvPr>
            <p:cNvSpPr/>
            <p:nvPr/>
          </p:nvSpPr>
          <p:spPr bwMode="auto">
            <a:xfrm>
              <a:off x="395536" y="2510650"/>
              <a:ext cx="898341" cy="205996"/>
            </a:xfrm>
            <a:prstGeom prst="roundRect">
              <a:avLst/>
            </a:prstGeom>
            <a:solidFill>
              <a:srgbClr val="D0AD6B"/>
            </a:solidFill>
            <a:ln w="19050" cap="flat" cmpd="sng" algn="ctr">
              <a:noFill/>
              <a:prstDash val="solid"/>
            </a:ln>
            <a:effectLst/>
          </p:spPr>
          <p:txBody>
            <a:bodyPr lIns="36000" rIns="36000" anchor="ctr"/>
            <a:lstStyle/>
            <a:p>
              <a:pPr algn="ctr" defTabSz="977172" eaLnBrk="1" fontAlgn="auto" hangingPunct="1">
                <a:spcBef>
                  <a:spcPts val="0"/>
                </a:spcBef>
                <a:spcAft>
                  <a:spcPts val="0"/>
                </a:spcAft>
                <a:defRPr/>
              </a:pPr>
              <a:r>
                <a:rPr lang="en-US" altLang="ko-KR" sz="1100" b="1" kern="0"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a:t>
              </a:r>
              <a:r>
                <a:rPr lang="ko-KR" altLang="en-US" sz="1100" b="1" kern="0"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p>
          </p:txBody>
        </p:sp>
      </p:grpSp>
      <p:grpSp>
        <p:nvGrpSpPr>
          <p:cNvPr id="14" name="그룹 43">
            <a:extLst>
              <a:ext uri="{FF2B5EF4-FFF2-40B4-BE49-F238E27FC236}">
                <a16:creationId xmlns:a16="http://schemas.microsoft.com/office/drawing/2014/main" id="{AD6A62F8-B0ED-48C5-8ABD-C5F1EC501AB1}"/>
              </a:ext>
            </a:extLst>
          </p:cNvPr>
          <p:cNvGrpSpPr>
            <a:grpSpLocks/>
          </p:cNvGrpSpPr>
          <p:nvPr/>
        </p:nvGrpSpPr>
        <p:grpSpPr bwMode="auto">
          <a:xfrm>
            <a:off x="308928" y="2944272"/>
            <a:ext cx="4312499" cy="583113"/>
            <a:chOff x="395536" y="3085893"/>
            <a:chExt cx="4311601" cy="447251"/>
          </a:xfrm>
        </p:grpSpPr>
        <p:sp>
          <p:nvSpPr>
            <p:cNvPr id="31" name="직사각형 30">
              <a:extLst>
                <a:ext uri="{FF2B5EF4-FFF2-40B4-BE49-F238E27FC236}">
                  <a16:creationId xmlns:a16="http://schemas.microsoft.com/office/drawing/2014/main" id="{CA97428E-37E6-4F52-9B68-0C2D58B47DA7}"/>
                </a:ext>
              </a:extLst>
            </p:cNvPr>
            <p:cNvSpPr/>
            <p:nvPr/>
          </p:nvSpPr>
          <p:spPr bwMode="auto">
            <a:xfrm>
              <a:off x="405693" y="3262816"/>
              <a:ext cx="4301444" cy="270328"/>
            </a:xfrm>
            <a:prstGeom prst="rect">
              <a:avLst/>
            </a:prstGeom>
            <a:noFill/>
            <a:ln w="19050" cap="flat" cmpd="sng" algn="ctr">
              <a:solidFill>
                <a:srgbClr val="D0AD6B"/>
              </a:solidFill>
              <a:prstDash val="solid"/>
            </a:ln>
            <a:effectLst/>
          </p:spPr>
          <p:txBody>
            <a:bodyPr lIns="72000" tIns="36000" rIns="72000" bIns="36000" anchor="ctr"/>
            <a:lstStyle/>
            <a:p>
              <a:pPr marL="182563" lvl="2" indent="-179388" defTabSz="977172" fontAlgn="auto">
                <a:spcBef>
                  <a:spcPts val="0"/>
                </a:spcBef>
                <a:spcAft>
                  <a:spcPts val="300"/>
                </a:spcAft>
                <a:buClr>
                  <a:prstClr val="black"/>
                </a:buClr>
                <a:buSzPct val="85000"/>
                <a:defRPr/>
              </a:pP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a:t>
              </a:r>
              <a:r>
                <a:rPr lang="ko-KR" altLang="en-US"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측 출자자 </a:t>
              </a:r>
              <a:r>
                <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 (B):</a:t>
              </a:r>
              <a:r>
                <a:rPr lang="ko-KR" altLang="en-US"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원금 </a:t>
              </a:r>
              <a:r>
                <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25</a:t>
              </a:r>
              <a:r>
                <a:rPr lang="ko-KR" altLang="en-US" sz="1100" b="1" kern="0" dirty="0" err="1">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억원</a:t>
              </a:r>
              <a:r>
                <a:rPr lang="ko-KR" altLang="en-US"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주식</a:t>
              </a:r>
              <a:r>
                <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76</a:t>
              </a:r>
              <a:r>
                <a:rPr lang="ko-KR" altLang="en-US"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만주 </a:t>
              </a:r>
              <a:r>
                <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IRR 6%</a:t>
              </a:r>
            </a:p>
          </p:txBody>
        </p:sp>
        <p:sp>
          <p:nvSpPr>
            <p:cNvPr id="32" name="모서리가 둥근 직사각형 43">
              <a:extLst>
                <a:ext uri="{FF2B5EF4-FFF2-40B4-BE49-F238E27FC236}">
                  <a16:creationId xmlns:a16="http://schemas.microsoft.com/office/drawing/2014/main" id="{B01FD544-250C-4513-B66C-8C8267B6E942}"/>
                </a:ext>
              </a:extLst>
            </p:cNvPr>
            <p:cNvSpPr/>
            <p:nvPr/>
          </p:nvSpPr>
          <p:spPr bwMode="auto">
            <a:xfrm>
              <a:off x="395536" y="3085893"/>
              <a:ext cx="898341" cy="206721"/>
            </a:xfrm>
            <a:prstGeom prst="roundRect">
              <a:avLst/>
            </a:prstGeom>
            <a:solidFill>
              <a:srgbClr val="D0AD6B"/>
            </a:solidFill>
            <a:ln w="19050" cap="flat" cmpd="sng" algn="ctr">
              <a:noFill/>
              <a:prstDash val="solid"/>
            </a:ln>
            <a:effectLst/>
          </p:spPr>
          <p:txBody>
            <a:bodyPr lIns="36000" rIns="36000" anchor="ctr"/>
            <a:lstStyle/>
            <a:p>
              <a:pPr algn="ctr" defTabSz="977172" eaLnBrk="1" fontAlgn="auto" hangingPunct="1">
                <a:spcBef>
                  <a:spcPts val="0"/>
                </a:spcBef>
                <a:spcAft>
                  <a:spcPts val="0"/>
                </a:spcAft>
                <a:defRPr/>
              </a:pPr>
              <a:r>
                <a:rPr lang="en-US" altLang="ko-KR" sz="1100" b="1" kern="0"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2</a:t>
              </a:r>
              <a:r>
                <a:rPr lang="ko-KR" altLang="en-US" sz="1100" b="1" kern="0" dirty="0">
                  <a:solidFill>
                    <a:srgbClr val="483159"/>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p>
          </p:txBody>
        </p:sp>
      </p:grpSp>
      <p:grpSp>
        <p:nvGrpSpPr>
          <p:cNvPr id="17" name="그룹 45">
            <a:extLst>
              <a:ext uri="{FF2B5EF4-FFF2-40B4-BE49-F238E27FC236}">
                <a16:creationId xmlns:a16="http://schemas.microsoft.com/office/drawing/2014/main" id="{69434D93-A905-4650-A0FD-34FCCC1BEC96}"/>
              </a:ext>
            </a:extLst>
          </p:cNvPr>
          <p:cNvGrpSpPr>
            <a:grpSpLocks/>
          </p:cNvGrpSpPr>
          <p:nvPr/>
        </p:nvGrpSpPr>
        <p:grpSpPr bwMode="auto">
          <a:xfrm>
            <a:off x="308928" y="3574492"/>
            <a:ext cx="5020839" cy="577469"/>
            <a:chOff x="395536" y="3658995"/>
            <a:chExt cx="5019794" cy="441368"/>
          </a:xfrm>
        </p:grpSpPr>
        <p:sp>
          <p:nvSpPr>
            <p:cNvPr id="29" name="직사각형 28">
              <a:extLst>
                <a:ext uri="{FF2B5EF4-FFF2-40B4-BE49-F238E27FC236}">
                  <a16:creationId xmlns:a16="http://schemas.microsoft.com/office/drawing/2014/main" id="{8881DE61-6814-43A6-BE6C-39B95768190A}"/>
                </a:ext>
              </a:extLst>
            </p:cNvPr>
            <p:cNvSpPr/>
            <p:nvPr/>
          </p:nvSpPr>
          <p:spPr bwMode="auto">
            <a:xfrm>
              <a:off x="405693" y="3830984"/>
              <a:ext cx="5009637" cy="269379"/>
            </a:xfrm>
            <a:prstGeom prst="rect">
              <a:avLst/>
            </a:prstGeom>
            <a:noFill/>
            <a:ln w="19050" cap="flat" cmpd="sng" algn="ctr">
              <a:solidFill>
                <a:srgbClr val="D0AD6B"/>
              </a:solidFill>
              <a:prstDash val="solid"/>
            </a:ln>
            <a:effectLst/>
          </p:spPr>
          <p:txBody>
            <a:bodyPr lIns="72000" tIns="36000" rIns="72000" bIns="36000" anchor="ctr"/>
            <a:lstStyle/>
            <a:p>
              <a:pPr marL="182563" lvl="2" indent="-179388" defTabSz="977172" fontAlgn="auto">
                <a:spcBef>
                  <a:spcPts val="0"/>
                </a:spcBef>
                <a:spcAft>
                  <a:spcPts val="300"/>
                </a:spcAft>
                <a:buClr>
                  <a:prstClr val="black"/>
                </a:buClr>
                <a:buSzPct val="85000"/>
                <a:defRPr/>
              </a:pP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측 아닌 출자자 </a:t>
              </a:r>
              <a:r>
                <a:rPr lang="en-US" altLang="ko-KR"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 (A): IRR 12%</a:t>
              </a: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30" name="모서리가 둥근 직사각형 41">
              <a:extLst>
                <a:ext uri="{FF2B5EF4-FFF2-40B4-BE49-F238E27FC236}">
                  <a16:creationId xmlns:a16="http://schemas.microsoft.com/office/drawing/2014/main" id="{C549CE98-450E-4C0F-8D20-9A3F32ED903C}"/>
                </a:ext>
              </a:extLst>
            </p:cNvPr>
            <p:cNvSpPr/>
            <p:nvPr/>
          </p:nvSpPr>
          <p:spPr bwMode="auto">
            <a:xfrm>
              <a:off x="395536" y="3658995"/>
              <a:ext cx="898341" cy="205995"/>
            </a:xfrm>
            <a:prstGeom prst="roundRect">
              <a:avLst/>
            </a:prstGeom>
            <a:solidFill>
              <a:schemeClr val="tx1">
                <a:lumMod val="50000"/>
                <a:lumOff val="50000"/>
              </a:schemeClr>
            </a:solidFill>
            <a:ln w="19050" cap="flat" cmpd="sng" algn="ctr">
              <a:noFill/>
              <a:prstDash val="solid"/>
            </a:ln>
            <a:effectLst/>
          </p:spPr>
          <p:txBody>
            <a:bodyPr lIns="36000" rIns="36000" anchor="ctr"/>
            <a:lstStyle/>
            <a:p>
              <a:pPr algn="ctr" defTabSz="977172"/>
              <a:r>
                <a:rPr lang="en-US" altLang="ko-KR" sz="1100" b="1" kern="0" dirty="0">
                  <a:solidFill>
                    <a:srgbClr val="FFFFFF"/>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a:t>
              </a:r>
              <a:r>
                <a:rPr lang="ko-KR" altLang="en-US" sz="1100" b="1" kern="0" dirty="0">
                  <a:solidFill>
                    <a:srgbClr val="FFFFFF"/>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p>
          </p:txBody>
        </p:sp>
      </p:grpSp>
      <p:grpSp>
        <p:nvGrpSpPr>
          <p:cNvPr id="18" name="그룹 46">
            <a:extLst>
              <a:ext uri="{FF2B5EF4-FFF2-40B4-BE49-F238E27FC236}">
                <a16:creationId xmlns:a16="http://schemas.microsoft.com/office/drawing/2014/main" id="{A6BA3DE9-8B7A-468E-B869-B7762D624EB6}"/>
              </a:ext>
            </a:extLst>
          </p:cNvPr>
          <p:cNvGrpSpPr>
            <a:grpSpLocks/>
          </p:cNvGrpSpPr>
          <p:nvPr/>
        </p:nvGrpSpPr>
        <p:grpSpPr bwMode="auto">
          <a:xfrm>
            <a:off x="300462" y="4207543"/>
            <a:ext cx="5715093" cy="1175127"/>
            <a:chOff x="387072" y="4230521"/>
            <a:chExt cx="5713902" cy="901327"/>
          </a:xfrm>
        </p:grpSpPr>
        <p:sp>
          <p:nvSpPr>
            <p:cNvPr id="25" name="직사각형 24">
              <a:extLst>
                <a:ext uri="{FF2B5EF4-FFF2-40B4-BE49-F238E27FC236}">
                  <a16:creationId xmlns:a16="http://schemas.microsoft.com/office/drawing/2014/main" id="{2DB34B78-A7E0-41FD-B62D-ED0CEFD0A510}"/>
                </a:ext>
              </a:extLst>
            </p:cNvPr>
            <p:cNvSpPr/>
            <p:nvPr/>
          </p:nvSpPr>
          <p:spPr bwMode="auto">
            <a:xfrm>
              <a:off x="395535" y="4397243"/>
              <a:ext cx="5019794" cy="270327"/>
            </a:xfrm>
            <a:prstGeom prst="rect">
              <a:avLst/>
            </a:prstGeom>
            <a:noFill/>
            <a:ln w="6350" cap="flat" cmpd="sng" algn="ctr">
              <a:solidFill>
                <a:schemeClr val="tx1"/>
              </a:solidFill>
              <a:prstDash val="solid"/>
            </a:ln>
            <a:effectLst/>
          </p:spPr>
          <p:txBody>
            <a:bodyPr lIns="72000" tIns="36000" rIns="72000" bIns="36000" anchor="ctr"/>
            <a:lstStyle/>
            <a:p>
              <a:pPr marL="182563" lvl="2" indent="-179388" defTabSz="977172" fontAlgn="auto">
                <a:spcBef>
                  <a:spcPts val="0"/>
                </a:spcBef>
                <a:spcAft>
                  <a:spcPts val="300"/>
                </a:spcAft>
                <a:buClr>
                  <a:prstClr val="black"/>
                </a:buClr>
                <a:buSzPct val="85000"/>
                <a:defRPr/>
              </a:pP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a:t>
              </a:r>
              <a:r>
                <a:rPr lang="ko-KR" altLang="en-US"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측 출자자 </a:t>
              </a:r>
              <a:r>
                <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 (B):</a:t>
              </a:r>
              <a:r>
                <a:rPr lang="ko-KR" altLang="en-US"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IRR 12%</a:t>
              </a:r>
            </a:p>
          </p:txBody>
        </p:sp>
        <p:sp>
          <p:nvSpPr>
            <p:cNvPr id="26" name="모서리가 둥근 직사각형 39">
              <a:extLst>
                <a:ext uri="{FF2B5EF4-FFF2-40B4-BE49-F238E27FC236}">
                  <a16:creationId xmlns:a16="http://schemas.microsoft.com/office/drawing/2014/main" id="{0DCAA5EE-2B16-42AD-A936-E04260FA5758}"/>
                </a:ext>
              </a:extLst>
            </p:cNvPr>
            <p:cNvSpPr/>
            <p:nvPr/>
          </p:nvSpPr>
          <p:spPr bwMode="auto">
            <a:xfrm>
              <a:off x="387072" y="4230521"/>
              <a:ext cx="898341" cy="206721"/>
            </a:xfrm>
            <a:prstGeom prst="roundRect">
              <a:avLst/>
            </a:prstGeom>
            <a:solidFill>
              <a:schemeClr val="tx1">
                <a:lumMod val="50000"/>
                <a:lumOff val="50000"/>
              </a:schemeClr>
            </a:solidFill>
            <a:ln w="19050" cap="flat" cmpd="sng" algn="ctr">
              <a:noFill/>
              <a:prstDash val="solid"/>
            </a:ln>
            <a:effectLst/>
          </p:spPr>
          <p:txBody>
            <a:bodyPr lIns="36000" rIns="36000" anchor="ctr"/>
            <a:lstStyle/>
            <a:p>
              <a:pPr algn="ctr" defTabSz="977172" eaLnBrk="1" fontAlgn="auto" hangingPunct="1">
                <a:spcBef>
                  <a:spcPts val="0"/>
                </a:spcBef>
                <a:spcAft>
                  <a:spcPts val="0"/>
                </a:spcAft>
                <a:defRPr/>
              </a:pPr>
              <a:r>
                <a:rPr lang="en-US" altLang="ko-KR" sz="1100" b="1" kern="0" dirty="0">
                  <a:solidFill>
                    <a:srgbClr val="FFFFFF"/>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4</a:t>
              </a:r>
              <a:r>
                <a:rPr lang="ko-KR" altLang="en-US" sz="1100" b="1" kern="0" dirty="0">
                  <a:solidFill>
                    <a:srgbClr val="FFFFFF"/>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p>
          </p:txBody>
        </p:sp>
        <p:sp>
          <p:nvSpPr>
            <p:cNvPr id="27" name="직사각형 26">
              <a:extLst>
                <a:ext uri="{FF2B5EF4-FFF2-40B4-BE49-F238E27FC236}">
                  <a16:creationId xmlns:a16="http://schemas.microsoft.com/office/drawing/2014/main" id="{89CCF88E-E7E1-435C-A367-4DFE5EBB0A65}"/>
                </a:ext>
              </a:extLst>
            </p:cNvPr>
            <p:cNvSpPr/>
            <p:nvPr/>
          </p:nvSpPr>
          <p:spPr bwMode="auto">
            <a:xfrm>
              <a:off x="395534" y="4861521"/>
              <a:ext cx="5705440" cy="270327"/>
            </a:xfrm>
            <a:prstGeom prst="rect">
              <a:avLst/>
            </a:prstGeom>
            <a:noFill/>
            <a:ln w="6350" cap="flat" cmpd="sng" algn="ctr">
              <a:solidFill>
                <a:schemeClr val="tx1"/>
              </a:solidFill>
              <a:prstDash val="solid"/>
            </a:ln>
            <a:effectLst/>
          </p:spPr>
          <p:txBody>
            <a:bodyPr lIns="72000" tIns="36000" rIns="72000" bIns="36000" anchor="ctr"/>
            <a:lstStyle/>
            <a:p>
              <a:pPr marL="182563" lvl="2" indent="-179388" defTabSz="977172" fontAlgn="auto">
                <a:spcBef>
                  <a:spcPts val="0"/>
                </a:spcBef>
                <a:spcAft>
                  <a:spcPts val="300"/>
                </a:spcAft>
                <a:buClr>
                  <a:prstClr val="black"/>
                </a:buClr>
                <a:buSzPct val="85000"/>
                <a:defRPr/>
              </a:pP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측 아닌 출자자 </a:t>
              </a:r>
              <a:r>
                <a:rPr lang="en-US" altLang="ko-KR"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 (A): IRR 15%</a:t>
              </a: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endPar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
          <p:nvSpPr>
            <p:cNvPr id="28" name="모서리가 둥근 직사각형 55">
              <a:extLst>
                <a:ext uri="{FF2B5EF4-FFF2-40B4-BE49-F238E27FC236}">
                  <a16:creationId xmlns:a16="http://schemas.microsoft.com/office/drawing/2014/main" id="{FE75300D-F83A-47A8-961A-F91A6BA04042}"/>
                </a:ext>
              </a:extLst>
            </p:cNvPr>
            <p:cNvSpPr/>
            <p:nvPr/>
          </p:nvSpPr>
          <p:spPr bwMode="auto">
            <a:xfrm>
              <a:off x="387072" y="4698278"/>
              <a:ext cx="898341" cy="206721"/>
            </a:xfrm>
            <a:prstGeom prst="roundRect">
              <a:avLst/>
            </a:prstGeom>
            <a:solidFill>
              <a:srgbClr val="7E559D"/>
            </a:solidFill>
            <a:ln w="19050" cap="flat" cmpd="sng" algn="ctr">
              <a:noFill/>
              <a:prstDash val="solid"/>
            </a:ln>
            <a:effectLst/>
          </p:spPr>
          <p:txBody>
            <a:bodyPr lIns="36000" rIns="36000" anchor="ctr"/>
            <a:lstStyle/>
            <a:p>
              <a:pPr algn="ctr" defTabSz="977172" eaLnBrk="1" fontAlgn="auto" hangingPunct="1">
                <a:spcBef>
                  <a:spcPts val="0"/>
                </a:spcBef>
                <a:spcAft>
                  <a:spcPts val="0"/>
                </a:spcAft>
                <a:defRPr/>
              </a:pPr>
              <a:r>
                <a:rPr lang="en-US" altLang="ko-KR" sz="1100" b="1" kern="0" dirty="0">
                  <a:solidFill>
                    <a:srgbClr val="FFFFFF"/>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5</a:t>
              </a:r>
              <a:r>
                <a:rPr lang="ko-KR" altLang="en-US" sz="1100" b="1" kern="0" dirty="0">
                  <a:solidFill>
                    <a:srgbClr val="FFFFFF"/>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p>
          </p:txBody>
        </p:sp>
      </p:grpSp>
      <p:sp>
        <p:nvSpPr>
          <p:cNvPr id="23" name="직사각형 22">
            <a:extLst>
              <a:ext uri="{FF2B5EF4-FFF2-40B4-BE49-F238E27FC236}">
                <a16:creationId xmlns:a16="http://schemas.microsoft.com/office/drawing/2014/main" id="{4172C028-6DFF-435E-9089-EEF0706045DA}"/>
              </a:ext>
            </a:extLst>
          </p:cNvPr>
          <p:cNvSpPr/>
          <p:nvPr/>
        </p:nvSpPr>
        <p:spPr bwMode="auto">
          <a:xfrm>
            <a:off x="308926" y="5644669"/>
            <a:ext cx="5706625" cy="328735"/>
          </a:xfrm>
          <a:prstGeom prst="rect">
            <a:avLst/>
          </a:prstGeom>
          <a:noFill/>
          <a:ln w="6350" cap="flat" cmpd="sng" algn="ctr">
            <a:solidFill>
              <a:schemeClr val="tx1"/>
            </a:solidFill>
            <a:prstDash val="solid"/>
          </a:ln>
          <a:effectLst/>
        </p:spPr>
        <p:txBody>
          <a:bodyPr lIns="72000" tIns="36000" rIns="72000" bIns="36000" anchor="ctr"/>
          <a:lstStyle/>
          <a:p>
            <a:pPr marL="182563" lvl="2" indent="-179388" defTabSz="977172" fontAlgn="auto">
              <a:spcBef>
                <a:spcPts val="0"/>
              </a:spcBef>
              <a:spcAft>
                <a:spcPts val="300"/>
              </a:spcAft>
              <a:buClr>
                <a:prstClr val="black"/>
              </a:buClr>
              <a:buSzPct val="85000"/>
              <a:defRPr/>
            </a:pPr>
            <a:r>
              <a:rPr lang="ko-KR" altLang="en-US" sz="1100" b="1" kern="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現 대표이사 </a:t>
            </a:r>
            <a:r>
              <a:rPr lang="ko-KR" altLang="en-US"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측 출자자 </a:t>
            </a:r>
            <a:r>
              <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 (B):</a:t>
            </a:r>
            <a:r>
              <a:rPr lang="ko-KR" altLang="en-US"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en-US" altLang="ko-KR" sz="1100" b="1" kern="0" dirty="0">
                <a:solidFill>
                  <a:srgbClr val="000000"/>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IRR 15%</a:t>
            </a:r>
          </a:p>
        </p:txBody>
      </p:sp>
      <p:sp>
        <p:nvSpPr>
          <p:cNvPr id="24" name="모서리가 둥근 직사각형 37">
            <a:extLst>
              <a:ext uri="{FF2B5EF4-FFF2-40B4-BE49-F238E27FC236}">
                <a16:creationId xmlns:a16="http://schemas.microsoft.com/office/drawing/2014/main" id="{DA0431E2-CCE6-41A9-A405-930DE6C953C7}"/>
              </a:ext>
            </a:extLst>
          </p:cNvPr>
          <p:cNvSpPr/>
          <p:nvPr/>
        </p:nvSpPr>
        <p:spPr bwMode="auto">
          <a:xfrm>
            <a:off x="304695" y="5420916"/>
            <a:ext cx="898528" cy="251386"/>
          </a:xfrm>
          <a:prstGeom prst="roundRect">
            <a:avLst/>
          </a:prstGeom>
          <a:solidFill>
            <a:srgbClr val="7E559D"/>
          </a:solidFill>
          <a:ln w="19050" cap="flat" cmpd="sng" algn="ctr">
            <a:noFill/>
            <a:prstDash val="solid"/>
          </a:ln>
          <a:effectLst/>
        </p:spPr>
        <p:txBody>
          <a:bodyPr lIns="36000" rIns="36000" anchor="ctr"/>
          <a:lstStyle/>
          <a:p>
            <a:pPr algn="ctr" defTabSz="977172"/>
            <a:r>
              <a:rPr lang="en-US" altLang="ko-KR" sz="1100" b="1" kern="0" dirty="0">
                <a:solidFill>
                  <a:srgbClr val="FFFFFF"/>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6</a:t>
            </a:r>
            <a:r>
              <a:rPr lang="ko-KR" altLang="en-US" sz="1100" b="1" kern="0" dirty="0">
                <a:solidFill>
                  <a:srgbClr val="FFFFFF"/>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순위</a:t>
            </a:r>
          </a:p>
        </p:txBody>
      </p:sp>
      <p:cxnSp>
        <p:nvCxnSpPr>
          <p:cNvPr id="21" name="꺾인 연결선 71">
            <a:extLst>
              <a:ext uri="{FF2B5EF4-FFF2-40B4-BE49-F238E27FC236}">
                <a16:creationId xmlns:a16="http://schemas.microsoft.com/office/drawing/2014/main" id="{ED31C63A-91C1-4F87-B9CE-D85522C49904}"/>
              </a:ext>
            </a:extLst>
          </p:cNvPr>
          <p:cNvCxnSpPr>
            <a:cxnSpLocks noChangeShapeType="1"/>
            <a:stCxn id="33" idx="3"/>
            <a:endCxn id="10" idx="1"/>
          </p:cNvCxnSpPr>
          <p:nvPr/>
        </p:nvCxnSpPr>
        <p:spPr bwMode="auto">
          <a:xfrm>
            <a:off x="4161676" y="2716655"/>
            <a:ext cx="3139010" cy="1268139"/>
          </a:xfrm>
          <a:prstGeom prst="bentConnector3">
            <a:avLst>
              <a:gd name="adj1" fmla="val 78051"/>
            </a:avLst>
          </a:prstGeom>
          <a:noFill/>
          <a:ln w="28575" algn="ctr">
            <a:solidFill>
              <a:srgbClr val="483159"/>
            </a:solidFill>
            <a:round/>
            <a:headEnd/>
            <a:tailEnd/>
          </a:ln>
          <a:extLst>
            <a:ext uri="{909E8E84-426E-40DD-AFC4-6F175D3DCCD1}">
              <a14:hiddenFill xmlns:a14="http://schemas.microsoft.com/office/drawing/2010/main">
                <a:noFill/>
              </a14:hiddenFill>
            </a:ext>
          </a:extLst>
        </p:spPr>
      </p:cxnSp>
      <p:cxnSp>
        <p:nvCxnSpPr>
          <p:cNvPr id="22" name="꺾인 연결선 78">
            <a:extLst>
              <a:ext uri="{FF2B5EF4-FFF2-40B4-BE49-F238E27FC236}">
                <a16:creationId xmlns:a16="http://schemas.microsoft.com/office/drawing/2014/main" id="{6922C550-492F-41F8-86DA-76F8526A7380}"/>
              </a:ext>
            </a:extLst>
          </p:cNvPr>
          <p:cNvCxnSpPr>
            <a:cxnSpLocks noChangeShapeType="1"/>
            <a:stCxn id="42" idx="3"/>
            <a:endCxn id="10" idx="1"/>
          </p:cNvCxnSpPr>
          <p:nvPr/>
        </p:nvCxnSpPr>
        <p:spPr bwMode="auto">
          <a:xfrm flipH="1" flipV="1">
            <a:off x="7300686" y="3984794"/>
            <a:ext cx="838297" cy="2399528"/>
          </a:xfrm>
          <a:prstGeom prst="bentConnector5">
            <a:avLst>
              <a:gd name="adj1" fmla="val -27270"/>
              <a:gd name="adj2" fmla="val 22175"/>
              <a:gd name="adj3" fmla="val 182314"/>
            </a:avLst>
          </a:prstGeom>
          <a:noFill/>
          <a:ln w="28575" algn="ctr">
            <a:solidFill>
              <a:srgbClr val="483159"/>
            </a:solidFill>
            <a:round/>
            <a:headEnd/>
            <a:tailEnd/>
          </a:ln>
          <a:extLst>
            <a:ext uri="{909E8E84-426E-40DD-AFC4-6F175D3DCCD1}">
              <a14:hiddenFill xmlns:a14="http://schemas.microsoft.com/office/drawing/2010/main">
                <a:noFill/>
              </a14:hiddenFill>
            </a:ext>
          </a:extLst>
        </p:spPr>
      </p:cxnSp>
      <p:sp>
        <p:nvSpPr>
          <p:cNvPr id="42" name="직사각형 41">
            <a:extLst>
              <a:ext uri="{FF2B5EF4-FFF2-40B4-BE49-F238E27FC236}">
                <a16:creationId xmlns:a16="http://schemas.microsoft.com/office/drawing/2014/main" id="{6C5A3E4C-4344-451D-AF62-3B3B2323BF3E}"/>
              </a:ext>
            </a:extLst>
          </p:cNvPr>
          <p:cNvSpPr/>
          <p:nvPr/>
        </p:nvSpPr>
        <p:spPr>
          <a:xfrm>
            <a:off x="319087" y="6253517"/>
            <a:ext cx="7819896" cy="261610"/>
          </a:xfrm>
          <a:prstGeom prst="rect">
            <a:avLst/>
          </a:prstGeom>
          <a:noFill/>
          <a:ln>
            <a:solidFill>
              <a:srgbClr val="483159"/>
            </a:solidFill>
          </a:ln>
        </p:spPr>
        <p:txBody>
          <a:bodyPr wrap="square" anchor="ctr">
            <a:spAutoFit/>
          </a:bodyPr>
          <a:lstStyle/>
          <a:p>
            <a:r>
              <a:rPr lang="en-US" altLang="ko-KR" sz="1100" b="1"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IRR 15% </a:t>
            </a:r>
            <a:r>
              <a:rPr lang="ko-KR" altLang="en-US" sz="1100" b="1"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이상 수익에 대해서는 </a:t>
            </a:r>
            <a:r>
              <a:rPr lang="en-US" altLang="ko-KR" sz="1100" b="1"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 (B) </a:t>
            </a:r>
            <a:r>
              <a:rPr lang="ko-KR" altLang="en-US" sz="1100" b="1"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와 </a:t>
            </a:r>
            <a:r>
              <a:rPr lang="en-US" altLang="ko-KR" sz="1100" b="1"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Group(A) </a:t>
            </a:r>
            <a:r>
              <a:rPr lang="ko-KR" altLang="en-US" sz="1100" b="1"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가 </a:t>
            </a:r>
            <a:r>
              <a:rPr lang="en-US" altLang="ko-KR" sz="1100" b="1"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5:5 </a:t>
            </a:r>
            <a:r>
              <a:rPr lang="ko-KR" altLang="en-US" sz="1100" b="1"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동순위로</a:t>
            </a:r>
            <a:r>
              <a:rPr lang="ko-KR" altLang="en-US" sz="1100" b="1"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배분함</a:t>
            </a:r>
          </a:p>
        </p:txBody>
      </p:sp>
      <p:grpSp>
        <p:nvGrpSpPr>
          <p:cNvPr id="43" name="그룹 42">
            <a:extLst>
              <a:ext uri="{FF2B5EF4-FFF2-40B4-BE49-F238E27FC236}">
                <a16:creationId xmlns:a16="http://schemas.microsoft.com/office/drawing/2014/main" id="{A8E4DFB8-9313-455E-8A0F-AF0088D90D80}"/>
              </a:ext>
            </a:extLst>
          </p:cNvPr>
          <p:cNvGrpSpPr/>
          <p:nvPr/>
        </p:nvGrpSpPr>
        <p:grpSpPr>
          <a:xfrm>
            <a:off x="274463" y="1956462"/>
            <a:ext cx="3842589" cy="285238"/>
            <a:chOff x="453025" y="1956462"/>
            <a:chExt cx="4320000" cy="285238"/>
          </a:xfrm>
        </p:grpSpPr>
        <p:sp>
          <p:nvSpPr>
            <p:cNvPr id="44" name="TextBox 43">
              <a:extLst>
                <a:ext uri="{FF2B5EF4-FFF2-40B4-BE49-F238E27FC236}">
                  <a16:creationId xmlns:a16="http://schemas.microsoft.com/office/drawing/2014/main" id="{8FADED5D-F1B6-48C3-AE2B-2B0E33E802A3}"/>
                </a:ext>
              </a:extLst>
            </p:cNvPr>
            <p:cNvSpPr txBox="1"/>
            <p:nvPr/>
          </p:nvSpPr>
          <p:spPr>
            <a:xfrm>
              <a:off x="453025" y="1956462"/>
              <a:ext cx="4320000" cy="257369"/>
            </a:xfrm>
            <a:prstGeom prst="rect">
              <a:avLst/>
            </a:prstGeom>
            <a:noFill/>
            <a:ln>
              <a:noFill/>
            </a:ln>
          </p:spPr>
          <p:txBody>
            <a:bodyPr wrap="square" lIns="72000" tIns="46800" rIns="72000" bIns="46800" rtlCol="0" anchor="ctr" anchorCtr="0">
              <a:noAutofit/>
            </a:bodyPr>
            <a:lstStyle/>
            <a:p>
              <a:pPr defTabSz="914400">
                <a:buClr>
                  <a:srgbClr val="646464"/>
                </a:buClr>
                <a:buSzPct val="100000"/>
              </a:pPr>
              <a:r>
                <a:rPr lang="ko-KR" altLang="en-US" sz="1400" b="1" dirty="0">
                  <a:solidFill>
                    <a:srgbClr val="483159"/>
                  </a:solidFill>
                  <a:latin typeface="Arial" panose="020B0604020202020204" pitchFamily="34" charset="0"/>
                  <a:ea typeface="KoPubWorld돋움체 Medium" panose="00000600000000000000" pitchFamily="2" charset="-127"/>
                </a:rPr>
                <a:t>오름</a:t>
              </a:r>
              <a:r>
                <a:rPr lang="en-US" altLang="ko-KR" sz="1400" b="1" dirty="0">
                  <a:solidFill>
                    <a:srgbClr val="483159"/>
                  </a:solidFill>
                  <a:latin typeface="Arial" panose="020B0604020202020204" pitchFamily="34" charset="0"/>
                  <a:ea typeface="KoPubWorld돋움체 Medium" panose="00000600000000000000" pitchFamily="2" charset="-127"/>
                </a:rPr>
                <a:t>PEF</a:t>
              </a:r>
              <a:r>
                <a:rPr lang="ko-KR" altLang="en-US" sz="1400" b="1" dirty="0">
                  <a:solidFill>
                    <a:srgbClr val="483159"/>
                  </a:solidFill>
                  <a:latin typeface="Arial" panose="020B0604020202020204" pitchFamily="34" charset="0"/>
                  <a:ea typeface="KoPubWorld돋움체 Medium" panose="00000600000000000000" pitchFamily="2" charset="-127"/>
                </a:rPr>
                <a:t>의 투자수익 배분 구조도</a:t>
              </a:r>
            </a:p>
          </p:txBody>
        </p:sp>
        <p:cxnSp>
          <p:nvCxnSpPr>
            <p:cNvPr id="45" name="Straight Connector 32">
              <a:extLst>
                <a:ext uri="{FF2B5EF4-FFF2-40B4-BE49-F238E27FC236}">
                  <a16:creationId xmlns:a16="http://schemas.microsoft.com/office/drawing/2014/main" id="{6D42C92F-FABA-4FFF-B9D8-1B10C619B689}"/>
                </a:ext>
              </a:extLst>
            </p:cNvPr>
            <p:cNvCxnSpPr>
              <a:cxnSpLocks/>
            </p:cNvCxnSpPr>
            <p:nvPr/>
          </p:nvCxnSpPr>
          <p:spPr>
            <a:xfrm>
              <a:off x="453025" y="2241700"/>
              <a:ext cx="4320000" cy="0"/>
            </a:xfrm>
            <a:prstGeom prst="line">
              <a:avLst/>
            </a:prstGeom>
            <a:noFill/>
            <a:ln w="9525" cap="flat" cmpd="sng" algn="ctr">
              <a:solidFill>
                <a:srgbClr val="999999"/>
              </a:solidFill>
              <a:prstDash val="solid"/>
              <a:miter lim="800000"/>
              <a:tailEnd type="none"/>
            </a:ln>
            <a:effectLst/>
          </p:spPr>
        </p:cxnSp>
      </p:grpSp>
      <p:sp>
        <p:nvSpPr>
          <p:cNvPr id="35" name="모서리가 둥근 직사각형 37">
            <a:extLst>
              <a:ext uri="{FF2B5EF4-FFF2-40B4-BE49-F238E27FC236}">
                <a16:creationId xmlns:a16="http://schemas.microsoft.com/office/drawing/2014/main" id="{DA0431E2-CCE6-41A9-A405-930DE6C953C7}"/>
              </a:ext>
            </a:extLst>
          </p:cNvPr>
          <p:cNvSpPr/>
          <p:nvPr/>
        </p:nvSpPr>
        <p:spPr bwMode="auto">
          <a:xfrm>
            <a:off x="308598" y="6024729"/>
            <a:ext cx="898528" cy="251386"/>
          </a:xfrm>
          <a:prstGeom prst="roundRect">
            <a:avLst/>
          </a:prstGeom>
          <a:solidFill>
            <a:srgbClr val="483159"/>
          </a:solidFill>
          <a:ln w="19050" cap="flat" cmpd="sng" algn="ctr">
            <a:noFill/>
            <a:prstDash val="solid"/>
          </a:ln>
          <a:effectLst/>
        </p:spPr>
        <p:txBody>
          <a:bodyPr lIns="36000" rIns="36000" anchor="ctr"/>
          <a:lstStyle/>
          <a:p>
            <a:pPr algn="ctr" defTabSz="977172"/>
            <a:r>
              <a:rPr lang="ko-KR" altLang="en-US" sz="1100" b="1" kern="0">
                <a:solidFill>
                  <a:srgbClr val="FFFFFF"/>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이후</a:t>
            </a:r>
            <a:endParaRPr lang="ko-KR" altLang="en-US" sz="1100" b="1" kern="0" dirty="0">
              <a:solidFill>
                <a:srgbClr val="FFFFFF"/>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cxnSp>
        <p:nvCxnSpPr>
          <p:cNvPr id="36" name="연결선: 꺾임 35">
            <a:extLst>
              <a:ext uri="{FF2B5EF4-FFF2-40B4-BE49-F238E27FC236}">
                <a16:creationId xmlns:a16="http://schemas.microsoft.com/office/drawing/2014/main" id="{EC18E0BC-2D9F-4AFD-AA5C-0584B78E941C}"/>
              </a:ext>
            </a:extLst>
          </p:cNvPr>
          <p:cNvCxnSpPr/>
          <p:nvPr/>
        </p:nvCxnSpPr>
        <p:spPr>
          <a:xfrm rot="16200000" flipH="1">
            <a:off x="4753435" y="3135397"/>
            <a:ext cx="1293876" cy="850392"/>
          </a:xfrm>
          <a:prstGeom prst="bentConnector3">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241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6DCC86D-31DD-402F-A781-DF527555FF5D}"/>
              </a:ext>
            </a:extLst>
          </p:cNvPr>
          <p:cNvSpPr>
            <a:spLocks noGrp="1"/>
          </p:cNvSpPr>
          <p:nvPr>
            <p:ph type="body" sz="quarter" idx="13"/>
          </p:nvPr>
        </p:nvSpPr>
        <p:spPr/>
        <p:txBody>
          <a:bodyPr/>
          <a:lstStyle/>
          <a:p>
            <a:r>
              <a:rPr lang="ko-KR" altLang="en-US" dirty="0"/>
              <a:t>경쟁업체 현황 </a:t>
            </a:r>
            <a:r>
              <a:rPr lang="en-US" altLang="ko-KR" dirty="0"/>
              <a:t>(2/6)</a:t>
            </a:r>
          </a:p>
        </p:txBody>
      </p:sp>
      <p:sp>
        <p:nvSpPr>
          <p:cNvPr id="3" name="세로 텍스트 개체 틀 2">
            <a:extLst>
              <a:ext uri="{FF2B5EF4-FFF2-40B4-BE49-F238E27FC236}">
                <a16:creationId xmlns:a16="http://schemas.microsoft.com/office/drawing/2014/main" id="{0FA4B5A8-9EFC-4A6B-91D9-0C41EC68999C}"/>
              </a:ext>
            </a:extLst>
          </p:cNvPr>
          <p:cNvSpPr>
            <a:spLocks noGrp="1"/>
          </p:cNvSpPr>
          <p:nvPr>
            <p:ph type="body" orient="vert" sz="quarter" idx="14"/>
          </p:nvPr>
        </p:nvSpPr>
        <p:spPr/>
        <p:txBody>
          <a:bodyPr/>
          <a:lstStyle/>
          <a:p>
            <a:r>
              <a:rPr lang="ko-KR" altLang="en-US" dirty="0"/>
              <a:t>회사의 경쟁업체 현황은 하기와 같습니다</a:t>
            </a:r>
            <a:r>
              <a:rPr lang="en-US" altLang="ko-KR" dirty="0"/>
              <a:t>.</a:t>
            </a:r>
            <a:endParaRPr lang="ko-KR" altLang="en-US" dirty="0"/>
          </a:p>
        </p:txBody>
      </p:sp>
      <p:sp>
        <p:nvSpPr>
          <p:cNvPr id="7" name="텍스트 개체 틀 6">
            <a:extLst>
              <a:ext uri="{FF2B5EF4-FFF2-40B4-BE49-F238E27FC236}">
                <a16:creationId xmlns:a16="http://schemas.microsoft.com/office/drawing/2014/main" id="{95C90588-2D22-4657-8A72-B01DB1B08BF8}"/>
              </a:ext>
            </a:extLst>
          </p:cNvPr>
          <p:cNvSpPr>
            <a:spLocks noGrp="1"/>
          </p:cNvSpPr>
          <p:nvPr>
            <p:ph type="body" sz="quarter" idx="15"/>
          </p:nvPr>
        </p:nvSpPr>
        <p:spPr/>
        <p:txBody>
          <a:bodyPr/>
          <a:lstStyle/>
          <a:p>
            <a:r>
              <a:rPr lang="en-US" altLang="ko-KR" dirty="0"/>
              <a:t>Source: KISLINE, DART </a:t>
            </a:r>
            <a:r>
              <a:rPr lang="ko-KR" altLang="en-US" dirty="0"/>
              <a:t>공시자료</a:t>
            </a:r>
          </a:p>
        </p:txBody>
      </p:sp>
      <p:sp>
        <p:nvSpPr>
          <p:cNvPr id="17" name="내용 개체 틀 2">
            <a:extLst>
              <a:ext uri="{FF2B5EF4-FFF2-40B4-BE49-F238E27FC236}">
                <a16:creationId xmlns:a16="http://schemas.microsoft.com/office/drawing/2014/main" id="{F6631BFB-8C62-4905-A001-E2A60A9F7E7F}"/>
              </a:ext>
            </a:extLst>
          </p:cNvPr>
          <p:cNvSpPr txBox="1">
            <a:spLocks/>
          </p:cNvSpPr>
          <p:nvPr/>
        </p:nvSpPr>
        <p:spPr>
          <a:xfrm>
            <a:off x="599862" y="1766656"/>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rPr>
              <a:t>3. </a:t>
            </a:r>
            <a:r>
              <a:rPr lang="ko-KR" altLang="en-US" b="1" dirty="0" err="1">
                <a:solidFill>
                  <a:srgbClr val="483159"/>
                </a:solidFill>
                <a:latin typeface="Arial" panose="020B0604020202020204" pitchFamily="34" charset="0"/>
                <a:ea typeface="KoPubWorld돋움체 Medium" panose="00000600000000000000" pitchFamily="2" charset="-127"/>
              </a:rPr>
              <a:t>시그네틱스</a:t>
            </a:r>
            <a:endParaRPr lang="en-US" altLang="ko-KR" b="1" dirty="0">
              <a:solidFill>
                <a:srgbClr val="483159"/>
              </a:solidFill>
              <a:latin typeface="Arial" panose="020B0604020202020204" pitchFamily="34" charset="0"/>
              <a:ea typeface="KoPubWorld돋움체 Medium" panose="00000600000000000000" pitchFamily="2" charset="-127"/>
            </a:endParaRPr>
          </a:p>
        </p:txBody>
      </p:sp>
      <p:sp>
        <p:nvSpPr>
          <p:cNvPr id="18" name="내용 개체 틀 2">
            <a:extLst>
              <a:ext uri="{FF2B5EF4-FFF2-40B4-BE49-F238E27FC236}">
                <a16:creationId xmlns:a16="http://schemas.microsoft.com/office/drawing/2014/main" id="{32232550-3D85-432C-848D-5E7799248655}"/>
              </a:ext>
            </a:extLst>
          </p:cNvPr>
          <p:cNvSpPr txBox="1">
            <a:spLocks/>
          </p:cNvSpPr>
          <p:nvPr/>
        </p:nvSpPr>
        <p:spPr>
          <a:xfrm>
            <a:off x="599862" y="3952408"/>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rPr>
              <a:t>4. </a:t>
            </a:r>
            <a:r>
              <a:rPr lang="ko-KR" altLang="en-US" b="1" dirty="0" err="1">
                <a:solidFill>
                  <a:srgbClr val="483159"/>
                </a:solidFill>
                <a:latin typeface="Arial" panose="020B0604020202020204" pitchFamily="34" charset="0"/>
                <a:ea typeface="KoPubWorld돋움체 Medium" panose="00000600000000000000" pitchFamily="2" charset="-127"/>
              </a:rPr>
              <a:t>에이티세미콘</a:t>
            </a:r>
            <a:endParaRPr lang="en-US" altLang="ko-KR" b="1" dirty="0">
              <a:solidFill>
                <a:srgbClr val="483159"/>
              </a:solidFill>
              <a:latin typeface="Arial" panose="020B0604020202020204" pitchFamily="34" charset="0"/>
              <a:ea typeface="KoPubWorld돋움체 Medium" panose="00000600000000000000" pitchFamily="2" charset="-127"/>
            </a:endParaRPr>
          </a:p>
        </p:txBody>
      </p:sp>
      <p:graphicFrame>
        <p:nvGraphicFramePr>
          <p:cNvPr id="22" name="표 21">
            <a:extLst>
              <a:ext uri="{FF2B5EF4-FFF2-40B4-BE49-F238E27FC236}">
                <a16:creationId xmlns:a16="http://schemas.microsoft.com/office/drawing/2014/main" id="{60AE1DF9-0FD7-46F9-A61C-C67DCC504086}"/>
              </a:ext>
            </a:extLst>
          </p:cNvPr>
          <p:cNvGraphicFramePr>
            <a:graphicFrameLocks noGrp="1"/>
          </p:cNvGraphicFramePr>
          <p:nvPr>
            <p:extLst>
              <p:ext uri="{D42A27DB-BD31-4B8C-83A1-F6EECF244321}">
                <p14:modId xmlns:p14="http://schemas.microsoft.com/office/powerpoint/2010/main" val="289379293"/>
              </p:ext>
            </p:extLst>
          </p:nvPr>
        </p:nvGraphicFramePr>
        <p:xfrm>
          <a:off x="676201" y="2153161"/>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시그네틱스</a:t>
                      </a: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주</a:t>
                      </a: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김</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재홍</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1966</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년 </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09</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월 </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12</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일</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대한민국 </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경기도 파주시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코스닥 상장</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latin typeface="Arial" panose="020B0604020202020204" pitchFamily="34" charset="0"/>
                          <a:ea typeface="KoPubWorld돋움체 Medium" panose="00000600000000000000" pitchFamily="2" charset="-127"/>
                        </a:rPr>
                        <a:t>전자집적회로</a:t>
                      </a:r>
                      <a:r>
                        <a:rPr lang="en-US" altLang="ko-KR" sz="900" baseline="0" dirty="0">
                          <a:latin typeface="Arial" panose="020B0604020202020204" pitchFamily="34" charset="0"/>
                          <a:ea typeface="KoPubWorld돋움체 Medium" panose="00000600000000000000" pitchFamily="2" charset="-127"/>
                        </a:rPr>
                        <a:t>(IC) </a:t>
                      </a:r>
                      <a:r>
                        <a:rPr lang="ko-KR" altLang="en-US" sz="900" baseline="0" dirty="0">
                          <a:latin typeface="Arial" panose="020B0604020202020204" pitchFamily="34" charset="0"/>
                          <a:ea typeface="KoPubWorld돋움체 Medium" panose="00000600000000000000" pitchFamily="2" charset="-127"/>
                        </a:rPr>
                        <a:t>제조</a:t>
                      </a:r>
                      <a:r>
                        <a:rPr lang="en-US" altLang="ko-KR" sz="900" baseline="0" dirty="0">
                          <a:latin typeface="Arial" panose="020B0604020202020204" pitchFamily="34" charset="0"/>
                          <a:ea typeface="KoPubWorld돋움체 Medium" panose="00000600000000000000" pitchFamily="2" charset="-127"/>
                        </a:rPr>
                        <a:t>,</a:t>
                      </a:r>
                      <a:r>
                        <a:rPr lang="ko-KR" altLang="en-US" sz="900" baseline="0" dirty="0">
                          <a:latin typeface="Arial" panose="020B0604020202020204" pitchFamily="34" charset="0"/>
                          <a:ea typeface="KoPubWorld돋움체 Medium" panose="00000600000000000000" pitchFamily="2" charset="-127"/>
                        </a:rPr>
                        <a:t>판매</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주</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altLang="en-US"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테라닉스</a:t>
                      </a: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(31.6%)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144</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개 회사</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6" name="표 25">
            <a:extLst>
              <a:ext uri="{FF2B5EF4-FFF2-40B4-BE49-F238E27FC236}">
                <a16:creationId xmlns:a16="http://schemas.microsoft.com/office/drawing/2014/main" id="{CDF50F3C-A85F-4324-8E06-970CFAA1C1D6}"/>
              </a:ext>
            </a:extLst>
          </p:cNvPr>
          <p:cNvGraphicFramePr>
            <a:graphicFrameLocks noGrp="1"/>
          </p:cNvGraphicFramePr>
          <p:nvPr>
            <p:extLst>
              <p:ext uri="{D42A27DB-BD31-4B8C-83A1-F6EECF244321}">
                <p14:modId xmlns:p14="http://schemas.microsoft.com/office/powerpoint/2010/main" val="4259337645"/>
              </p:ext>
            </p:extLst>
          </p:nvPr>
        </p:nvGraphicFramePr>
        <p:xfrm>
          <a:off x="5090697" y="2153161"/>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백만원</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244,632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233,527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200,400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182,879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166,746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81,501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65,876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53,069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46,417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60,374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163,131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167,650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147,331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136,462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106,372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215,683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265,633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250,233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218,775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201,545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214,828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255,047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248,606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225,632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208,305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854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10,586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1,627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-6,857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-6,760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-5,537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2,756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-7,186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-19,639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-14,479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-5,873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1,616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-6,230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-22,949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-37,335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-9.0%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graphicFrame>
        <p:nvGraphicFramePr>
          <p:cNvPr id="27" name="표 26">
            <a:extLst>
              <a:ext uri="{FF2B5EF4-FFF2-40B4-BE49-F238E27FC236}">
                <a16:creationId xmlns:a16="http://schemas.microsoft.com/office/drawing/2014/main" id="{DEA78996-07AC-4040-94EA-0C43BECEEFFE}"/>
              </a:ext>
            </a:extLst>
          </p:cNvPr>
          <p:cNvGraphicFramePr>
            <a:graphicFrameLocks noGrp="1"/>
          </p:cNvGraphicFramePr>
          <p:nvPr>
            <p:extLst>
              <p:ext uri="{D42A27DB-BD31-4B8C-83A1-F6EECF244321}">
                <p14:modId xmlns:p14="http://schemas.microsoft.com/office/powerpoint/2010/main" val="2890608621"/>
              </p:ext>
            </p:extLst>
          </p:nvPr>
        </p:nvGraphicFramePr>
        <p:xfrm>
          <a:off x="676201" y="4363155"/>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주</a:t>
                      </a: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altLang="en-US"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에이티세미콘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김</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형준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2001</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년 </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7</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월 </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27</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일</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대한민국 </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경기도 이천시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코스닥 상장</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latin typeface="Arial" panose="020B0604020202020204" pitchFamily="34" charset="0"/>
                          <a:ea typeface="KoPubWorld돋움체 Medium" panose="00000600000000000000" pitchFamily="2" charset="-127"/>
                        </a:rPr>
                        <a:t>반도체 패키징 전자집적회로 제조</a:t>
                      </a:r>
                      <a:r>
                        <a:rPr lang="en-US" altLang="ko-KR" sz="900" baseline="0" dirty="0">
                          <a:latin typeface="Arial" panose="020B0604020202020204" pitchFamily="34" charset="0"/>
                          <a:ea typeface="KoPubWorld돋움체 Medium" panose="00000600000000000000" pitchFamily="2" charset="-127"/>
                        </a:rPr>
                        <a:t>/</a:t>
                      </a:r>
                      <a:r>
                        <a:rPr lang="ko-KR" altLang="en-US" sz="900" baseline="0" dirty="0">
                          <a:latin typeface="Arial" panose="020B0604020202020204" pitchFamily="34" charset="0"/>
                          <a:ea typeface="KoPubWorld돋움체 Medium" panose="00000600000000000000" pitchFamily="2" charset="-127"/>
                        </a:rPr>
                        <a:t>반도체 테스트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김</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형준</a:t>
                      </a: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(8.1%)</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573</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3</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개 회사</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8" name="표 27">
            <a:extLst>
              <a:ext uri="{FF2B5EF4-FFF2-40B4-BE49-F238E27FC236}">
                <a16:creationId xmlns:a16="http://schemas.microsoft.com/office/drawing/2014/main" id="{CEE49DF3-3E9B-4A6E-A2C1-68682D8E4F71}"/>
              </a:ext>
            </a:extLst>
          </p:cNvPr>
          <p:cNvGraphicFramePr>
            <a:graphicFrameLocks noGrp="1"/>
          </p:cNvGraphicFramePr>
          <p:nvPr>
            <p:extLst>
              <p:ext uri="{D42A27DB-BD31-4B8C-83A1-F6EECF244321}">
                <p14:modId xmlns:p14="http://schemas.microsoft.com/office/powerpoint/2010/main" val="3013223183"/>
              </p:ext>
            </p:extLst>
          </p:nvPr>
        </p:nvGraphicFramePr>
        <p:xfrm>
          <a:off x="5090697" y="4363155"/>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백만원</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106,960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95,581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100,545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152,544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169,290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84,141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63,865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63,523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114,211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130,272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22,818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31,716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37,022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38,333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39,018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89,286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900" kern="1200" baseline="0" dirty="0">
                          <a:solidFill>
                            <a:srgbClr val="000000"/>
                          </a:solidFill>
                          <a:effectLst/>
                          <a:latin typeface="Arial" panose="020B0604020202020204" pitchFamily="34" charset="0"/>
                          <a:ea typeface="KoPubWorld돋움체 Medium" panose="00000600000000000000" pitchFamily="2" charset="-127"/>
                          <a:cs typeface="+mn-cs"/>
                        </a:rPr>
                        <a:t>103,240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119,592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128,077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129,473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85,514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88,554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100,716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109,359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119,995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3,772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14,686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18,877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18,718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9,478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-8,021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6,176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6,804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2,377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-9,429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-12,831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6,055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3,719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-9,489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-30,977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-9.0%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latinLnBrk="1"/>
                      <a:r>
                        <a:rPr lang="en-US" altLang="ko-KR" sz="900" baseline="0" dirty="0">
                          <a:solidFill>
                            <a:srgbClr val="000000"/>
                          </a:solidFill>
                          <a:effectLst/>
                          <a:latin typeface="Arial" panose="020B0604020202020204" pitchFamily="34" charset="0"/>
                          <a:ea typeface="KoPubWorld돋움체 Medium" panose="00000600000000000000" pitchFamily="2" charset="-127"/>
                        </a:rPr>
                        <a:t>-7.3%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pic>
        <p:nvPicPr>
          <p:cNvPr id="11" name="그림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1388075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6DCC86D-31DD-402F-A781-DF527555FF5D}"/>
              </a:ext>
            </a:extLst>
          </p:cNvPr>
          <p:cNvSpPr>
            <a:spLocks noGrp="1"/>
          </p:cNvSpPr>
          <p:nvPr>
            <p:ph type="body" sz="quarter" idx="13"/>
          </p:nvPr>
        </p:nvSpPr>
        <p:spPr/>
        <p:txBody>
          <a:bodyPr/>
          <a:lstStyle/>
          <a:p>
            <a:r>
              <a:rPr lang="ko-KR" altLang="en-US" dirty="0"/>
              <a:t>경쟁업체 현황 </a:t>
            </a:r>
            <a:r>
              <a:rPr lang="en-US" altLang="ko-KR" dirty="0"/>
              <a:t>(3/6)</a:t>
            </a:r>
          </a:p>
        </p:txBody>
      </p:sp>
      <p:sp>
        <p:nvSpPr>
          <p:cNvPr id="3" name="세로 텍스트 개체 틀 2">
            <a:extLst>
              <a:ext uri="{FF2B5EF4-FFF2-40B4-BE49-F238E27FC236}">
                <a16:creationId xmlns:a16="http://schemas.microsoft.com/office/drawing/2014/main" id="{0FA4B5A8-9EFC-4A6B-91D9-0C41EC68999C}"/>
              </a:ext>
            </a:extLst>
          </p:cNvPr>
          <p:cNvSpPr>
            <a:spLocks noGrp="1"/>
          </p:cNvSpPr>
          <p:nvPr>
            <p:ph type="body" orient="vert" sz="quarter" idx="14"/>
          </p:nvPr>
        </p:nvSpPr>
        <p:spPr/>
        <p:txBody>
          <a:bodyPr/>
          <a:lstStyle/>
          <a:p>
            <a:r>
              <a:rPr lang="ko-KR" altLang="en-US" dirty="0"/>
              <a:t>회사의 경쟁업체 현황은 하기와 같습니다</a:t>
            </a:r>
            <a:r>
              <a:rPr lang="en-US" altLang="ko-KR" dirty="0"/>
              <a:t>.</a:t>
            </a:r>
            <a:endParaRPr lang="ko-KR" altLang="en-US" dirty="0"/>
          </a:p>
        </p:txBody>
      </p:sp>
      <p:sp>
        <p:nvSpPr>
          <p:cNvPr id="7" name="텍스트 개체 틀 6">
            <a:extLst>
              <a:ext uri="{FF2B5EF4-FFF2-40B4-BE49-F238E27FC236}">
                <a16:creationId xmlns:a16="http://schemas.microsoft.com/office/drawing/2014/main" id="{95C90588-2D22-4657-8A72-B01DB1B08BF8}"/>
              </a:ext>
            </a:extLst>
          </p:cNvPr>
          <p:cNvSpPr>
            <a:spLocks noGrp="1"/>
          </p:cNvSpPr>
          <p:nvPr>
            <p:ph type="body" sz="quarter" idx="15"/>
          </p:nvPr>
        </p:nvSpPr>
        <p:spPr/>
        <p:txBody>
          <a:bodyPr/>
          <a:lstStyle/>
          <a:p>
            <a:r>
              <a:rPr lang="en-US" altLang="ko-KR" dirty="0"/>
              <a:t>Source: Capital IQ</a:t>
            </a:r>
            <a:endParaRPr lang="ko-KR" altLang="en-US" dirty="0"/>
          </a:p>
        </p:txBody>
      </p:sp>
      <p:sp>
        <p:nvSpPr>
          <p:cNvPr id="17" name="내용 개체 틀 2">
            <a:extLst>
              <a:ext uri="{FF2B5EF4-FFF2-40B4-BE49-F238E27FC236}">
                <a16:creationId xmlns:a16="http://schemas.microsoft.com/office/drawing/2014/main" id="{F6631BFB-8C62-4905-A001-E2A60A9F7E7F}"/>
              </a:ext>
            </a:extLst>
          </p:cNvPr>
          <p:cNvSpPr txBox="1">
            <a:spLocks/>
          </p:cNvSpPr>
          <p:nvPr/>
        </p:nvSpPr>
        <p:spPr>
          <a:xfrm>
            <a:off x="599862" y="1766656"/>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rPr>
              <a:t>5. ASE Technology Holding Co., Ltd.</a:t>
            </a:r>
          </a:p>
        </p:txBody>
      </p:sp>
      <p:sp>
        <p:nvSpPr>
          <p:cNvPr id="18" name="내용 개체 틀 2">
            <a:extLst>
              <a:ext uri="{FF2B5EF4-FFF2-40B4-BE49-F238E27FC236}">
                <a16:creationId xmlns:a16="http://schemas.microsoft.com/office/drawing/2014/main" id="{32232550-3D85-432C-848D-5E7799248655}"/>
              </a:ext>
            </a:extLst>
          </p:cNvPr>
          <p:cNvSpPr txBox="1">
            <a:spLocks/>
          </p:cNvSpPr>
          <p:nvPr/>
        </p:nvSpPr>
        <p:spPr>
          <a:xfrm>
            <a:off x="599862" y="3952408"/>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rPr>
              <a:t>6. Amkor Technology, Inc</a:t>
            </a:r>
          </a:p>
        </p:txBody>
      </p:sp>
      <p:graphicFrame>
        <p:nvGraphicFramePr>
          <p:cNvPr id="22" name="표 21">
            <a:extLst>
              <a:ext uri="{FF2B5EF4-FFF2-40B4-BE49-F238E27FC236}">
                <a16:creationId xmlns:a16="http://schemas.microsoft.com/office/drawing/2014/main" id="{60AE1DF9-0FD7-46F9-A61C-C67DCC504086}"/>
              </a:ext>
            </a:extLst>
          </p:cNvPr>
          <p:cNvGraphicFramePr>
            <a:graphicFrameLocks noGrp="1"/>
          </p:cNvGraphicFramePr>
          <p:nvPr>
            <p:extLst>
              <p:ext uri="{D42A27DB-BD31-4B8C-83A1-F6EECF244321}">
                <p14:modId xmlns:p14="http://schemas.microsoft.com/office/powerpoint/2010/main" val="365646974"/>
              </p:ext>
            </p:extLst>
          </p:nvPr>
        </p:nvGraphicFramePr>
        <p:xfrm>
          <a:off x="676201" y="2153161"/>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ASE Technology Holding Co., Ltd.</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Chang,</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C.S.</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1984</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년</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Taiwan</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TSEC </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상장</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반도체 패키지 제조 및 테스트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101,981</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6" name="표 25">
            <a:extLst>
              <a:ext uri="{FF2B5EF4-FFF2-40B4-BE49-F238E27FC236}">
                <a16:creationId xmlns:a16="http://schemas.microsoft.com/office/drawing/2014/main" id="{CDF50F3C-A85F-4324-8E06-970CFAA1C1D6}"/>
              </a:ext>
            </a:extLst>
          </p:cNvPr>
          <p:cNvGraphicFramePr>
            <a:graphicFrameLocks noGrp="1"/>
          </p:cNvGraphicFramePr>
          <p:nvPr>
            <p:extLst>
              <p:ext uri="{D42A27DB-BD31-4B8C-83A1-F6EECF244321}">
                <p14:modId xmlns:p14="http://schemas.microsoft.com/office/powerpoint/2010/main" val="2898492157"/>
              </p:ext>
            </p:extLst>
          </p:nvPr>
        </p:nvGraphicFramePr>
        <p:xfrm>
          <a:off x="5090697" y="2153161"/>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en-US" sz="900" b="1" baseline="0" dirty="0" err="1">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USDm</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12,558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12,766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18,714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19,530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20,458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6,704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5,609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10,971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12,010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12,239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5,854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7,157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7,742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7,520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8,219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8,483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9,790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12,123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13,812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16,979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6,841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8,013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10,125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11,662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14,203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1,641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1,778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1,998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2,150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2,776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829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850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871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786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1,241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658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775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825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563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982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9.8%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8.7%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7.2%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5.7%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7.3%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graphicFrame>
        <p:nvGraphicFramePr>
          <p:cNvPr id="27" name="표 26">
            <a:extLst>
              <a:ext uri="{FF2B5EF4-FFF2-40B4-BE49-F238E27FC236}">
                <a16:creationId xmlns:a16="http://schemas.microsoft.com/office/drawing/2014/main" id="{DEA78996-07AC-4040-94EA-0C43BECEEFFE}"/>
              </a:ext>
            </a:extLst>
          </p:cNvPr>
          <p:cNvGraphicFramePr>
            <a:graphicFrameLocks noGrp="1"/>
          </p:cNvGraphicFramePr>
          <p:nvPr>
            <p:extLst>
              <p:ext uri="{D42A27DB-BD31-4B8C-83A1-F6EECF244321}">
                <p14:modId xmlns:p14="http://schemas.microsoft.com/office/powerpoint/2010/main" val="3838377677"/>
              </p:ext>
            </p:extLst>
          </p:nvPr>
        </p:nvGraphicFramePr>
        <p:xfrm>
          <a:off x="676201" y="4363155"/>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Amkor Technology, Inc.</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Kim, James J.</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1968</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United</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States</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Nasdaq</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 상장</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latin typeface="Arial" panose="020B0604020202020204" pitchFamily="34" charset="0"/>
                          <a:ea typeface="KoPubWorld돋움체 Medium" panose="00000600000000000000" pitchFamily="2" charset="-127"/>
                        </a:rPr>
                        <a:t>반도체 패키징 및 테스트</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29,050</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8" name="표 27">
            <a:extLst>
              <a:ext uri="{FF2B5EF4-FFF2-40B4-BE49-F238E27FC236}">
                <a16:creationId xmlns:a16="http://schemas.microsoft.com/office/drawing/2014/main" id="{CEE49DF3-3E9B-4A6E-A2C1-68682D8E4F71}"/>
              </a:ext>
            </a:extLst>
          </p:cNvPr>
          <p:cNvGraphicFramePr>
            <a:graphicFrameLocks noGrp="1"/>
          </p:cNvGraphicFramePr>
          <p:nvPr>
            <p:extLst>
              <p:ext uri="{D42A27DB-BD31-4B8C-83A1-F6EECF244321}">
                <p14:modId xmlns:p14="http://schemas.microsoft.com/office/powerpoint/2010/main" val="2967614262"/>
              </p:ext>
            </p:extLst>
          </p:nvPr>
        </p:nvGraphicFramePr>
        <p:xfrm>
          <a:off x="5090697" y="4363155"/>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en-US" altLang="ko-KR" sz="900" b="1" baseline="0" dirty="0" err="1">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USDm</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4,092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4,508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4,495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4,696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5,022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2,689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2,789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2,640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2,705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2,668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1,403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1,720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1,856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1,990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2,354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3,928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4,207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4,316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4,053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5,051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3,218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3,446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3,606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3,403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4,150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710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761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711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649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901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308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298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259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235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476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264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338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7.9%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7.1%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6.0%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5.8%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9.4%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pic>
        <p:nvPicPr>
          <p:cNvPr id="11" name="그림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024085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6DCC86D-31DD-402F-A781-DF527555FF5D}"/>
              </a:ext>
            </a:extLst>
          </p:cNvPr>
          <p:cNvSpPr>
            <a:spLocks noGrp="1"/>
          </p:cNvSpPr>
          <p:nvPr>
            <p:ph type="body" sz="quarter" idx="13"/>
          </p:nvPr>
        </p:nvSpPr>
        <p:spPr/>
        <p:txBody>
          <a:bodyPr/>
          <a:lstStyle/>
          <a:p>
            <a:r>
              <a:rPr lang="ko-KR" altLang="en-US" dirty="0"/>
              <a:t>경쟁업체 현황 </a:t>
            </a:r>
            <a:r>
              <a:rPr lang="en-US" altLang="ko-KR" dirty="0"/>
              <a:t>(4/6)</a:t>
            </a:r>
          </a:p>
        </p:txBody>
      </p:sp>
      <p:sp>
        <p:nvSpPr>
          <p:cNvPr id="3" name="세로 텍스트 개체 틀 2">
            <a:extLst>
              <a:ext uri="{FF2B5EF4-FFF2-40B4-BE49-F238E27FC236}">
                <a16:creationId xmlns:a16="http://schemas.microsoft.com/office/drawing/2014/main" id="{0FA4B5A8-9EFC-4A6B-91D9-0C41EC68999C}"/>
              </a:ext>
            </a:extLst>
          </p:cNvPr>
          <p:cNvSpPr>
            <a:spLocks noGrp="1"/>
          </p:cNvSpPr>
          <p:nvPr>
            <p:ph type="body" orient="vert" sz="quarter" idx="14"/>
          </p:nvPr>
        </p:nvSpPr>
        <p:spPr/>
        <p:txBody>
          <a:bodyPr/>
          <a:lstStyle/>
          <a:p>
            <a:r>
              <a:rPr lang="ko-KR" altLang="en-US" dirty="0"/>
              <a:t>회사의 경쟁업체 현황은 하기와 같습니다</a:t>
            </a:r>
            <a:r>
              <a:rPr lang="en-US" altLang="ko-KR" dirty="0"/>
              <a:t>.</a:t>
            </a:r>
            <a:endParaRPr lang="ko-KR" altLang="en-US" dirty="0"/>
          </a:p>
        </p:txBody>
      </p:sp>
      <p:sp>
        <p:nvSpPr>
          <p:cNvPr id="7" name="텍스트 개체 틀 6">
            <a:extLst>
              <a:ext uri="{FF2B5EF4-FFF2-40B4-BE49-F238E27FC236}">
                <a16:creationId xmlns:a16="http://schemas.microsoft.com/office/drawing/2014/main" id="{95C90588-2D22-4657-8A72-B01DB1B08BF8}"/>
              </a:ext>
            </a:extLst>
          </p:cNvPr>
          <p:cNvSpPr>
            <a:spLocks noGrp="1"/>
          </p:cNvSpPr>
          <p:nvPr>
            <p:ph type="body" sz="quarter" idx="15"/>
          </p:nvPr>
        </p:nvSpPr>
        <p:spPr/>
        <p:txBody>
          <a:bodyPr/>
          <a:lstStyle/>
          <a:p>
            <a:r>
              <a:rPr lang="en-US" altLang="ko-KR" dirty="0"/>
              <a:t>Source: Capital IQ</a:t>
            </a:r>
            <a:endParaRPr lang="ko-KR" altLang="en-US" dirty="0"/>
          </a:p>
        </p:txBody>
      </p:sp>
      <p:sp>
        <p:nvSpPr>
          <p:cNvPr id="17" name="내용 개체 틀 2">
            <a:extLst>
              <a:ext uri="{FF2B5EF4-FFF2-40B4-BE49-F238E27FC236}">
                <a16:creationId xmlns:a16="http://schemas.microsoft.com/office/drawing/2014/main" id="{F6631BFB-8C62-4905-A001-E2A60A9F7E7F}"/>
              </a:ext>
            </a:extLst>
          </p:cNvPr>
          <p:cNvSpPr txBox="1">
            <a:spLocks/>
          </p:cNvSpPr>
          <p:nvPr/>
        </p:nvSpPr>
        <p:spPr>
          <a:xfrm>
            <a:off x="599862" y="1766656"/>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cs typeface="Arial" panose="020B0604020202020204" pitchFamily="34" charset="0"/>
              </a:rPr>
              <a:t>7. JCET Group Co., Ltd.</a:t>
            </a:r>
            <a:endParaRPr lang="en-US" altLang="ko-KR" b="1" dirty="0">
              <a:solidFill>
                <a:srgbClr val="483159"/>
              </a:solidFill>
              <a:latin typeface="Arial" panose="020B0604020202020204" pitchFamily="34" charset="0"/>
              <a:ea typeface="KoPubWorld돋움체 Medium" panose="00000600000000000000" pitchFamily="2" charset="-127"/>
            </a:endParaRPr>
          </a:p>
        </p:txBody>
      </p:sp>
      <p:sp>
        <p:nvSpPr>
          <p:cNvPr id="18" name="내용 개체 틀 2">
            <a:extLst>
              <a:ext uri="{FF2B5EF4-FFF2-40B4-BE49-F238E27FC236}">
                <a16:creationId xmlns:a16="http://schemas.microsoft.com/office/drawing/2014/main" id="{32232550-3D85-432C-848D-5E7799248655}"/>
              </a:ext>
            </a:extLst>
          </p:cNvPr>
          <p:cNvSpPr txBox="1">
            <a:spLocks/>
          </p:cNvSpPr>
          <p:nvPr/>
        </p:nvSpPr>
        <p:spPr>
          <a:xfrm>
            <a:off x="599862" y="3952408"/>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rPr>
              <a:t>8. </a:t>
            </a:r>
            <a:r>
              <a:rPr lang="en-US" altLang="ko-KR" b="1" dirty="0" err="1">
                <a:solidFill>
                  <a:srgbClr val="483159"/>
                </a:solidFill>
                <a:latin typeface="Arial" panose="020B0604020202020204" pitchFamily="34" charset="0"/>
                <a:ea typeface="KoPubWorld돋움체 Medium" panose="00000600000000000000" pitchFamily="2" charset="-127"/>
              </a:rPr>
              <a:t>Tongfu</a:t>
            </a:r>
            <a:r>
              <a:rPr lang="en-US" altLang="ko-KR" b="1" dirty="0">
                <a:solidFill>
                  <a:srgbClr val="483159"/>
                </a:solidFill>
                <a:latin typeface="Arial" panose="020B0604020202020204" pitchFamily="34" charset="0"/>
                <a:ea typeface="KoPubWorld돋움체 Medium" panose="00000600000000000000" pitchFamily="2" charset="-127"/>
              </a:rPr>
              <a:t> Microelectronics</a:t>
            </a:r>
          </a:p>
        </p:txBody>
      </p:sp>
      <p:graphicFrame>
        <p:nvGraphicFramePr>
          <p:cNvPr id="22" name="표 21">
            <a:extLst>
              <a:ext uri="{FF2B5EF4-FFF2-40B4-BE49-F238E27FC236}">
                <a16:creationId xmlns:a16="http://schemas.microsoft.com/office/drawing/2014/main" id="{60AE1DF9-0FD7-46F9-A61C-C67DCC504086}"/>
              </a:ext>
            </a:extLst>
          </p:cNvPr>
          <p:cNvGraphicFramePr>
            <a:graphicFrameLocks noGrp="1"/>
          </p:cNvGraphicFramePr>
          <p:nvPr>
            <p:extLst>
              <p:ext uri="{D42A27DB-BD31-4B8C-83A1-F6EECF244321}">
                <p14:modId xmlns:p14="http://schemas.microsoft.com/office/powerpoint/2010/main" val="3273099975"/>
              </p:ext>
            </p:extLst>
          </p:nvPr>
        </p:nvGraphicFramePr>
        <p:xfrm>
          <a:off x="676201" y="2153161"/>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JCET Group Co., Ltd.</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Li, Zheng</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1972</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China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SHSE </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상장</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latin typeface="Arial" panose="020B0604020202020204" pitchFamily="34" charset="0"/>
                          <a:ea typeface="KoPubWorld돋움체 Medium" panose="00000600000000000000" pitchFamily="2" charset="-127"/>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최창호</a:t>
                      </a: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(17.9%)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23,017</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6" name="표 25">
            <a:extLst>
              <a:ext uri="{FF2B5EF4-FFF2-40B4-BE49-F238E27FC236}">
                <a16:creationId xmlns:a16="http://schemas.microsoft.com/office/drawing/2014/main" id="{CDF50F3C-A85F-4324-8E06-970CFAA1C1D6}"/>
              </a:ext>
            </a:extLst>
          </p:cNvPr>
          <p:cNvGraphicFramePr>
            <a:graphicFrameLocks noGrp="1"/>
          </p:cNvGraphicFramePr>
          <p:nvPr>
            <p:extLst>
              <p:ext uri="{D42A27DB-BD31-4B8C-83A1-F6EECF244321}">
                <p14:modId xmlns:p14="http://schemas.microsoft.com/office/powerpoint/2010/main" val="453354102"/>
              </p:ext>
            </p:extLst>
          </p:nvPr>
        </p:nvGraphicFramePr>
        <p:xfrm>
          <a:off x="5090697" y="2153161"/>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en-US" altLang="ko-KR" sz="900" b="1" baseline="0" dirty="0" err="1">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USDm</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4,527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4,676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5,244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5,115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3,510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3,217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3,371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3,190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1,016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1,459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1,873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1,925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2,759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3,666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3,469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3,379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3,842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2,438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3,243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3,080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3,008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3,283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320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423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388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371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559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-137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152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2.0%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4.5%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graphicFrame>
        <p:nvGraphicFramePr>
          <p:cNvPr id="27" name="표 26">
            <a:extLst>
              <a:ext uri="{FF2B5EF4-FFF2-40B4-BE49-F238E27FC236}">
                <a16:creationId xmlns:a16="http://schemas.microsoft.com/office/drawing/2014/main" id="{DEA78996-07AC-4040-94EA-0C43BECEEFFE}"/>
              </a:ext>
            </a:extLst>
          </p:cNvPr>
          <p:cNvGraphicFramePr>
            <a:graphicFrameLocks noGrp="1"/>
          </p:cNvGraphicFramePr>
          <p:nvPr>
            <p:extLst>
              <p:ext uri="{D42A27DB-BD31-4B8C-83A1-F6EECF244321}">
                <p14:modId xmlns:p14="http://schemas.microsoft.com/office/powerpoint/2010/main" val="725429541"/>
              </p:ext>
            </p:extLst>
          </p:nvPr>
        </p:nvGraphicFramePr>
        <p:xfrm>
          <a:off x="676201" y="4363155"/>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Tongfu</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 Microelectronics </a:t>
                      </a: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Co.,Ltd</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Lei, Shi</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1997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China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SZSE </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상장</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latin typeface="Arial" panose="020B0604020202020204" pitchFamily="34" charset="0"/>
                          <a:ea typeface="KoPubWorld돋움체 Medium" panose="00000600000000000000" pitchFamily="2" charset="-127"/>
                        </a:rPr>
                        <a:t>반도체 패키징 전자집적회로 제조</a:t>
                      </a:r>
                      <a:r>
                        <a:rPr lang="en-US" altLang="ko-KR" sz="900" baseline="0" dirty="0">
                          <a:latin typeface="Arial" panose="020B0604020202020204" pitchFamily="34" charset="0"/>
                          <a:ea typeface="KoPubWorld돋움체 Medium" panose="00000600000000000000" pitchFamily="2" charset="-127"/>
                        </a:rPr>
                        <a:t>/</a:t>
                      </a:r>
                      <a:r>
                        <a:rPr lang="ko-KR" altLang="en-US" sz="900" baseline="0" dirty="0">
                          <a:latin typeface="Arial" panose="020B0604020202020204" pitchFamily="34" charset="0"/>
                          <a:ea typeface="KoPubWorld돋움체 Medium" panose="00000600000000000000" pitchFamily="2" charset="-127"/>
                        </a:rPr>
                        <a:t>반도체 테스트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13,594</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8" name="표 27">
            <a:extLst>
              <a:ext uri="{FF2B5EF4-FFF2-40B4-BE49-F238E27FC236}">
                <a16:creationId xmlns:a16="http://schemas.microsoft.com/office/drawing/2014/main" id="{CEE49DF3-3E9B-4A6E-A2C1-68682D8E4F71}"/>
              </a:ext>
            </a:extLst>
          </p:cNvPr>
          <p:cNvGraphicFramePr>
            <a:graphicFrameLocks noGrp="1"/>
          </p:cNvGraphicFramePr>
          <p:nvPr>
            <p:extLst>
              <p:ext uri="{D42A27DB-BD31-4B8C-83A1-F6EECF244321}">
                <p14:modId xmlns:p14="http://schemas.microsoft.com/office/powerpoint/2010/main" val="350961169"/>
              </p:ext>
            </p:extLst>
          </p:nvPr>
        </p:nvGraphicFramePr>
        <p:xfrm>
          <a:off x="5090697" y="4363155"/>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en-US" altLang="ko-KR" sz="900" b="1" baseline="0" dirty="0" err="1">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USDm</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1,706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1,850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2,128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2,461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3,234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771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897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1,137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1,471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1,708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936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953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990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990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1,525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661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1,002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1,050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1,187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1,649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547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860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891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1,028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1,398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142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159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159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252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4.3%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3.5%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2.0%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0.5%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4.3%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pic>
        <p:nvPicPr>
          <p:cNvPr id="11" name="그림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670743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6DCC86D-31DD-402F-A781-DF527555FF5D}"/>
              </a:ext>
            </a:extLst>
          </p:cNvPr>
          <p:cNvSpPr>
            <a:spLocks noGrp="1"/>
          </p:cNvSpPr>
          <p:nvPr>
            <p:ph type="body" sz="quarter" idx="13"/>
          </p:nvPr>
        </p:nvSpPr>
        <p:spPr/>
        <p:txBody>
          <a:bodyPr/>
          <a:lstStyle/>
          <a:p>
            <a:r>
              <a:rPr lang="ko-KR" altLang="en-US" dirty="0"/>
              <a:t>경쟁업체 현황 </a:t>
            </a:r>
            <a:r>
              <a:rPr lang="en-US" altLang="ko-KR" dirty="0"/>
              <a:t>(5/6)</a:t>
            </a:r>
          </a:p>
        </p:txBody>
      </p:sp>
      <p:sp>
        <p:nvSpPr>
          <p:cNvPr id="3" name="세로 텍스트 개체 틀 2">
            <a:extLst>
              <a:ext uri="{FF2B5EF4-FFF2-40B4-BE49-F238E27FC236}">
                <a16:creationId xmlns:a16="http://schemas.microsoft.com/office/drawing/2014/main" id="{0FA4B5A8-9EFC-4A6B-91D9-0C41EC68999C}"/>
              </a:ext>
            </a:extLst>
          </p:cNvPr>
          <p:cNvSpPr>
            <a:spLocks noGrp="1"/>
          </p:cNvSpPr>
          <p:nvPr>
            <p:ph type="body" orient="vert" sz="quarter" idx="14"/>
          </p:nvPr>
        </p:nvSpPr>
        <p:spPr/>
        <p:txBody>
          <a:bodyPr/>
          <a:lstStyle/>
          <a:p>
            <a:r>
              <a:rPr lang="ko-KR" altLang="en-US" dirty="0"/>
              <a:t>회사의 경쟁업체 현황은 하기와 같습니다</a:t>
            </a:r>
            <a:r>
              <a:rPr lang="en-US" altLang="ko-KR" dirty="0"/>
              <a:t>.</a:t>
            </a:r>
            <a:endParaRPr lang="ko-KR" altLang="en-US" dirty="0"/>
          </a:p>
        </p:txBody>
      </p:sp>
      <p:sp>
        <p:nvSpPr>
          <p:cNvPr id="7" name="텍스트 개체 틀 6">
            <a:extLst>
              <a:ext uri="{FF2B5EF4-FFF2-40B4-BE49-F238E27FC236}">
                <a16:creationId xmlns:a16="http://schemas.microsoft.com/office/drawing/2014/main" id="{95C90588-2D22-4657-8A72-B01DB1B08BF8}"/>
              </a:ext>
            </a:extLst>
          </p:cNvPr>
          <p:cNvSpPr>
            <a:spLocks noGrp="1"/>
          </p:cNvSpPr>
          <p:nvPr>
            <p:ph type="body" sz="quarter" idx="15"/>
          </p:nvPr>
        </p:nvSpPr>
        <p:spPr/>
        <p:txBody>
          <a:bodyPr/>
          <a:lstStyle/>
          <a:p>
            <a:r>
              <a:rPr lang="en-US" altLang="ko-KR" dirty="0"/>
              <a:t>Source: Capital IQ</a:t>
            </a:r>
            <a:endParaRPr lang="ko-KR" altLang="en-US" dirty="0"/>
          </a:p>
        </p:txBody>
      </p:sp>
      <p:sp>
        <p:nvSpPr>
          <p:cNvPr id="17" name="내용 개체 틀 2">
            <a:extLst>
              <a:ext uri="{FF2B5EF4-FFF2-40B4-BE49-F238E27FC236}">
                <a16:creationId xmlns:a16="http://schemas.microsoft.com/office/drawing/2014/main" id="{F6631BFB-8C62-4905-A001-E2A60A9F7E7F}"/>
              </a:ext>
            </a:extLst>
          </p:cNvPr>
          <p:cNvSpPr txBox="1">
            <a:spLocks/>
          </p:cNvSpPr>
          <p:nvPr/>
        </p:nvSpPr>
        <p:spPr>
          <a:xfrm>
            <a:off x="599862" y="1766656"/>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cs typeface="Arial" panose="020B0604020202020204" pitchFamily="34" charset="0"/>
              </a:rPr>
              <a:t>9. Powertech Technology Inc.</a:t>
            </a:r>
            <a:endParaRPr lang="en-US" altLang="ko-KR" b="1" dirty="0">
              <a:solidFill>
                <a:srgbClr val="483159"/>
              </a:solidFill>
              <a:latin typeface="Arial" panose="020B0604020202020204" pitchFamily="34" charset="0"/>
              <a:ea typeface="KoPubWorld돋움체 Medium" panose="00000600000000000000" pitchFamily="2" charset="-127"/>
            </a:endParaRPr>
          </a:p>
        </p:txBody>
      </p:sp>
      <p:sp>
        <p:nvSpPr>
          <p:cNvPr id="18" name="내용 개체 틀 2">
            <a:extLst>
              <a:ext uri="{FF2B5EF4-FFF2-40B4-BE49-F238E27FC236}">
                <a16:creationId xmlns:a16="http://schemas.microsoft.com/office/drawing/2014/main" id="{32232550-3D85-432C-848D-5E7799248655}"/>
              </a:ext>
            </a:extLst>
          </p:cNvPr>
          <p:cNvSpPr txBox="1">
            <a:spLocks/>
          </p:cNvSpPr>
          <p:nvPr/>
        </p:nvSpPr>
        <p:spPr>
          <a:xfrm>
            <a:off x="599862" y="3952408"/>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rPr>
              <a:t>10. King Yuan Electronics Co.</a:t>
            </a:r>
          </a:p>
        </p:txBody>
      </p:sp>
      <p:graphicFrame>
        <p:nvGraphicFramePr>
          <p:cNvPr id="22" name="표 21">
            <a:extLst>
              <a:ext uri="{FF2B5EF4-FFF2-40B4-BE49-F238E27FC236}">
                <a16:creationId xmlns:a16="http://schemas.microsoft.com/office/drawing/2014/main" id="{60AE1DF9-0FD7-46F9-A61C-C67DCC504086}"/>
              </a:ext>
            </a:extLst>
          </p:cNvPr>
          <p:cNvGraphicFramePr>
            <a:graphicFrameLocks noGrp="1"/>
          </p:cNvGraphicFramePr>
          <p:nvPr>
            <p:extLst>
              <p:ext uri="{D42A27DB-BD31-4B8C-83A1-F6EECF244321}">
                <p14:modId xmlns:p14="http://schemas.microsoft.com/office/powerpoint/2010/main" val="2280002132"/>
              </p:ext>
            </p:extLst>
          </p:nvPr>
        </p:nvGraphicFramePr>
        <p:xfrm>
          <a:off x="676201" y="2153161"/>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Powertech Technology Inc.</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Tsai, Duh-Kung</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1997</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년</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Taiwan</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TSEC </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상장</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err="1">
                          <a:latin typeface="Arial" panose="020B0604020202020204" pitchFamily="34" charset="0"/>
                          <a:ea typeface="KoPubWorld돋움체 Medium" panose="00000600000000000000" pitchFamily="2" charset="-127"/>
                        </a:rPr>
                        <a:t>반도체패키징</a:t>
                      </a:r>
                      <a:r>
                        <a:rPr lang="en-US" altLang="ko-KR" sz="900" baseline="0" dirty="0">
                          <a:latin typeface="Arial" panose="020B0604020202020204" pitchFamily="34" charset="0"/>
                          <a:ea typeface="KoPubWorld돋움체 Medium" panose="00000600000000000000" pitchFamily="2" charset="-127"/>
                        </a:rPr>
                        <a:t>, </a:t>
                      </a:r>
                      <a:r>
                        <a:rPr lang="ko-KR" altLang="en-US" sz="900" baseline="0" dirty="0">
                          <a:latin typeface="Arial" panose="020B0604020202020204" pitchFamily="34" charset="0"/>
                          <a:ea typeface="KoPubWorld돋움체 Medium" panose="00000600000000000000" pitchFamily="2" charset="-127"/>
                        </a:rPr>
                        <a:t>테스트 및 기타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10,755</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6" name="표 25">
            <a:extLst>
              <a:ext uri="{FF2B5EF4-FFF2-40B4-BE49-F238E27FC236}">
                <a16:creationId xmlns:a16="http://schemas.microsoft.com/office/drawing/2014/main" id="{CDF50F3C-A85F-4324-8E06-970CFAA1C1D6}"/>
              </a:ext>
            </a:extLst>
          </p:cNvPr>
          <p:cNvGraphicFramePr>
            <a:graphicFrameLocks noGrp="1"/>
          </p:cNvGraphicFramePr>
          <p:nvPr>
            <p:extLst>
              <p:ext uri="{D42A27DB-BD31-4B8C-83A1-F6EECF244321}">
                <p14:modId xmlns:p14="http://schemas.microsoft.com/office/powerpoint/2010/main" val="1505147253"/>
              </p:ext>
            </p:extLst>
          </p:nvPr>
        </p:nvGraphicFramePr>
        <p:xfrm>
          <a:off x="5090697" y="2153161"/>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en-US" altLang="ko-KR" sz="900" b="1" baseline="0" dirty="0" err="1">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USDm</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2,814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3,497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3,635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3,759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3,815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1,259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1,753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1,772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1,833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1,766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1,555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1,743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1,862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1,926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2,049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1,492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2,010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2,223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2,224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2,712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1,169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1,582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1,771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1,800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2,177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323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428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452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424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535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236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306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320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291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382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149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197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204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195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237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15.8%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15.2%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14.4%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13.1%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14.1%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graphicFrame>
        <p:nvGraphicFramePr>
          <p:cNvPr id="27" name="표 26">
            <a:extLst>
              <a:ext uri="{FF2B5EF4-FFF2-40B4-BE49-F238E27FC236}">
                <a16:creationId xmlns:a16="http://schemas.microsoft.com/office/drawing/2014/main" id="{DEA78996-07AC-4040-94EA-0C43BECEEFFE}"/>
              </a:ext>
            </a:extLst>
          </p:cNvPr>
          <p:cNvGraphicFramePr>
            <a:graphicFrameLocks noGrp="1"/>
          </p:cNvGraphicFramePr>
          <p:nvPr>
            <p:extLst>
              <p:ext uri="{D42A27DB-BD31-4B8C-83A1-F6EECF244321}">
                <p14:modId xmlns:p14="http://schemas.microsoft.com/office/powerpoint/2010/main" val="3931017627"/>
              </p:ext>
            </p:extLst>
          </p:nvPr>
        </p:nvGraphicFramePr>
        <p:xfrm>
          <a:off x="676201" y="4363155"/>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King Yuan Electronics Co., Ltd. </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Lee, Chin-Kung</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1987</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Taiwan</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TSEC</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 상장</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반도체 테스트 및 패키징</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4,020</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8" name="표 27">
            <a:extLst>
              <a:ext uri="{FF2B5EF4-FFF2-40B4-BE49-F238E27FC236}">
                <a16:creationId xmlns:a16="http://schemas.microsoft.com/office/drawing/2014/main" id="{CEE49DF3-3E9B-4A6E-A2C1-68682D8E4F71}"/>
              </a:ext>
            </a:extLst>
          </p:cNvPr>
          <p:cNvGraphicFramePr>
            <a:graphicFrameLocks noGrp="1"/>
          </p:cNvGraphicFramePr>
          <p:nvPr>
            <p:extLst>
              <p:ext uri="{D42A27DB-BD31-4B8C-83A1-F6EECF244321}">
                <p14:modId xmlns:p14="http://schemas.microsoft.com/office/powerpoint/2010/main" val="3065512769"/>
              </p:ext>
            </p:extLst>
          </p:nvPr>
        </p:nvGraphicFramePr>
        <p:xfrm>
          <a:off x="5090697" y="4363155"/>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en-US" altLang="ko-KR" sz="900" b="1" baseline="0" dirty="0" err="1">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USDm</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1,533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1,444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1,655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1,933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2,151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701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565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794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1,013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1,122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832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879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860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919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1,029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620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664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680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854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1,031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437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469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505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619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748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183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195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235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283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135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166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18.4%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17.6%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13.1%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15.8%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16.1%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pic>
        <p:nvPicPr>
          <p:cNvPr id="11" name="그림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221459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6DCC86D-31DD-402F-A781-DF527555FF5D}"/>
              </a:ext>
            </a:extLst>
          </p:cNvPr>
          <p:cNvSpPr>
            <a:spLocks noGrp="1"/>
          </p:cNvSpPr>
          <p:nvPr>
            <p:ph type="body" sz="quarter" idx="13"/>
          </p:nvPr>
        </p:nvSpPr>
        <p:spPr/>
        <p:txBody>
          <a:bodyPr/>
          <a:lstStyle/>
          <a:p>
            <a:r>
              <a:rPr lang="ko-KR" altLang="en-US" dirty="0"/>
              <a:t>경쟁업체 현황 </a:t>
            </a:r>
            <a:r>
              <a:rPr lang="en-US" altLang="ko-KR" dirty="0"/>
              <a:t>(6/6)</a:t>
            </a:r>
          </a:p>
        </p:txBody>
      </p:sp>
      <p:sp>
        <p:nvSpPr>
          <p:cNvPr id="3" name="세로 텍스트 개체 틀 2">
            <a:extLst>
              <a:ext uri="{FF2B5EF4-FFF2-40B4-BE49-F238E27FC236}">
                <a16:creationId xmlns:a16="http://schemas.microsoft.com/office/drawing/2014/main" id="{0FA4B5A8-9EFC-4A6B-91D9-0C41EC68999C}"/>
              </a:ext>
            </a:extLst>
          </p:cNvPr>
          <p:cNvSpPr>
            <a:spLocks noGrp="1"/>
          </p:cNvSpPr>
          <p:nvPr>
            <p:ph type="body" orient="vert" sz="quarter" idx="14"/>
          </p:nvPr>
        </p:nvSpPr>
        <p:spPr/>
        <p:txBody>
          <a:bodyPr/>
          <a:lstStyle/>
          <a:p>
            <a:r>
              <a:rPr lang="ko-KR" altLang="en-US" dirty="0"/>
              <a:t>회사의 경쟁업체 현황은 하기와 같습니다</a:t>
            </a:r>
            <a:r>
              <a:rPr lang="en-US" altLang="ko-KR" dirty="0"/>
              <a:t>.</a:t>
            </a:r>
            <a:endParaRPr lang="ko-KR" altLang="en-US" dirty="0"/>
          </a:p>
        </p:txBody>
      </p:sp>
      <p:sp>
        <p:nvSpPr>
          <p:cNvPr id="7" name="텍스트 개체 틀 6">
            <a:extLst>
              <a:ext uri="{FF2B5EF4-FFF2-40B4-BE49-F238E27FC236}">
                <a16:creationId xmlns:a16="http://schemas.microsoft.com/office/drawing/2014/main" id="{95C90588-2D22-4657-8A72-B01DB1B08BF8}"/>
              </a:ext>
            </a:extLst>
          </p:cNvPr>
          <p:cNvSpPr>
            <a:spLocks noGrp="1"/>
          </p:cNvSpPr>
          <p:nvPr>
            <p:ph type="body" sz="quarter" idx="15"/>
          </p:nvPr>
        </p:nvSpPr>
        <p:spPr/>
        <p:txBody>
          <a:bodyPr/>
          <a:lstStyle/>
          <a:p>
            <a:r>
              <a:rPr lang="en-US" altLang="ko-KR" dirty="0"/>
              <a:t>Source: Capital IQ</a:t>
            </a:r>
            <a:endParaRPr lang="ko-KR" altLang="en-US" dirty="0"/>
          </a:p>
        </p:txBody>
      </p:sp>
      <p:sp>
        <p:nvSpPr>
          <p:cNvPr id="17" name="내용 개체 틀 2">
            <a:extLst>
              <a:ext uri="{FF2B5EF4-FFF2-40B4-BE49-F238E27FC236}">
                <a16:creationId xmlns:a16="http://schemas.microsoft.com/office/drawing/2014/main" id="{F6631BFB-8C62-4905-A001-E2A60A9F7E7F}"/>
              </a:ext>
            </a:extLst>
          </p:cNvPr>
          <p:cNvSpPr txBox="1">
            <a:spLocks/>
          </p:cNvSpPr>
          <p:nvPr/>
        </p:nvSpPr>
        <p:spPr>
          <a:xfrm>
            <a:off x="599862" y="1766656"/>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cs typeface="Arial" panose="020B0604020202020204" pitchFamily="34" charset="0"/>
              </a:rPr>
              <a:t>11. </a:t>
            </a:r>
            <a:r>
              <a:rPr lang="en-US" altLang="ko-KR" b="1" dirty="0" err="1">
                <a:solidFill>
                  <a:srgbClr val="483159"/>
                </a:solidFill>
                <a:latin typeface="Arial" panose="020B0604020202020204" pitchFamily="34" charset="0"/>
                <a:ea typeface="KoPubWorld돋움체 Medium" panose="00000600000000000000" pitchFamily="2" charset="-127"/>
                <a:cs typeface="Arial" panose="020B0604020202020204" pitchFamily="34" charset="0"/>
              </a:rPr>
              <a:t>Chipbond</a:t>
            </a:r>
            <a:r>
              <a:rPr lang="en-US" altLang="ko-KR" b="1" dirty="0">
                <a:solidFill>
                  <a:srgbClr val="483159"/>
                </a:solidFill>
                <a:latin typeface="Arial" panose="020B0604020202020204" pitchFamily="34" charset="0"/>
                <a:ea typeface="KoPubWorld돋움체 Medium" panose="00000600000000000000" pitchFamily="2" charset="-127"/>
                <a:cs typeface="Arial" panose="020B0604020202020204" pitchFamily="34" charset="0"/>
              </a:rPr>
              <a:t> Technology Corporation</a:t>
            </a:r>
            <a:endParaRPr lang="en-US" altLang="ko-KR" b="1" dirty="0">
              <a:solidFill>
                <a:srgbClr val="483159"/>
              </a:solidFill>
              <a:latin typeface="Arial" panose="020B0604020202020204" pitchFamily="34" charset="0"/>
              <a:ea typeface="KoPubWorld돋움체 Medium" panose="00000600000000000000" pitchFamily="2" charset="-127"/>
            </a:endParaRPr>
          </a:p>
        </p:txBody>
      </p:sp>
      <p:sp>
        <p:nvSpPr>
          <p:cNvPr id="18" name="내용 개체 틀 2">
            <a:extLst>
              <a:ext uri="{FF2B5EF4-FFF2-40B4-BE49-F238E27FC236}">
                <a16:creationId xmlns:a16="http://schemas.microsoft.com/office/drawing/2014/main" id="{32232550-3D85-432C-848D-5E7799248655}"/>
              </a:ext>
            </a:extLst>
          </p:cNvPr>
          <p:cNvSpPr txBox="1">
            <a:spLocks/>
          </p:cNvSpPr>
          <p:nvPr/>
        </p:nvSpPr>
        <p:spPr>
          <a:xfrm>
            <a:off x="599862" y="3952408"/>
            <a:ext cx="3177428" cy="406400"/>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b="1" dirty="0">
                <a:solidFill>
                  <a:srgbClr val="483159"/>
                </a:solidFill>
                <a:latin typeface="Arial" panose="020B0604020202020204" pitchFamily="34" charset="0"/>
                <a:ea typeface="KoPubWorld돋움체 Medium" panose="00000600000000000000" pitchFamily="2" charset="-127"/>
              </a:rPr>
              <a:t>12. </a:t>
            </a:r>
            <a:r>
              <a:rPr lang="en-US" altLang="ko-KR" b="1" dirty="0" err="1">
                <a:solidFill>
                  <a:srgbClr val="483159"/>
                </a:solidFill>
                <a:latin typeface="Arial" panose="020B0604020202020204" pitchFamily="34" charset="0"/>
                <a:ea typeface="KoPubWorld돋움체 Medium" panose="00000600000000000000" pitchFamily="2" charset="-127"/>
              </a:rPr>
              <a:t>ChipMOS</a:t>
            </a:r>
            <a:r>
              <a:rPr lang="en-US" altLang="ko-KR" b="1" dirty="0">
                <a:solidFill>
                  <a:srgbClr val="483159"/>
                </a:solidFill>
                <a:latin typeface="Arial" panose="020B0604020202020204" pitchFamily="34" charset="0"/>
                <a:ea typeface="KoPubWorld돋움체 Medium" panose="00000600000000000000" pitchFamily="2" charset="-127"/>
              </a:rPr>
              <a:t> TECHNOLOGIES INC</a:t>
            </a:r>
          </a:p>
        </p:txBody>
      </p:sp>
      <p:graphicFrame>
        <p:nvGraphicFramePr>
          <p:cNvPr id="22" name="표 21">
            <a:extLst>
              <a:ext uri="{FF2B5EF4-FFF2-40B4-BE49-F238E27FC236}">
                <a16:creationId xmlns:a16="http://schemas.microsoft.com/office/drawing/2014/main" id="{60AE1DF9-0FD7-46F9-A61C-C67DCC504086}"/>
              </a:ext>
            </a:extLst>
          </p:cNvPr>
          <p:cNvGraphicFramePr>
            <a:graphicFrameLocks noGrp="1"/>
          </p:cNvGraphicFramePr>
          <p:nvPr>
            <p:extLst>
              <p:ext uri="{D42A27DB-BD31-4B8C-83A1-F6EECF244321}">
                <p14:modId xmlns:p14="http://schemas.microsoft.com/office/powerpoint/2010/main" val="457899074"/>
              </p:ext>
            </p:extLst>
          </p:nvPr>
        </p:nvGraphicFramePr>
        <p:xfrm>
          <a:off x="676201" y="2153161"/>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Chipbond</a:t>
                      </a: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 Technology Corporation</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Wu, Fei-Jain</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1997</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년</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Taiwan</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GTSM</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 상장</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반도체 패키지 제조 및 테스트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3,757</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6" name="표 25">
            <a:extLst>
              <a:ext uri="{FF2B5EF4-FFF2-40B4-BE49-F238E27FC236}">
                <a16:creationId xmlns:a16="http://schemas.microsoft.com/office/drawing/2014/main" id="{CDF50F3C-A85F-4324-8E06-970CFAA1C1D6}"/>
              </a:ext>
            </a:extLst>
          </p:cNvPr>
          <p:cNvGraphicFramePr>
            <a:graphicFrameLocks noGrp="1"/>
          </p:cNvGraphicFramePr>
          <p:nvPr>
            <p:extLst>
              <p:ext uri="{D42A27DB-BD31-4B8C-83A1-F6EECF244321}">
                <p14:modId xmlns:p14="http://schemas.microsoft.com/office/powerpoint/2010/main" val="2376492147"/>
              </p:ext>
            </p:extLst>
          </p:nvPr>
        </p:nvGraphicFramePr>
        <p:xfrm>
          <a:off x="5090697" y="2153161"/>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en-US" altLang="ko-KR" sz="900" b="1" baseline="0" dirty="0" err="1">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USDm</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1,205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1,242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1,390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1,411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1,518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346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353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412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369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394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859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889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978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1,042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1,124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533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542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612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683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793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404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423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436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456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569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227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224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181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147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137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130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16.0%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16.6%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20.8%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26.5%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21.7%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graphicFrame>
        <p:nvGraphicFramePr>
          <p:cNvPr id="27" name="표 26">
            <a:extLst>
              <a:ext uri="{FF2B5EF4-FFF2-40B4-BE49-F238E27FC236}">
                <a16:creationId xmlns:a16="http://schemas.microsoft.com/office/drawing/2014/main" id="{DEA78996-07AC-4040-94EA-0C43BECEEFFE}"/>
              </a:ext>
            </a:extLst>
          </p:cNvPr>
          <p:cNvGraphicFramePr>
            <a:graphicFrameLocks noGrp="1"/>
          </p:cNvGraphicFramePr>
          <p:nvPr>
            <p:extLst>
              <p:ext uri="{D42A27DB-BD31-4B8C-83A1-F6EECF244321}">
                <p14:modId xmlns:p14="http://schemas.microsoft.com/office/powerpoint/2010/main" val="2212060505"/>
              </p:ext>
            </p:extLst>
          </p:nvPr>
        </p:nvGraphicFramePr>
        <p:xfrm>
          <a:off x="676201" y="4363155"/>
          <a:ext cx="4152899" cy="1676830"/>
        </p:xfrm>
        <a:graphic>
          <a:graphicData uri="http://schemas.openxmlformats.org/drawingml/2006/table">
            <a:tbl>
              <a:tblPr firstRow="1" firstCol="1" lastRow="1" lastCol="1" bandRow="1" bandCol="1"/>
              <a:tblGrid>
                <a:gridCol w="1032412">
                  <a:extLst>
                    <a:ext uri="{9D8B030D-6E8A-4147-A177-3AD203B41FA5}">
                      <a16:colId xmlns:a16="http://schemas.microsoft.com/office/drawing/2014/main" val="1553667007"/>
                    </a:ext>
                  </a:extLst>
                </a:gridCol>
                <a:gridCol w="3120487">
                  <a:extLst>
                    <a:ext uri="{9D8B030D-6E8A-4147-A177-3AD203B41FA5}">
                      <a16:colId xmlns:a16="http://schemas.microsoft.com/office/drawing/2014/main" val="1371744101"/>
                    </a:ext>
                  </a:extLst>
                </a:gridCol>
              </a:tblGrid>
              <a:tr h="167683">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구분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a:noFill/>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내용</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a:noFill/>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165511203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기업명</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ChipMOS</a:t>
                      </a:r>
                      <a:r>
                        <a:rPr 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 TECHNOLOGIES INC.</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4360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대표이사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Cheng, Shih-Jye</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746160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설립일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1997</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년</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4434215"/>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소재지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Taiwan</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005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기업형태</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TSEC </a:t>
                      </a:r>
                      <a:r>
                        <a:rPr lang="ko-KR" altLang="en-US"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상장</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9448723"/>
                  </a:ext>
                </a:extLst>
              </a:tr>
              <a:tr h="167683">
                <a:tc>
                  <a:txBody>
                    <a:bodyPr/>
                    <a:lstStyle/>
                    <a:p>
                      <a:pPr algn="l">
                        <a:lnSpc>
                          <a:spcPts val="1200"/>
                        </a:lnSpc>
                        <a:spcAft>
                          <a:spcPts val="0"/>
                        </a:spcAft>
                      </a:pP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주요 제품</a:t>
                      </a:r>
                      <a:endParaRPr lang="ko-KR"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ko-KR" altLang="en-US" sz="900" baseline="0" dirty="0">
                          <a:latin typeface="Arial" panose="020B0604020202020204" pitchFamily="34" charset="0"/>
                          <a:ea typeface="KoPubWorld돋움체 Medium" panose="00000600000000000000" pitchFamily="2" charset="-127"/>
                        </a:rPr>
                        <a:t>반도체 패키징 전자집적회로 제조</a:t>
                      </a:r>
                      <a:r>
                        <a:rPr lang="en-US" altLang="ko-KR" sz="900" baseline="0" dirty="0">
                          <a:latin typeface="Arial" panose="020B0604020202020204" pitchFamily="34" charset="0"/>
                          <a:ea typeface="KoPubWorld돋움체 Medium" panose="00000600000000000000" pitchFamily="2" charset="-127"/>
                        </a:rPr>
                        <a:t>/</a:t>
                      </a:r>
                      <a:r>
                        <a:rPr lang="ko-KR" altLang="en-US" sz="900" baseline="0" dirty="0">
                          <a:latin typeface="Arial" panose="020B0604020202020204" pitchFamily="34" charset="0"/>
                          <a:ea typeface="KoPubWorld돋움체 Medium" panose="00000600000000000000" pitchFamily="2" charset="-127"/>
                        </a:rPr>
                        <a:t>반도체 테스트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169116"/>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최대주주</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06461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직원</a:t>
                      </a:r>
                      <a:r>
                        <a:rPr lang="ko-KR" altLang="en-US"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 </a:t>
                      </a: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수</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573</a:t>
                      </a:r>
                      <a:r>
                        <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rPr>
                        <a:t>명</a:t>
                      </a: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99844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종속회사</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0" marT="0" marB="0" anchor="ctr">
                    <a:lnL>
                      <a:noFill/>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altLang="ko-KR" sz="900"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n.a.</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71755" marR="17780" marT="0" marB="0" anchor="ctr">
                    <a:lnL w="12700" cap="flat" cmpd="sng" algn="ctr">
                      <a:noFill/>
                      <a:prstDash val="dot"/>
                      <a:round/>
                      <a:headEnd type="none" w="med" len="med"/>
                      <a:tailEnd type="none" w="med" len="med"/>
                    </a:lnL>
                    <a:lnR>
                      <a:noFill/>
                    </a:lnR>
                    <a:lnT w="12700" cap="flat" cmpd="sng" algn="ctr">
                      <a:noFill/>
                      <a:prstDash val="dot"/>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9012793"/>
                  </a:ext>
                </a:extLst>
              </a:tr>
            </a:tbl>
          </a:graphicData>
        </a:graphic>
      </p:graphicFrame>
      <p:graphicFrame>
        <p:nvGraphicFramePr>
          <p:cNvPr id="28" name="표 27">
            <a:extLst>
              <a:ext uri="{FF2B5EF4-FFF2-40B4-BE49-F238E27FC236}">
                <a16:creationId xmlns:a16="http://schemas.microsoft.com/office/drawing/2014/main" id="{CEE49DF3-3E9B-4A6E-A2C1-68682D8E4F71}"/>
              </a:ext>
            </a:extLst>
          </p:cNvPr>
          <p:cNvGraphicFramePr>
            <a:graphicFrameLocks noGrp="1"/>
          </p:cNvGraphicFramePr>
          <p:nvPr>
            <p:extLst>
              <p:ext uri="{D42A27DB-BD31-4B8C-83A1-F6EECF244321}">
                <p14:modId xmlns:p14="http://schemas.microsoft.com/office/powerpoint/2010/main" val="2688407320"/>
              </p:ext>
            </p:extLst>
          </p:nvPr>
        </p:nvGraphicFramePr>
        <p:xfrm>
          <a:off x="5090697" y="4363155"/>
          <a:ext cx="4152899" cy="1676830"/>
        </p:xfrm>
        <a:graphic>
          <a:graphicData uri="http://schemas.openxmlformats.org/drawingml/2006/table">
            <a:tbl>
              <a:tblPr firstRow="1" firstCol="1" lastRow="1" lastCol="1" bandRow="1" bandCol="1"/>
              <a:tblGrid>
                <a:gridCol w="958359">
                  <a:extLst>
                    <a:ext uri="{9D8B030D-6E8A-4147-A177-3AD203B41FA5}">
                      <a16:colId xmlns:a16="http://schemas.microsoft.com/office/drawing/2014/main" val="3862739340"/>
                    </a:ext>
                  </a:extLst>
                </a:gridCol>
                <a:gridCol w="638908">
                  <a:extLst>
                    <a:ext uri="{9D8B030D-6E8A-4147-A177-3AD203B41FA5}">
                      <a16:colId xmlns:a16="http://schemas.microsoft.com/office/drawing/2014/main" val="1333600061"/>
                    </a:ext>
                  </a:extLst>
                </a:gridCol>
                <a:gridCol w="638908">
                  <a:extLst>
                    <a:ext uri="{9D8B030D-6E8A-4147-A177-3AD203B41FA5}">
                      <a16:colId xmlns:a16="http://schemas.microsoft.com/office/drawing/2014/main" val="256260323"/>
                    </a:ext>
                  </a:extLst>
                </a:gridCol>
                <a:gridCol w="638908">
                  <a:extLst>
                    <a:ext uri="{9D8B030D-6E8A-4147-A177-3AD203B41FA5}">
                      <a16:colId xmlns:a16="http://schemas.microsoft.com/office/drawing/2014/main" val="1787182092"/>
                    </a:ext>
                  </a:extLst>
                </a:gridCol>
                <a:gridCol w="638908">
                  <a:extLst>
                    <a:ext uri="{9D8B030D-6E8A-4147-A177-3AD203B41FA5}">
                      <a16:colId xmlns:a16="http://schemas.microsoft.com/office/drawing/2014/main" val="2692430108"/>
                    </a:ext>
                  </a:extLst>
                </a:gridCol>
                <a:gridCol w="638908">
                  <a:extLst>
                    <a:ext uri="{9D8B030D-6E8A-4147-A177-3AD203B41FA5}">
                      <a16:colId xmlns:a16="http://schemas.microsoft.com/office/drawing/2014/main" val="1678016952"/>
                    </a:ext>
                  </a:extLst>
                </a:gridCol>
              </a:tblGrid>
              <a:tr h="167683">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r>
                        <a:rPr lang="ko-KR"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단위</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 </a:t>
                      </a:r>
                      <a:r>
                        <a:rPr lang="en-US" altLang="ko-KR" sz="900" b="1" baseline="0" dirty="0" err="1">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USDm</a:t>
                      </a: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2016</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2017</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2018</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2019</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tc>
                  <a:txBody>
                    <a:bodyPr/>
                    <a:lstStyle/>
                    <a:p>
                      <a:pPr algn="ctr">
                        <a:lnSpc>
                          <a:spcPts val="1200"/>
                        </a:lnSpc>
                        <a:spcAft>
                          <a:spcPts val="0"/>
                        </a:spcAft>
                      </a:pPr>
                      <a:r>
                        <a:rPr lang="en-US" sz="900" b="1" baseline="0" dirty="0">
                          <a:solidFill>
                            <a:srgbClr val="FFFFFF"/>
                          </a:solidFill>
                          <a:effectLst/>
                          <a:latin typeface="Arial" panose="020B0604020202020204" pitchFamily="34" charset="0"/>
                          <a:ea typeface="KoPubWorld돋움체 Medium" panose="00000600000000000000" pitchFamily="2" charset="-127"/>
                          <a:cs typeface="Times New Roman" panose="02020603050405020304" pitchFamily="18" charset="0"/>
                        </a:rPr>
                        <a:t>2020</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778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3159"/>
                    </a:solidFill>
                  </a:tcPr>
                </a:tc>
                <a:extLst>
                  <a:ext uri="{0D108BD9-81ED-4DB2-BD59-A6C34878D82A}">
                    <a16:rowId xmlns:a16="http://schemas.microsoft.com/office/drawing/2014/main" val="41067137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총자산</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1,098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1,167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1,163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1,204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1,231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319757"/>
                  </a:ext>
                </a:extLst>
              </a:tr>
              <a:tr h="167683">
                <a:tc>
                  <a:txBody>
                    <a:bodyPr/>
                    <a:lstStyle/>
                    <a:p>
                      <a:pPr algn="l">
                        <a:lnSpc>
                          <a:spcPts val="1200"/>
                        </a:lnSpc>
                        <a:spcAft>
                          <a:spcPts val="0"/>
                        </a:spcAft>
                      </a:pPr>
                      <a:r>
                        <a:rPr lang="ko-KR" sz="900" b="1" baseline="0" dirty="0" err="1">
                          <a:effectLst/>
                          <a:latin typeface="Arial" panose="020B0604020202020204" pitchFamily="34" charset="0"/>
                          <a:ea typeface="KoPubWorld돋움체 Medium" panose="00000600000000000000" pitchFamily="2" charset="-127"/>
                          <a:cs typeface="Times New Roman" panose="02020603050405020304" pitchFamily="18" charset="0"/>
                        </a:rPr>
                        <a:t>총부채</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528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531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530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514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500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881891"/>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총자본</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570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636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632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690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731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6460307"/>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매출액</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567</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605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604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680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819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379232"/>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매출원가</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455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496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492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549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640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927114"/>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매출총이익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109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112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131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179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3687750"/>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62</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55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68</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125</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601649"/>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당기순이익</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94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43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86</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0" u="none" strike="noStrike" baseline="0" dirty="0">
                          <a:solidFill>
                            <a:srgbClr val="000000"/>
                          </a:solidFill>
                          <a:effectLst/>
                          <a:latin typeface="Arial" panose="020B0604020202020204" pitchFamily="34" charset="0"/>
                          <a:ea typeface="KoPubWorld돋움체 Medium" panose="00000600000000000000" pitchFamily="2" charset="-127"/>
                        </a:rPr>
                        <a:t>84</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4368428"/>
                  </a:ext>
                </a:extLst>
              </a:tr>
              <a:tr h="167683">
                <a:tc>
                  <a:txBody>
                    <a:bodyPr/>
                    <a:lstStyle/>
                    <a:p>
                      <a:pPr algn="l">
                        <a:lnSpc>
                          <a:spcPts val="1200"/>
                        </a:lnSpc>
                        <a:spcAft>
                          <a:spcPts val="0"/>
                        </a:spcAft>
                      </a:pPr>
                      <a:r>
                        <a:rPr lang="ko-KR" sz="900" b="1" baseline="0" dirty="0">
                          <a:effectLst/>
                          <a:latin typeface="Arial" panose="020B0604020202020204" pitchFamily="34" charset="0"/>
                          <a:ea typeface="KoPubWorld돋움체 Medium" panose="00000600000000000000" pitchFamily="2" charset="-127"/>
                          <a:cs typeface="Times New Roman" panose="02020603050405020304" pitchFamily="18" charset="0"/>
                        </a:rPr>
                        <a:t>영업이익률</a:t>
                      </a:r>
                      <a:endParaRPr lang="ko-KR" sz="900" baseline="0" dirty="0">
                        <a:effectLst/>
                        <a:latin typeface="Arial" panose="020B0604020202020204" pitchFamily="34" charset="0"/>
                        <a:ea typeface="KoPubWorld돋움체 Medium" panose="00000600000000000000" pitchFamily="2" charset="-127"/>
                        <a:cs typeface="Times New Roman" panose="02020603050405020304" pitchFamily="18" charset="0"/>
                      </a:endParaRPr>
                    </a:p>
                  </a:txBody>
                  <a:tcPr marL="108000" marR="177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10.9%</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9.0%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11.3%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12.0%</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US" altLang="ko-KR" sz="900" b="0" i="1" u="none" strike="noStrike" baseline="0" dirty="0">
                          <a:solidFill>
                            <a:srgbClr val="000000"/>
                          </a:solidFill>
                          <a:effectLst/>
                          <a:latin typeface="Arial" panose="020B0604020202020204" pitchFamily="34" charset="0"/>
                          <a:ea typeface="KoPubWorld돋움체 Medium" panose="00000600000000000000" pitchFamily="2" charset="-127"/>
                        </a:rPr>
                        <a:t>15.3%</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831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559161"/>
                  </a:ext>
                </a:extLst>
              </a:tr>
            </a:tbl>
          </a:graphicData>
        </a:graphic>
      </p:graphicFrame>
      <p:pic>
        <p:nvPicPr>
          <p:cNvPr id="11" name="그림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35790371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BBB556C-EFC3-4449-87B9-0AD0B9DD8A9A}"/>
              </a:ext>
            </a:extLst>
          </p:cNvPr>
          <p:cNvSpPr>
            <a:spLocks noGrp="1"/>
          </p:cNvSpPr>
          <p:nvPr>
            <p:ph type="body" sz="quarter" idx="13"/>
          </p:nvPr>
        </p:nvSpPr>
        <p:spPr/>
        <p:txBody>
          <a:bodyPr/>
          <a:lstStyle/>
          <a:p>
            <a:r>
              <a:rPr lang="ko-KR" altLang="en-US" dirty="0"/>
              <a:t>주요 연구개발 실적 </a:t>
            </a:r>
            <a:r>
              <a:rPr lang="en-US" altLang="ko-KR" dirty="0"/>
              <a:t>(1/2)</a:t>
            </a:r>
            <a:endParaRPr lang="ko-KR" altLang="en-US" dirty="0"/>
          </a:p>
        </p:txBody>
      </p:sp>
      <p:sp>
        <p:nvSpPr>
          <p:cNvPr id="3" name="세로 텍스트 개체 틀 2">
            <a:extLst>
              <a:ext uri="{FF2B5EF4-FFF2-40B4-BE49-F238E27FC236}">
                <a16:creationId xmlns:a16="http://schemas.microsoft.com/office/drawing/2014/main" id="{B7483923-BE02-4C2A-B582-D903E1135192}"/>
              </a:ext>
            </a:extLst>
          </p:cNvPr>
          <p:cNvSpPr>
            <a:spLocks noGrp="1"/>
          </p:cNvSpPr>
          <p:nvPr>
            <p:ph type="body" orient="vert" sz="quarter" idx="14"/>
          </p:nvPr>
        </p:nvSpPr>
        <p:spPr/>
        <p:txBody>
          <a:bodyPr/>
          <a:lstStyle/>
          <a:p>
            <a:r>
              <a:rPr lang="ko-KR" altLang="en-US" dirty="0"/>
              <a:t>회사는 패키징 및 테스트 사업 관련 다양한 연구 개발 활동을 진행하고 있습니다</a:t>
            </a:r>
            <a:r>
              <a:rPr lang="en-US" altLang="ko-KR" dirty="0"/>
              <a:t>.</a:t>
            </a:r>
            <a:endParaRPr lang="ko-KR" altLang="en-US" dirty="0"/>
          </a:p>
        </p:txBody>
      </p:sp>
      <p:graphicFrame>
        <p:nvGraphicFramePr>
          <p:cNvPr id="11" name="표 2">
            <a:extLst>
              <a:ext uri="{FF2B5EF4-FFF2-40B4-BE49-F238E27FC236}">
                <a16:creationId xmlns:a16="http://schemas.microsoft.com/office/drawing/2014/main" id="{B8884025-3D9E-4C50-A3CE-E20CC962FF38}"/>
              </a:ext>
            </a:extLst>
          </p:cNvPr>
          <p:cNvGraphicFramePr>
            <a:graphicFrameLocks noGrp="1"/>
          </p:cNvGraphicFramePr>
          <p:nvPr>
            <p:extLst>
              <p:ext uri="{D42A27DB-BD31-4B8C-83A1-F6EECF244321}">
                <p14:modId xmlns:p14="http://schemas.microsoft.com/office/powerpoint/2010/main" val="1749001454"/>
              </p:ext>
            </p:extLst>
          </p:nvPr>
        </p:nvGraphicFramePr>
        <p:xfrm>
          <a:off x="674440" y="1721319"/>
          <a:ext cx="8258208" cy="4633976"/>
        </p:xfrm>
        <a:graphic>
          <a:graphicData uri="http://schemas.openxmlformats.org/drawingml/2006/table">
            <a:tbl>
              <a:tblPr firstRow="1" bandRow="1">
                <a:tableStyleId>{8799B23B-EC83-4686-B30A-512413B5E67A}</a:tableStyleId>
              </a:tblPr>
              <a:tblGrid>
                <a:gridCol w="411954">
                  <a:extLst>
                    <a:ext uri="{9D8B030D-6E8A-4147-A177-3AD203B41FA5}">
                      <a16:colId xmlns:a16="http://schemas.microsoft.com/office/drawing/2014/main" val="3419028631"/>
                    </a:ext>
                  </a:extLst>
                </a:gridCol>
                <a:gridCol w="6174377">
                  <a:extLst>
                    <a:ext uri="{9D8B030D-6E8A-4147-A177-3AD203B41FA5}">
                      <a16:colId xmlns:a16="http://schemas.microsoft.com/office/drawing/2014/main" val="900629754"/>
                    </a:ext>
                  </a:extLst>
                </a:gridCol>
                <a:gridCol w="836023">
                  <a:extLst>
                    <a:ext uri="{9D8B030D-6E8A-4147-A177-3AD203B41FA5}">
                      <a16:colId xmlns:a16="http://schemas.microsoft.com/office/drawing/2014/main" val="3837497180"/>
                    </a:ext>
                  </a:extLst>
                </a:gridCol>
                <a:gridCol w="835854">
                  <a:extLst>
                    <a:ext uri="{9D8B030D-6E8A-4147-A177-3AD203B41FA5}">
                      <a16:colId xmlns:a16="http://schemas.microsoft.com/office/drawing/2014/main" val="4105410676"/>
                    </a:ext>
                  </a:extLst>
                </a:gridCol>
              </a:tblGrid>
              <a:tr h="201266">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구분</a:t>
                      </a:r>
                      <a:endParaRPr lang="en-US" altLang="ko-KR" sz="800" baseline="0" dirty="0">
                        <a:solidFill>
                          <a:schemeClr val="bg1"/>
                        </a:solidFill>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연구과제</a:t>
                      </a:r>
                      <a:endParaRPr lang="en-US" altLang="ko-KR" sz="800" baseline="0" dirty="0">
                        <a:solidFill>
                          <a:schemeClr val="bg1"/>
                        </a:solidFill>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시작일</a:t>
                      </a: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종료일</a:t>
                      </a: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extLst>
                  <a:ext uri="{0D108BD9-81ED-4DB2-BD59-A6C34878D82A}">
                    <a16:rowId xmlns:a16="http://schemas.microsoft.com/office/drawing/2014/main" val="834063274"/>
                  </a:ext>
                </a:extLst>
              </a:tr>
              <a:tr h="208612">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l" latinLnBrk="1">
                        <a:lnSpc>
                          <a:spcPct val="150000"/>
                        </a:lnSpc>
                        <a:buFont typeface="Arial" panose="020B0604020202020204" pitchFamily="34" charset="0"/>
                        <a:buNone/>
                      </a:pP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SDBG 6Gb LPDDR4</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를 적용한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4-Die Stack 24Gb(6Gb LPDDR4x4) Mobile</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200B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ctr" latinLnBrk="1">
                        <a:lnSpc>
                          <a:spcPct val="150000"/>
                        </a:lnSpc>
                        <a:buFont typeface="Arial" panose="020B0604020202020204" pitchFamily="34" charset="0"/>
                        <a:buNone/>
                      </a:pP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2018.01</a:t>
                      </a:r>
                      <a:endParaRPr lang="en-US" altLang="ko-KR"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2018.04</a:t>
                      </a: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483407145"/>
                  </a:ext>
                </a:extLst>
              </a:tr>
              <a:tr h="236547">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l" latinLnBrk="1">
                        <a:lnSpc>
                          <a:spcPct val="150000"/>
                        </a:lnSpc>
                        <a:buFont typeface="Arial" panose="020B0604020202020204" pitchFamily="34" charset="0"/>
                        <a:buNone/>
                      </a:pP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NAND CAM Damage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방지용 </a:t>
                      </a:r>
                      <a:r>
                        <a:rPr lang="en-US" altLang="ko-KR"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Backgrinding</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공정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2018.01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2018.04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898060464"/>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3</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알로이합금</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와이어</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(Ag-95%)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적용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QFN/MCP</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형 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2018.06</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238533473"/>
                  </a:ext>
                </a:extLst>
              </a:tr>
              <a:tr h="236547">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l" latinLnBrk="1">
                        <a:lnSpc>
                          <a:spcPct val="150000"/>
                        </a:lnSpc>
                        <a:buFont typeface="Arial" panose="020B0604020202020204" pitchFamily="34" charset="0"/>
                        <a:buNone/>
                      </a:pP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60um molding gap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적용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정전식</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지문인식센서</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(FPS) LGA</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형 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2018.05</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2018.09</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700225586"/>
                  </a:ext>
                </a:extLst>
              </a:tr>
              <a:tr h="236547">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5</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l" latinLnBrk="1">
                        <a:lnSpc>
                          <a:spcPct val="150000"/>
                        </a:lnSpc>
                        <a:buFont typeface="Arial" panose="020B0604020202020204" pitchFamily="34" charset="0"/>
                        <a:buNone/>
                      </a:pP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30um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초박형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NAND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칩 적용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64GB ROM/3GB RAM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하이엔드향</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a:t>
                      </a:r>
                      <a:r>
                        <a:rPr lang="en-US" altLang="ko-KR"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eMCP</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형 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2018.06</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2018.09</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671507094"/>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6</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60um Dumped chip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적용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메인스트림향</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2GB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모바일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POP</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형 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2018.06</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2018.09</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993454139"/>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Overhang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칩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적층구조</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기인 잠재 불량을 최소화한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Bridge die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구조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NAND MCP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2018.09</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3298487507"/>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8</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Image Sensor Processor+64M DDR</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를 적용한 적층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MCP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2018.08</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2018.12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029116597"/>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9</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70um DBG</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공정 적용된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3GB/1.5GBRAM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퍼포먼스향</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POP(QDP/DDP)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2018.12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213228695"/>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Overhang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칩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적층구조</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기인 잠재 불량을 최소화한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Bridge die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구조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NAND MCP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2018.09</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3603236963"/>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C2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타입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CPB(Cu Pillar Bump) &amp; 58um Bump Pitch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적용된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8Gb DDR4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플립칩</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BOC</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2018.11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716021406"/>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단품</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부품</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낙하시험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(Package Level Drop Test)</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특성 강화용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3</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원계</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솔더볼</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조성변경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FBGA</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2018.10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2018.12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375805625"/>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13</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FOW</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적용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Dumped Chip</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에 의한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Wire Damage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불량 방지용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Mid Die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삽입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DDP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2018.10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2018.12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4103206778"/>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웨어러블 저용량</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(4GB ROM) 8x10 eMMC-5.1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2018.10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2018.12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674202745"/>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15</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Bump Height/Bump standoff 58um(after reflow) MUF</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공정 적용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DDR4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제품의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플립칩</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2019.03</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755100542"/>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16</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개개의 패키지에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Unit ID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마킹</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(2D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마킹</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이 적용된 </a:t>
                      </a:r>
                      <a:r>
                        <a:rPr lang="en-US" altLang="ko-KR"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eMCP</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와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플립칩</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패키지 개발 </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2019.03</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3348531927"/>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CCTV</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ISP IC</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를 이용한 보급형</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저원가형</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F144 3MCP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2019.10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3257014621"/>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18</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저용량</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직렬 주변장치 인터페이스용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(1Gb/2Gb/4Gb) SPI-LGA</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2019.10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946754822"/>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19</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Recon. Wafer</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을 적용한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2-Die Stack 16Gb(8Gb LPDDR4x2) POP</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F200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2019.08</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4253062347"/>
                  </a:ext>
                </a:extLst>
              </a:tr>
              <a:tr h="20126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AEC-Q100 Grade-2</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NAND MCP(F162s &amp; F134)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및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NAND DDP(F63)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3921656876"/>
                  </a:ext>
                </a:extLst>
              </a:tr>
            </a:tbl>
          </a:graphicData>
        </a:graphic>
      </p:graphicFrame>
      <p:pic>
        <p:nvPicPr>
          <p:cNvPr id="6" name="그림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970235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BBB556C-EFC3-4449-87B9-0AD0B9DD8A9A}"/>
              </a:ext>
            </a:extLst>
          </p:cNvPr>
          <p:cNvSpPr>
            <a:spLocks noGrp="1"/>
          </p:cNvSpPr>
          <p:nvPr>
            <p:ph type="body" sz="quarter" idx="13"/>
          </p:nvPr>
        </p:nvSpPr>
        <p:spPr/>
        <p:txBody>
          <a:bodyPr/>
          <a:lstStyle/>
          <a:p>
            <a:r>
              <a:rPr lang="ko-KR" altLang="en-US" dirty="0"/>
              <a:t>주요 연구개발 실적 </a:t>
            </a:r>
            <a:r>
              <a:rPr lang="en-US" altLang="ko-KR" dirty="0"/>
              <a:t>(2/2)</a:t>
            </a:r>
            <a:endParaRPr lang="ko-KR" altLang="en-US" dirty="0"/>
          </a:p>
        </p:txBody>
      </p:sp>
      <p:sp>
        <p:nvSpPr>
          <p:cNvPr id="3" name="세로 텍스트 개체 틀 2">
            <a:extLst>
              <a:ext uri="{FF2B5EF4-FFF2-40B4-BE49-F238E27FC236}">
                <a16:creationId xmlns:a16="http://schemas.microsoft.com/office/drawing/2014/main" id="{B7483923-BE02-4C2A-B582-D903E1135192}"/>
              </a:ext>
            </a:extLst>
          </p:cNvPr>
          <p:cNvSpPr>
            <a:spLocks noGrp="1"/>
          </p:cNvSpPr>
          <p:nvPr>
            <p:ph type="body" orient="vert" sz="quarter" idx="14"/>
          </p:nvPr>
        </p:nvSpPr>
        <p:spPr/>
        <p:txBody>
          <a:bodyPr/>
          <a:lstStyle/>
          <a:p>
            <a:r>
              <a:rPr lang="ko-KR" altLang="en-US" dirty="0"/>
              <a:t>회사는 패키징 및 테스트 사업 관련 다양한 연구 개발 활동을 진행하고 있습니다</a:t>
            </a:r>
            <a:r>
              <a:rPr lang="en-US" altLang="ko-KR" dirty="0"/>
              <a:t>.</a:t>
            </a:r>
            <a:endParaRPr lang="ko-KR" altLang="en-US" dirty="0"/>
          </a:p>
        </p:txBody>
      </p:sp>
      <p:graphicFrame>
        <p:nvGraphicFramePr>
          <p:cNvPr id="11" name="표 2">
            <a:extLst>
              <a:ext uri="{FF2B5EF4-FFF2-40B4-BE49-F238E27FC236}">
                <a16:creationId xmlns:a16="http://schemas.microsoft.com/office/drawing/2014/main" id="{B8884025-3D9E-4C50-A3CE-E20CC962FF38}"/>
              </a:ext>
            </a:extLst>
          </p:cNvPr>
          <p:cNvGraphicFramePr>
            <a:graphicFrameLocks noGrp="1"/>
          </p:cNvGraphicFramePr>
          <p:nvPr>
            <p:extLst>
              <p:ext uri="{D42A27DB-BD31-4B8C-83A1-F6EECF244321}">
                <p14:modId xmlns:p14="http://schemas.microsoft.com/office/powerpoint/2010/main" val="2527517170"/>
              </p:ext>
            </p:extLst>
          </p:nvPr>
        </p:nvGraphicFramePr>
        <p:xfrm>
          <a:off x="674440" y="1721319"/>
          <a:ext cx="8258208" cy="4656237"/>
        </p:xfrm>
        <a:graphic>
          <a:graphicData uri="http://schemas.openxmlformats.org/drawingml/2006/table">
            <a:tbl>
              <a:tblPr firstRow="1" bandRow="1">
                <a:tableStyleId>{8799B23B-EC83-4686-B30A-512413B5E67A}</a:tableStyleId>
              </a:tblPr>
              <a:tblGrid>
                <a:gridCol w="411954">
                  <a:extLst>
                    <a:ext uri="{9D8B030D-6E8A-4147-A177-3AD203B41FA5}">
                      <a16:colId xmlns:a16="http://schemas.microsoft.com/office/drawing/2014/main" val="3419028631"/>
                    </a:ext>
                  </a:extLst>
                </a:gridCol>
                <a:gridCol w="6174377">
                  <a:extLst>
                    <a:ext uri="{9D8B030D-6E8A-4147-A177-3AD203B41FA5}">
                      <a16:colId xmlns:a16="http://schemas.microsoft.com/office/drawing/2014/main" val="900629754"/>
                    </a:ext>
                  </a:extLst>
                </a:gridCol>
                <a:gridCol w="836023">
                  <a:extLst>
                    <a:ext uri="{9D8B030D-6E8A-4147-A177-3AD203B41FA5}">
                      <a16:colId xmlns:a16="http://schemas.microsoft.com/office/drawing/2014/main" val="3837497180"/>
                    </a:ext>
                  </a:extLst>
                </a:gridCol>
                <a:gridCol w="835854">
                  <a:extLst>
                    <a:ext uri="{9D8B030D-6E8A-4147-A177-3AD203B41FA5}">
                      <a16:colId xmlns:a16="http://schemas.microsoft.com/office/drawing/2014/main" val="4105410676"/>
                    </a:ext>
                  </a:extLst>
                </a:gridCol>
              </a:tblGrid>
              <a:tr h="217229">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구분</a:t>
                      </a:r>
                      <a:endParaRPr lang="en-US" altLang="ko-KR" sz="800" baseline="0" dirty="0">
                        <a:solidFill>
                          <a:schemeClr val="bg1"/>
                        </a:solidFill>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연구과제</a:t>
                      </a:r>
                      <a:endParaRPr lang="en-US" altLang="ko-KR" sz="800" baseline="0" dirty="0">
                        <a:solidFill>
                          <a:schemeClr val="bg1"/>
                        </a:solidFill>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시작일</a:t>
                      </a: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종료일</a:t>
                      </a: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extLst>
                  <a:ext uri="{0D108BD9-81ED-4DB2-BD59-A6C34878D82A}">
                    <a16:rowId xmlns:a16="http://schemas.microsoft.com/office/drawing/2014/main" val="834063274"/>
                  </a:ext>
                </a:extLst>
              </a:tr>
              <a:tr h="24083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60um SDBG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공정이 적용된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4-Die Stack 32Gb(8Gb LPDDR4x4) POP</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QDP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483407145"/>
                  </a:ext>
                </a:extLst>
              </a:tr>
              <a:tr h="24083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초박형</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(45/40/30um) NAND FLASH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적용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64GBROM/3GBRAM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퍼포먼스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7eMCP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898060464"/>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23</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256Gb 3D-</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낸드플래시</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적용 고용량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SSD(2TB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클라이언트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SSD</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용</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256GB ODP 132B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2019.12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238533473"/>
                  </a:ext>
                </a:extLst>
              </a:tr>
              <a:tr h="24083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Dumped Die 8Gb LPDDR3</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를 적용한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16GB ROM/1GB RAM</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용 보급형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2eMCP 221B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2019.09</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700225586"/>
                  </a:ext>
                </a:extLst>
              </a:tr>
              <a:tr h="240836">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25</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C2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타입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CPB(Cu Pillar Bump) &amp; 63um Bump Height &amp; 150um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칩두께</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적용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8Gb DDR4 78B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플립칩</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2019.08</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671507094"/>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26</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영상보안용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ISP(Image Signal Processor) HD-SDI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신호 특성 개선용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SBT</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를 적용한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2MCP 144B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2019.10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993454139"/>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영상보안용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ISP(Image Signal Processor)</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에 합금와이어</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(Pure Ag wire)</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를 적용한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2MCP 144B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2019.12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3298487507"/>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28</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60um SDBG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공정이 적용된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2-Die Stack 16Gb(8Gb LPDDR4x2) Ultra PC</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200B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2019.10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029116597"/>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29</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3D NAND 128Gb</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와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10nx 8Gb LPDDR4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적용한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32GBROM/3GBRAM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보급형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254B(6Stack) </a:t>
                      </a:r>
                      <a:r>
                        <a:rPr lang="en-US" altLang="ko-KR"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eMCP</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2019.10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213228695"/>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30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3D NAND 256Gb</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와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10nx 8Gb LPDDR4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적용한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64GBROM/4GBRAM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보급형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254B(6Stack) </a:t>
                      </a:r>
                      <a:r>
                        <a:rPr lang="en-US" altLang="ko-KR"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eMCP</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2019.11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3603236963"/>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31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C2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타입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CPB(Cu Pillar Bump) Driver IC</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와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0.8x0.8 RGB LED</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를 적용한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사이니지용</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LED-SIP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모듈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2019.11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2020.05</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716021406"/>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32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C2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타입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CPB(Cu Pillar Bump) &amp; 62um Bump Height &amp; 320um SDBG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적용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8Gb DDR4 78B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플립칩</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2020.03</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375805625"/>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33</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10nx 8Gb LPDDR4 Dumped Die</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를 적용한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200B DDP(16Gb)/QDP(32Gb)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4103206778"/>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34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60um DBG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공법 적용한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4-Die Stack 32Gb(8Gb LPDDR4x4) 10x15_200B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2020.01</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2020.06</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674202745"/>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35</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Sub 2D(QR)</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마킹 및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Dual Bin Sorting D/A</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공법 적용한 </a:t>
                      </a:r>
                      <a:r>
                        <a:rPr lang="en-US" altLang="ko-KR"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eMCP</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/POP</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제품 패키지 공정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2020.02</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755100542"/>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36</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60um SDBG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공정이 적용된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2-Die Stack 16Gb(8Gb LPDDR4x4) POP-TOP</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200B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3348531927"/>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37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Dumped Die 8Gb LPDDR4</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를 적용한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4-Die Stack 32Gb(8Gb LPDDR4x4) 10x15 Body 200B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3257014621"/>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38</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AEC-Q100</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인증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Automotive</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향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8x10.5 Body 162B NAND MCP (4G Flash+4G RAM)</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2020.04</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2020.07</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946754822"/>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39</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10</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나노</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세대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60um SDBG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공정이 적용된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2-Die Stack 16Gb(8Gb LPDDR4x2) Mobile</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용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200B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2020.03</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ko-KR" altLang="en-US" sz="800" b="0" baseline="0" dirty="0">
                          <a:latin typeface="Arial" panose="020B0604020202020204" pitchFamily="34" charset="0"/>
                          <a:ea typeface="KoPubWorld돋움체 Medium" panose="00000600000000000000" pitchFamily="2" charset="-127"/>
                        </a:rPr>
                        <a:t>진행중</a:t>
                      </a: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4253062347"/>
                  </a:ext>
                </a:extLst>
              </a:tr>
              <a:tr h="217229">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40</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SDBG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공정이 적용된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4-Die Stack 8GB8Gb 2CH 5G</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통신모듈용</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a:t>
                      </a: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254B </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패키지 개발</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2020.03</a:t>
                      </a:r>
                      <a:endParaRPr lang="ko-KR" altLang="en-US" sz="800" b="0" baseline="0" dirty="0">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ko-KR" altLang="en-US" sz="800" b="0" baseline="0" dirty="0">
                          <a:latin typeface="Arial" panose="020B0604020202020204" pitchFamily="34" charset="0"/>
                          <a:ea typeface="KoPubWorld돋움체 Medium" panose="00000600000000000000" pitchFamily="2" charset="-127"/>
                        </a:rPr>
                        <a:t>진행중</a:t>
                      </a: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3921656876"/>
                  </a:ext>
                </a:extLst>
              </a:tr>
            </a:tbl>
          </a:graphicData>
        </a:graphic>
      </p:graphicFrame>
      <p:pic>
        <p:nvPicPr>
          <p:cNvPr id="6" name="그림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15515492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BBB556C-EFC3-4449-87B9-0AD0B9DD8A9A}"/>
              </a:ext>
            </a:extLst>
          </p:cNvPr>
          <p:cNvSpPr>
            <a:spLocks noGrp="1"/>
          </p:cNvSpPr>
          <p:nvPr>
            <p:ph type="body" sz="quarter" idx="13"/>
          </p:nvPr>
        </p:nvSpPr>
        <p:spPr/>
        <p:txBody>
          <a:bodyPr/>
          <a:lstStyle/>
          <a:p>
            <a:r>
              <a:rPr lang="ko-KR" altLang="en-US" dirty="0"/>
              <a:t>지적재산권</a:t>
            </a:r>
            <a:r>
              <a:rPr lang="en-US" altLang="ko-KR" dirty="0"/>
              <a:t>(</a:t>
            </a:r>
            <a:r>
              <a:rPr lang="ko-KR" altLang="en-US" dirty="0"/>
              <a:t>특허</a:t>
            </a:r>
            <a:r>
              <a:rPr lang="en-US" altLang="ko-KR" dirty="0"/>
              <a:t>) </a:t>
            </a:r>
            <a:r>
              <a:rPr lang="ko-KR" altLang="en-US" dirty="0"/>
              <a:t>목록</a:t>
            </a:r>
          </a:p>
        </p:txBody>
      </p:sp>
      <p:sp>
        <p:nvSpPr>
          <p:cNvPr id="3" name="세로 텍스트 개체 틀 2">
            <a:extLst>
              <a:ext uri="{FF2B5EF4-FFF2-40B4-BE49-F238E27FC236}">
                <a16:creationId xmlns:a16="http://schemas.microsoft.com/office/drawing/2014/main" id="{B7483923-BE02-4C2A-B582-D903E1135192}"/>
              </a:ext>
            </a:extLst>
          </p:cNvPr>
          <p:cNvSpPr>
            <a:spLocks noGrp="1"/>
          </p:cNvSpPr>
          <p:nvPr>
            <p:ph type="body" orient="vert" sz="quarter" idx="14"/>
          </p:nvPr>
        </p:nvSpPr>
        <p:spPr/>
        <p:txBody>
          <a:bodyPr/>
          <a:lstStyle/>
          <a:p>
            <a:r>
              <a:rPr lang="ko-KR" altLang="en-US" dirty="0"/>
              <a:t>회사는 패키징 및 테스트 사업 관련 다양한 지적재산권을 보유하고 있습니다</a:t>
            </a:r>
            <a:r>
              <a:rPr lang="en-US" altLang="ko-KR" dirty="0"/>
              <a:t>.</a:t>
            </a:r>
            <a:endParaRPr lang="ko-KR" altLang="en-US" dirty="0"/>
          </a:p>
        </p:txBody>
      </p:sp>
      <p:graphicFrame>
        <p:nvGraphicFramePr>
          <p:cNvPr id="6" name="표 2">
            <a:extLst>
              <a:ext uri="{FF2B5EF4-FFF2-40B4-BE49-F238E27FC236}">
                <a16:creationId xmlns:a16="http://schemas.microsoft.com/office/drawing/2014/main" id="{E3F6CEE6-5737-4EB4-82E8-EDE4DEDBE201}"/>
              </a:ext>
            </a:extLst>
          </p:cNvPr>
          <p:cNvGraphicFramePr>
            <a:graphicFrameLocks noGrp="1"/>
          </p:cNvGraphicFramePr>
          <p:nvPr>
            <p:extLst>
              <p:ext uri="{D42A27DB-BD31-4B8C-83A1-F6EECF244321}">
                <p14:modId xmlns:p14="http://schemas.microsoft.com/office/powerpoint/2010/main" val="2851904288"/>
              </p:ext>
            </p:extLst>
          </p:nvPr>
        </p:nvGraphicFramePr>
        <p:xfrm>
          <a:off x="676200" y="1751892"/>
          <a:ext cx="8169852" cy="2720980"/>
        </p:xfrm>
        <a:graphic>
          <a:graphicData uri="http://schemas.openxmlformats.org/drawingml/2006/table">
            <a:tbl>
              <a:tblPr firstRow="1" bandRow="1">
                <a:tableStyleId>{8799B23B-EC83-4686-B30A-512413B5E67A}</a:tableStyleId>
              </a:tblPr>
              <a:tblGrid>
                <a:gridCol w="882048">
                  <a:extLst>
                    <a:ext uri="{9D8B030D-6E8A-4147-A177-3AD203B41FA5}">
                      <a16:colId xmlns:a16="http://schemas.microsoft.com/office/drawing/2014/main" val="3419028631"/>
                    </a:ext>
                  </a:extLst>
                </a:gridCol>
                <a:gridCol w="1184365">
                  <a:extLst>
                    <a:ext uri="{9D8B030D-6E8A-4147-A177-3AD203B41FA5}">
                      <a16:colId xmlns:a16="http://schemas.microsoft.com/office/drawing/2014/main" val="3038915944"/>
                    </a:ext>
                  </a:extLst>
                </a:gridCol>
                <a:gridCol w="1750423">
                  <a:extLst>
                    <a:ext uri="{9D8B030D-6E8A-4147-A177-3AD203B41FA5}">
                      <a16:colId xmlns:a16="http://schemas.microsoft.com/office/drawing/2014/main" val="3837497180"/>
                    </a:ext>
                  </a:extLst>
                </a:gridCol>
                <a:gridCol w="4353016">
                  <a:extLst>
                    <a:ext uri="{9D8B030D-6E8A-4147-A177-3AD203B41FA5}">
                      <a16:colId xmlns:a16="http://schemas.microsoft.com/office/drawing/2014/main" val="4105410676"/>
                    </a:ext>
                  </a:extLst>
                </a:gridCol>
              </a:tblGrid>
              <a:tr h="119612">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구분</a:t>
                      </a:r>
                      <a:endParaRPr lang="en-US" altLang="ko-KR" sz="800" baseline="0" dirty="0">
                        <a:solidFill>
                          <a:schemeClr val="bg1"/>
                        </a:solidFill>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등록번호</a:t>
                      </a:r>
                      <a:endParaRPr lang="en-US" altLang="ko-KR" sz="800" baseline="0" dirty="0">
                        <a:solidFill>
                          <a:schemeClr val="bg1"/>
                        </a:solidFill>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등록일</a:t>
                      </a:r>
                      <a:endParaRPr lang="en-US" altLang="ko-KR" sz="800" baseline="0" dirty="0">
                        <a:solidFill>
                          <a:schemeClr val="bg1"/>
                        </a:solidFill>
                        <a:latin typeface="Arial" panose="020B0604020202020204" pitchFamily="34" charset="0"/>
                        <a:ea typeface="KoPubWorld돋움체 Medium" panose="00000600000000000000" pitchFamily="2" charset="-127"/>
                      </a:endParaRP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tc>
                  <a:txBody>
                    <a:bodyPr/>
                    <a:lstStyle/>
                    <a:p>
                      <a:pPr algn="ctr" latinLnBrk="1"/>
                      <a:r>
                        <a:rPr lang="ko-KR" altLang="en-US" sz="800" baseline="0" dirty="0">
                          <a:solidFill>
                            <a:schemeClr val="bg1"/>
                          </a:solidFill>
                          <a:latin typeface="Arial" panose="020B0604020202020204" pitchFamily="34" charset="0"/>
                          <a:ea typeface="KoPubWorld돋움체 Medium" panose="00000600000000000000" pitchFamily="2" charset="-127"/>
                        </a:rPr>
                        <a:t>특허내용</a:t>
                      </a:r>
                    </a:p>
                  </a:txBody>
                  <a:tcPr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solidFill>
                      <a:srgbClr val="483159"/>
                    </a:solidFill>
                  </a:tcPr>
                </a:tc>
                <a:extLst>
                  <a:ext uri="{0D108BD9-81ED-4DB2-BD59-A6C34878D82A}">
                    <a16:rowId xmlns:a16="http://schemas.microsoft.com/office/drawing/2014/main" val="834063274"/>
                  </a:ext>
                </a:extLst>
              </a:tr>
              <a:tr h="250762">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2004.07.14</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ctr" latinLnBrk="1">
                        <a:lnSpc>
                          <a:spcPct val="150000"/>
                        </a:lnSpc>
                        <a:buFont typeface="Arial" panose="020B0604020202020204" pitchFamily="34" charset="0"/>
                        <a:buNone/>
                      </a:pP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(10-2004-0054644)</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ctr" latinLnBrk="1">
                        <a:lnSpc>
                          <a:spcPct val="150000"/>
                        </a:lnSpc>
                        <a:buFont typeface="Arial" panose="020B0604020202020204" pitchFamily="34" charset="0"/>
                        <a:buNone/>
                      </a:pP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2006.09.21</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l" latinLnBrk="1">
                        <a:lnSpc>
                          <a:spcPct val="150000"/>
                        </a:lnSpc>
                        <a:buFont typeface="Arial" panose="020B0604020202020204" pitchFamily="34" charset="0"/>
                        <a:buNone/>
                      </a:pP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이미지 </a:t>
                      </a:r>
                      <a:r>
                        <a:rPr lang="ko-KR" altLang="en-US" sz="800" b="0" i="0" u="none" strike="noStrike" kern="1200" baseline="0" dirty="0" err="1">
                          <a:solidFill>
                            <a:schemeClr val="tx1"/>
                          </a:solidFill>
                          <a:effectLst/>
                          <a:latin typeface="Arial" panose="020B0604020202020204" pitchFamily="34" charset="0"/>
                          <a:ea typeface="KoPubWorld돋움체 Medium" panose="00000600000000000000" pitchFamily="2" charset="-127"/>
                          <a:cs typeface="+mn-cs"/>
                        </a:rPr>
                        <a:t>센서용</a:t>
                      </a:r>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 패키지</a:t>
                      </a:r>
                      <a:endParaRPr lang="en-US" altLang="ko-KR"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483407145"/>
                  </a:ext>
                </a:extLst>
              </a:tr>
              <a:tr h="250762">
                <a:tc>
                  <a:txBody>
                    <a:bodyPr/>
                    <a:lstStyle/>
                    <a:p>
                      <a:pPr marL="0" indent="0" algn="ctr" latinLnBrk="1">
                        <a:lnSpc>
                          <a:spcPct val="150000"/>
                        </a:lnSpc>
                        <a:buFont typeface="Arial" panose="020B0604020202020204" pitchFamily="34" charset="0"/>
                        <a:buNone/>
                      </a:pPr>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2006.12.18</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(10-2006-0129698)</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2008.03.26</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i="0" u="none" strike="noStrike" kern="1200" baseline="0" dirty="0">
                          <a:solidFill>
                            <a:schemeClr val="tx1"/>
                          </a:solidFill>
                          <a:effectLst/>
                          <a:latin typeface="Arial" panose="020B0604020202020204" pitchFamily="34" charset="0"/>
                          <a:ea typeface="KoPubWorld돋움체 Medium" panose="00000600000000000000" pitchFamily="2" charset="-127"/>
                          <a:cs typeface="+mn-cs"/>
                        </a:rPr>
                        <a:t>저장장치</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898060464"/>
                  </a:ext>
                </a:extLst>
              </a:tr>
              <a:tr h="250762">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2010.12.09</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(10-2010-0125357)</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2012.12.11</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baseline="0" dirty="0">
                          <a:latin typeface="Arial" panose="020B0604020202020204" pitchFamily="34" charset="0"/>
                          <a:ea typeface="KoPubWorld돋움체 Medium" panose="00000600000000000000" pitchFamily="2" charset="-127"/>
                        </a:rPr>
                        <a:t>반도체 패키지</a:t>
                      </a: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238533473"/>
                  </a:ext>
                </a:extLst>
              </a:tr>
              <a:tr h="250762">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2011.03.07</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(10-2011-0019980)</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2012.11.28</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marL="0" indent="0" algn="l" latinLnBrk="1">
                        <a:lnSpc>
                          <a:spcPct val="150000"/>
                        </a:lnSpc>
                        <a:buFont typeface="Arial" panose="020B0604020202020204" pitchFamily="34" charset="0"/>
                        <a:buNone/>
                      </a:pPr>
                      <a:r>
                        <a:rPr lang="ko-KR" altLang="en-US" sz="800" b="0" baseline="0" dirty="0">
                          <a:latin typeface="Arial" panose="020B0604020202020204" pitchFamily="34" charset="0"/>
                          <a:ea typeface="KoPubWorld돋움체 Medium" panose="00000600000000000000" pitchFamily="2" charset="-127"/>
                        </a:rPr>
                        <a:t>패키지 모듈</a:t>
                      </a: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700225586"/>
                  </a:ext>
                </a:extLst>
              </a:tr>
              <a:tr h="250762">
                <a:tc>
                  <a:txBody>
                    <a:bodyPr/>
                    <a:lstStyle/>
                    <a:p>
                      <a:pPr marL="0" indent="0" algn="ctr" latinLnBrk="1">
                        <a:lnSpc>
                          <a:spcPct val="150000"/>
                        </a:lnSpc>
                        <a:buFont typeface="Arial" panose="020B0604020202020204" pitchFamily="34" charset="0"/>
                        <a:buNone/>
                      </a:pPr>
                      <a:r>
                        <a:rPr lang="en-US" altLang="ko-KR" sz="800" b="0" baseline="0" dirty="0">
                          <a:latin typeface="Arial" panose="020B0604020202020204" pitchFamily="34" charset="0"/>
                          <a:ea typeface="KoPubWorld돋움체 Medium" panose="00000600000000000000" pitchFamily="2" charset="-127"/>
                        </a:rPr>
                        <a:t>2011.03.07</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(10-2011-0019981)</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2012.12.31</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baseline="0" dirty="0">
                          <a:latin typeface="Arial" panose="020B0604020202020204" pitchFamily="34" charset="0"/>
                          <a:ea typeface="KoPubWorld돋움체 Medium" panose="00000600000000000000" pitchFamily="2" charset="-127"/>
                        </a:rPr>
                        <a:t>패키지 모듈</a:t>
                      </a: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671507094"/>
                  </a:ext>
                </a:extLst>
              </a:tr>
              <a:tr h="250762">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2011.03.07</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(10-2011-0019982)</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2012.11.28</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baseline="0" dirty="0">
                          <a:latin typeface="Arial" panose="020B0604020202020204" pitchFamily="34" charset="0"/>
                          <a:ea typeface="KoPubWorld돋움체 Medium" panose="00000600000000000000" pitchFamily="2" charset="-127"/>
                        </a:rPr>
                        <a:t>패키지 모듈</a:t>
                      </a: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993454139"/>
                  </a:ext>
                </a:extLst>
              </a:tr>
              <a:tr h="250762">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2012.05.10</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(10-2012-0049640)</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2014.02.11</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baseline="0" dirty="0">
                          <a:latin typeface="Arial" panose="020B0604020202020204" pitchFamily="34" charset="0"/>
                          <a:ea typeface="KoPubWorld돋움체 Medium" panose="00000600000000000000" pitchFamily="2" charset="-127"/>
                        </a:rPr>
                        <a:t>적층 반도체 패키지 및 그 제조 방법</a:t>
                      </a: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2839141011"/>
                  </a:ext>
                </a:extLst>
              </a:tr>
              <a:tr h="250762">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2012.05.11</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(10-2012-0050332)</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2014.02.11</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baseline="0" dirty="0">
                          <a:latin typeface="Arial" panose="020B0604020202020204" pitchFamily="34" charset="0"/>
                          <a:ea typeface="KoPubWorld돋움체 Medium" panose="00000600000000000000" pitchFamily="2" charset="-127"/>
                        </a:rPr>
                        <a:t>적층 반도체 패키징</a:t>
                      </a: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4007402987"/>
                  </a:ext>
                </a:extLst>
              </a:tr>
              <a:tr h="250762">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2014.04.29</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(10-2014-0051340)</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2015.10.28</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baseline="0" dirty="0">
                          <a:latin typeface="Arial" panose="020B0604020202020204" pitchFamily="34" charset="0"/>
                          <a:ea typeface="KoPubWorld돋움체 Medium" panose="00000600000000000000" pitchFamily="2" charset="-127"/>
                        </a:rPr>
                        <a:t>칩 오픈 </a:t>
                      </a:r>
                      <a:r>
                        <a:rPr lang="ko-KR" altLang="en-US" sz="800" b="0" baseline="0" dirty="0" err="1">
                          <a:latin typeface="Arial" panose="020B0604020202020204" pitchFamily="34" charset="0"/>
                          <a:ea typeface="KoPubWorld돋움체 Medium" panose="00000600000000000000" pitchFamily="2" charset="-127"/>
                        </a:rPr>
                        <a:t>몰딩</a:t>
                      </a:r>
                      <a:r>
                        <a:rPr lang="ko-KR" altLang="en-US" sz="800" b="0" baseline="0" dirty="0">
                          <a:latin typeface="Arial" panose="020B0604020202020204" pitchFamily="34" charset="0"/>
                          <a:ea typeface="KoPubWorld돋움체 Medium" panose="00000600000000000000" pitchFamily="2" charset="-127"/>
                        </a:rPr>
                        <a:t> 패키지의 제조방법</a:t>
                      </a: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2452650316"/>
                  </a:ext>
                </a:extLst>
              </a:tr>
              <a:tr h="250762">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2015.09.15</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(10-2015-0130075)</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algn="ctr" latinLnBrk="1"/>
                      <a:r>
                        <a:rPr lang="en-US" altLang="ko-KR" sz="800" b="0" baseline="0" dirty="0">
                          <a:latin typeface="Arial" panose="020B0604020202020204" pitchFamily="34" charset="0"/>
                          <a:ea typeface="KoPubWorld돋움체 Medium" panose="00000600000000000000" pitchFamily="2" charset="-127"/>
                        </a:rPr>
                        <a:t>2017.02.13</a:t>
                      </a:r>
                      <a:endParaRPr lang="ko-KR" altLang="en-US" sz="800" b="0" baseline="0" dirty="0">
                        <a:latin typeface="Arial" panose="020B0604020202020204" pitchFamily="34" charset="0"/>
                        <a:ea typeface="KoPubWorld돋움체 Medium" panose="00000600000000000000" pitchFamily="2" charset="-127"/>
                      </a:endParaRP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tc>
                  <a:txBody>
                    <a:bodyPr/>
                    <a:lstStyle/>
                    <a:p>
                      <a:pPr latinLnBrk="1"/>
                      <a:r>
                        <a:rPr lang="ko-KR" altLang="en-US" sz="800" b="0" baseline="0" dirty="0">
                          <a:latin typeface="Arial" panose="020B0604020202020204" pitchFamily="34" charset="0"/>
                          <a:ea typeface="KoPubWorld돋움체 Medium" panose="00000600000000000000" pitchFamily="2" charset="-127"/>
                        </a:rPr>
                        <a:t>웨이퍼 재 구성방법</a:t>
                      </a:r>
                    </a:p>
                  </a:txBody>
                  <a:tcPr marT="36000" marB="36000" anchor="ctr">
                    <a:lnL w="12700" cap="flat" cmpd="sng" algn="ctr">
                      <a:solidFill>
                        <a:srgbClr val="483159"/>
                      </a:solidFill>
                      <a:prstDash val="solid"/>
                      <a:round/>
                      <a:headEnd type="none" w="med" len="med"/>
                      <a:tailEnd type="none" w="med" len="med"/>
                    </a:lnL>
                    <a:lnR w="12700" cap="flat" cmpd="sng" algn="ctr">
                      <a:solidFill>
                        <a:srgbClr val="483159"/>
                      </a:solidFill>
                      <a:prstDash val="solid"/>
                      <a:round/>
                      <a:headEnd type="none" w="med" len="med"/>
                      <a:tailEnd type="none" w="med" len="med"/>
                    </a:lnR>
                    <a:lnT w="12700" cap="flat" cmpd="sng" algn="ctr">
                      <a:solidFill>
                        <a:srgbClr val="483159"/>
                      </a:solidFill>
                      <a:prstDash val="solid"/>
                      <a:round/>
                      <a:headEnd type="none" w="med" len="med"/>
                      <a:tailEnd type="none" w="med" len="med"/>
                    </a:lnT>
                    <a:lnB w="12700" cap="flat" cmpd="sng" algn="ctr">
                      <a:solidFill>
                        <a:srgbClr val="483159"/>
                      </a:solidFill>
                      <a:prstDash val="solid"/>
                      <a:round/>
                      <a:headEnd type="none" w="med" len="med"/>
                      <a:tailEnd type="none" w="med" len="med"/>
                    </a:lnB>
                    <a:noFill/>
                  </a:tcPr>
                </a:tc>
                <a:extLst>
                  <a:ext uri="{0D108BD9-81ED-4DB2-BD59-A6C34878D82A}">
                    <a16:rowId xmlns:a16="http://schemas.microsoft.com/office/drawing/2014/main" val="1353574860"/>
                  </a:ext>
                </a:extLst>
              </a:tr>
            </a:tbl>
          </a:graphicData>
        </a:graphic>
      </p:graphicFrame>
      <p:sp>
        <p:nvSpPr>
          <p:cNvPr id="7" name="Text Box 6">
            <a:extLst>
              <a:ext uri="{FF2B5EF4-FFF2-40B4-BE49-F238E27FC236}">
                <a16:creationId xmlns:a16="http://schemas.microsoft.com/office/drawing/2014/main" id="{424C0431-AB04-405B-86B3-06585B823F2F}"/>
              </a:ext>
            </a:extLst>
          </p:cNvPr>
          <p:cNvSpPr txBox="1">
            <a:spLocks noChangeArrowheads="1"/>
          </p:cNvSpPr>
          <p:nvPr/>
        </p:nvSpPr>
        <p:spPr bwMode="auto">
          <a:xfrm>
            <a:off x="675512" y="4516901"/>
            <a:ext cx="2623431" cy="123111"/>
          </a:xfrm>
          <a:prstGeom prst="rect">
            <a:avLst/>
          </a:prstGeom>
          <a:noFill/>
          <a:ln w="6350">
            <a:noFill/>
            <a:miter lim="800000"/>
            <a:headEnd/>
            <a:tailEnd/>
          </a:ln>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buClr>
                <a:srgbClr val="007C92"/>
              </a:buClr>
              <a:buSzPct val="85000"/>
              <a:defRPr/>
            </a:pPr>
            <a:r>
              <a:rPr lang="en-US" altLang="ko-KR" sz="800" i="1" kern="0" dirty="0">
                <a:solidFill>
                  <a:srgbClr val="483159"/>
                </a:solidFill>
                <a:latin typeface="KoPubWorld돋움체 Medium" panose="00000600000000000000" pitchFamily="2" charset="-127"/>
                <a:ea typeface="KoPubWorld돋움체 Medium" panose="00000600000000000000" pitchFamily="2" charset="-127"/>
              </a:rPr>
              <a:t>Source: Dart(</a:t>
            </a:r>
            <a:r>
              <a:rPr lang="ko-KR" altLang="en-US" sz="800" i="1" kern="0" dirty="0">
                <a:solidFill>
                  <a:srgbClr val="483159"/>
                </a:solidFill>
                <a:latin typeface="KoPubWorld돋움체 Medium" panose="00000600000000000000" pitchFamily="2" charset="-127"/>
                <a:ea typeface="KoPubWorld돋움체 Medium" panose="00000600000000000000" pitchFamily="2" charset="-127"/>
              </a:rPr>
              <a:t>사업보고서</a:t>
            </a:r>
            <a:r>
              <a:rPr lang="en-US" altLang="ko-KR" sz="800" i="1" kern="0" dirty="0">
                <a:solidFill>
                  <a:srgbClr val="483159"/>
                </a:solidFill>
                <a:latin typeface="KoPubWorld돋움체 Medium" panose="00000600000000000000" pitchFamily="2" charset="-127"/>
                <a:ea typeface="KoPubWorld돋움체 Medium" panose="00000600000000000000" pitchFamily="2" charset="-127"/>
              </a:rPr>
              <a:t>)</a:t>
            </a:r>
          </a:p>
        </p:txBody>
      </p:sp>
      <p:pic>
        <p:nvPicPr>
          <p:cNvPr id="8" name="그림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8983" y="75984"/>
            <a:ext cx="1474573" cy="1042477"/>
          </a:xfrm>
          <a:prstGeom prst="rect">
            <a:avLst/>
          </a:prstGeom>
        </p:spPr>
      </p:pic>
    </p:spTree>
    <p:extLst>
      <p:ext uri="{BB962C8B-B14F-4D97-AF65-F5344CB8AC3E}">
        <p14:creationId xmlns:p14="http://schemas.microsoft.com/office/powerpoint/2010/main" val="2419878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C278276D-4961-4F69-931E-3DD51823E98A}"/>
              </a:ext>
            </a:extLst>
          </p:cNvPr>
          <p:cNvSpPr>
            <a:spLocks noGrp="1"/>
          </p:cNvSpPr>
          <p:nvPr>
            <p:ph type="body" sz="quarter" idx="10"/>
          </p:nvPr>
        </p:nvSpPr>
        <p:spPr/>
        <p:txBody>
          <a:bodyPr/>
          <a:lstStyle/>
          <a:p>
            <a:r>
              <a:rPr lang="ko-KR" altLang="en-US" dirty="0" err="1"/>
              <a:t>오름프라이빗에쿼티</a:t>
            </a:r>
            <a:r>
              <a:rPr lang="ko-KR" altLang="en-US" dirty="0"/>
              <a:t> 소개</a:t>
            </a:r>
          </a:p>
        </p:txBody>
      </p:sp>
      <p:sp>
        <p:nvSpPr>
          <p:cNvPr id="2" name="직사각형 1">
            <a:extLst>
              <a:ext uri="{FF2B5EF4-FFF2-40B4-BE49-F238E27FC236}">
                <a16:creationId xmlns:a16="http://schemas.microsoft.com/office/drawing/2014/main" id="{B80D1C26-EC06-4FE3-8A8F-3B4BACFCB6A1}"/>
              </a:ext>
            </a:extLst>
          </p:cNvPr>
          <p:cNvSpPr/>
          <p:nvPr/>
        </p:nvSpPr>
        <p:spPr>
          <a:xfrm>
            <a:off x="269174" y="6329548"/>
            <a:ext cx="680852" cy="383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Tree>
    <p:extLst>
      <p:ext uri="{BB962C8B-B14F-4D97-AF65-F5344CB8AC3E}">
        <p14:creationId xmlns:p14="http://schemas.microsoft.com/office/powerpoint/2010/main" val="180298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381000" y="1"/>
            <a:ext cx="9144000" cy="742950"/>
          </a:xfrm>
          <a:prstGeom prst="rect">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pic>
        <p:nvPicPr>
          <p:cNvPr id="3" name="그림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34203" y="148070"/>
            <a:ext cx="508759" cy="400050"/>
          </a:xfrm>
          <a:prstGeom prst="rect">
            <a:avLst/>
          </a:prstGeom>
        </p:spPr>
      </p:pic>
      <p:sp>
        <p:nvSpPr>
          <p:cNvPr id="6" name="TextBox 5"/>
          <p:cNvSpPr txBox="1"/>
          <p:nvPr/>
        </p:nvSpPr>
        <p:spPr>
          <a:xfrm>
            <a:off x="581405" y="171421"/>
            <a:ext cx="3580852" cy="400110"/>
          </a:xfrm>
          <a:prstGeom prst="rect">
            <a:avLst/>
          </a:prstGeom>
          <a:noFill/>
        </p:spPr>
        <p:txBody>
          <a:bodyPr wrap="none" rtlCol="0">
            <a:spAutoFit/>
          </a:bodyPr>
          <a:lstStyle/>
          <a:p>
            <a:r>
              <a:rPr lang="en-US" altLang="ko-KR" sz="2000" dirty="0" err="1">
                <a:solidFill>
                  <a:schemeClr val="bg1"/>
                </a:solidFill>
                <a:latin typeface="KoPubWorld돋움체 Medium" panose="00000600000000000000" pitchFamily="2" charset="-127"/>
                <a:ea typeface="KoPubWorld돋움체 Medium" panose="00000600000000000000" pitchFamily="2" charset="-127"/>
              </a:rPr>
              <a:t>Aureum</a:t>
            </a:r>
            <a:r>
              <a:rPr lang="en-US" altLang="ko-KR" sz="2000" dirty="0">
                <a:solidFill>
                  <a:schemeClr val="bg1"/>
                </a:solidFill>
                <a:latin typeface="KoPubWorld돋움체 Medium" panose="00000600000000000000" pitchFamily="2" charset="-127"/>
                <a:ea typeface="KoPubWorld돋움체 Medium" panose="00000600000000000000" pitchFamily="2" charset="-127"/>
              </a:rPr>
              <a:t> PE Co., Ltd. </a:t>
            </a:r>
            <a:r>
              <a:rPr lang="ko-KR" altLang="en-US" sz="2000" dirty="0">
                <a:solidFill>
                  <a:schemeClr val="bg1"/>
                </a:solidFill>
                <a:latin typeface="KoPubWorld돋움체 Medium" panose="00000600000000000000" pitchFamily="2" charset="-127"/>
                <a:ea typeface="KoPubWorld돋움체 Medium" panose="00000600000000000000" pitchFamily="2" charset="-127"/>
              </a:rPr>
              <a:t>회사 개요</a:t>
            </a:r>
          </a:p>
        </p:txBody>
      </p:sp>
      <p:sp>
        <p:nvSpPr>
          <p:cNvPr id="8" name="TextBox 7"/>
          <p:cNvSpPr txBox="1"/>
          <p:nvPr/>
        </p:nvSpPr>
        <p:spPr>
          <a:xfrm>
            <a:off x="974603" y="1076296"/>
            <a:ext cx="1156086" cy="400110"/>
          </a:xfrm>
          <a:prstGeom prst="rect">
            <a:avLst/>
          </a:prstGeom>
          <a:noFill/>
        </p:spPr>
        <p:txBody>
          <a:bodyPr wrap="none" rtlCol="0">
            <a:spAutoFit/>
          </a:bodyPr>
          <a:lstStyle/>
          <a:p>
            <a:r>
              <a:rPr lang="ko-KR" altLang="en-US" sz="2000" dirty="0">
                <a:latin typeface="KoPubWorld돋움체 Medium" panose="00000600000000000000" pitchFamily="2" charset="-127"/>
                <a:ea typeface="KoPubWorld돋움체 Medium" panose="00000600000000000000" pitchFamily="2" charset="-127"/>
              </a:rPr>
              <a:t>일반 현황</a:t>
            </a:r>
          </a:p>
        </p:txBody>
      </p:sp>
      <p:graphicFrame>
        <p:nvGraphicFramePr>
          <p:cNvPr id="9" name="표 8"/>
          <p:cNvGraphicFramePr>
            <a:graphicFrameLocks noGrp="1"/>
          </p:cNvGraphicFramePr>
          <p:nvPr/>
        </p:nvGraphicFramePr>
        <p:xfrm>
          <a:off x="990600" y="1628777"/>
          <a:ext cx="7924800" cy="4932044"/>
        </p:xfrm>
        <a:graphic>
          <a:graphicData uri="http://schemas.openxmlformats.org/drawingml/2006/table">
            <a:tbl>
              <a:tblPr firstRow="1" bandRow="1">
                <a:tableStyleId>{1FECB4D8-DB02-4DC6-A0A2-4F2EBAE1DC90}</a:tableStyleId>
              </a:tblPr>
              <a:tblGrid>
                <a:gridCol w="2019300">
                  <a:extLst>
                    <a:ext uri="{9D8B030D-6E8A-4147-A177-3AD203B41FA5}">
                      <a16:colId xmlns:a16="http://schemas.microsoft.com/office/drawing/2014/main" val="744749419"/>
                    </a:ext>
                  </a:extLst>
                </a:gridCol>
                <a:gridCol w="5905500">
                  <a:extLst>
                    <a:ext uri="{9D8B030D-6E8A-4147-A177-3AD203B41FA5}">
                      <a16:colId xmlns:a16="http://schemas.microsoft.com/office/drawing/2014/main" val="660623718"/>
                    </a:ext>
                  </a:extLst>
                </a:gridCol>
              </a:tblGrid>
              <a:tr h="523874">
                <a:tc>
                  <a:txBody>
                    <a:bodyPr/>
                    <a:lstStyle/>
                    <a:p>
                      <a:pPr algn="ctr" latinLnBrk="1"/>
                      <a:r>
                        <a:rPr lang="ko-KR" altLang="en-US" dirty="0">
                          <a:solidFill>
                            <a:schemeClr val="tx1"/>
                          </a:solidFill>
                          <a:latin typeface="KoPubWorld돋움체 Medium" panose="00000600000000000000" pitchFamily="2" charset="-127"/>
                          <a:ea typeface="KoPubWorld돋움체 Medium" panose="00000600000000000000" pitchFamily="2" charset="-127"/>
                        </a:rPr>
                        <a:t>구 분</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dirty="0">
                          <a:solidFill>
                            <a:schemeClr val="tx1"/>
                          </a:solidFill>
                          <a:latin typeface="KoPubWorld돋움체 Medium" panose="00000600000000000000" pitchFamily="2" charset="-127"/>
                          <a:ea typeface="KoPubWorld돋움체 Medium" panose="00000600000000000000" pitchFamily="2" charset="-127"/>
                        </a:rPr>
                        <a:t> 내 용</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51822227"/>
                  </a:ext>
                </a:extLst>
              </a:tr>
              <a:tr h="647700">
                <a:tc>
                  <a:txBody>
                    <a:bodyPr/>
                    <a:lstStyle/>
                    <a:p>
                      <a:pPr algn="ctr" latinLnBrk="1"/>
                      <a:r>
                        <a:rPr lang="ko-KR" altLang="en-US" sz="1200" dirty="0">
                          <a:solidFill>
                            <a:schemeClr val="tx1"/>
                          </a:solidFill>
                          <a:latin typeface="KoPubWorld돋움체 Medium" panose="00000600000000000000" pitchFamily="2" charset="-127"/>
                          <a:ea typeface="KoPubWorld돋움체 Medium" panose="00000600000000000000" pitchFamily="2" charset="-127"/>
                        </a:rPr>
                        <a:t>회 사 명</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dirty="0" err="1">
                          <a:solidFill>
                            <a:schemeClr val="tx1"/>
                          </a:solidFill>
                          <a:latin typeface="KoPubWorld돋움체 Medium" panose="00000600000000000000" pitchFamily="2" charset="-127"/>
                          <a:ea typeface="KoPubWorld돋움체 Medium" panose="00000600000000000000" pitchFamily="2" charset="-127"/>
                        </a:rPr>
                        <a:t>오름프라이빗에쿼티</a:t>
                      </a:r>
                      <a:r>
                        <a:rPr lang="ko-KR" altLang="en-US" sz="1200" dirty="0">
                          <a:solidFill>
                            <a:schemeClr val="tx1"/>
                          </a:solidFill>
                          <a:latin typeface="KoPubWorld돋움체 Medium" panose="00000600000000000000" pitchFamily="2" charset="-127"/>
                          <a:ea typeface="KoPubWorld돋움체 Medium" panose="00000600000000000000" pitchFamily="2" charset="-127"/>
                        </a:rPr>
                        <a:t> 주식회사</a:t>
                      </a:r>
                    </a:p>
                    <a:p>
                      <a:pPr algn="ctr" latinLnBrk="1"/>
                      <a:r>
                        <a:rPr lang="en-US" altLang="ko-KR" sz="1200" dirty="0" err="1">
                          <a:solidFill>
                            <a:schemeClr val="tx1"/>
                          </a:solidFill>
                          <a:latin typeface="KoPubWorld돋움체 Medium" panose="00000600000000000000" pitchFamily="2" charset="-127"/>
                          <a:ea typeface="KoPubWorld돋움체 Medium" panose="00000600000000000000" pitchFamily="2" charset="-127"/>
                        </a:rPr>
                        <a:t>Aureum</a:t>
                      </a:r>
                      <a:r>
                        <a:rPr lang="en-US" altLang="ko-KR" sz="1200" dirty="0">
                          <a:solidFill>
                            <a:schemeClr val="tx1"/>
                          </a:solidFill>
                          <a:latin typeface="KoPubWorld돋움체 Medium" panose="00000600000000000000" pitchFamily="2" charset="-127"/>
                          <a:ea typeface="KoPubWorld돋움체 Medium" panose="00000600000000000000" pitchFamily="2" charset="-127"/>
                        </a:rPr>
                        <a:t> Private Equity Co., Ltd.</a:t>
                      </a:r>
                      <a:endParaRPr lang="ko-KR" altLang="en-US" sz="1200" dirty="0">
                        <a:solidFill>
                          <a:schemeClr val="tx1"/>
                        </a:solidFill>
                        <a:latin typeface="KoPubWorld돋움체 Medium" panose="00000600000000000000" pitchFamily="2" charset="-127"/>
                        <a:ea typeface="KoPubWorld돋움체 Medium" panose="00000600000000000000" pitchFamily="2" charset="-127"/>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8442070"/>
                  </a:ext>
                </a:extLst>
              </a:tr>
              <a:tr h="552450">
                <a:tc>
                  <a:txBody>
                    <a:bodyPr/>
                    <a:lstStyle/>
                    <a:p>
                      <a:pPr algn="ctr" latinLnBrk="1"/>
                      <a:r>
                        <a:rPr lang="ko-KR" altLang="en-US" sz="1200" dirty="0">
                          <a:solidFill>
                            <a:schemeClr val="tx1"/>
                          </a:solidFill>
                          <a:latin typeface="KoPubWorld돋움체 Medium" panose="00000600000000000000" pitchFamily="2" charset="-127"/>
                          <a:ea typeface="KoPubWorld돋움체 Medium" panose="00000600000000000000" pitchFamily="2" charset="-127"/>
                        </a:rPr>
                        <a:t>설립일</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dirty="0">
                          <a:solidFill>
                            <a:schemeClr val="tx1"/>
                          </a:solidFill>
                          <a:latin typeface="KoPubWorld돋움체 Medium" panose="00000600000000000000" pitchFamily="2" charset="-127"/>
                          <a:ea typeface="KoPubWorld돋움체 Medium" panose="00000600000000000000" pitchFamily="2" charset="-127"/>
                        </a:rPr>
                        <a:t>2019 </a:t>
                      </a:r>
                      <a:r>
                        <a:rPr lang="ko-KR" altLang="en-US" sz="1200" dirty="0">
                          <a:solidFill>
                            <a:schemeClr val="tx1"/>
                          </a:solidFill>
                          <a:latin typeface="KoPubWorld돋움체 Medium" panose="00000600000000000000" pitchFamily="2" charset="-127"/>
                          <a:ea typeface="KoPubWorld돋움체 Medium" panose="00000600000000000000" pitchFamily="2" charset="-127"/>
                        </a:rPr>
                        <a:t>년 </a:t>
                      </a:r>
                      <a:r>
                        <a:rPr lang="en-US" altLang="ko-KR" sz="1200" dirty="0">
                          <a:solidFill>
                            <a:schemeClr val="tx1"/>
                          </a:solidFill>
                          <a:latin typeface="KoPubWorld돋움체 Medium" panose="00000600000000000000" pitchFamily="2" charset="-127"/>
                          <a:ea typeface="KoPubWorld돋움체 Medium" panose="00000600000000000000" pitchFamily="2" charset="-127"/>
                        </a:rPr>
                        <a:t>2 </a:t>
                      </a:r>
                      <a:r>
                        <a:rPr lang="ko-KR" altLang="en-US" sz="1200" dirty="0">
                          <a:solidFill>
                            <a:schemeClr val="tx1"/>
                          </a:solidFill>
                          <a:latin typeface="KoPubWorld돋움체 Medium" panose="00000600000000000000" pitchFamily="2" charset="-127"/>
                          <a:ea typeface="KoPubWorld돋움체 Medium" panose="00000600000000000000" pitchFamily="2" charset="-127"/>
                        </a:rPr>
                        <a:t>월 </a:t>
                      </a:r>
                      <a:r>
                        <a:rPr lang="en-US" altLang="ko-KR" sz="1200" dirty="0">
                          <a:solidFill>
                            <a:schemeClr val="tx1"/>
                          </a:solidFill>
                          <a:latin typeface="KoPubWorld돋움체 Medium" panose="00000600000000000000" pitchFamily="2" charset="-127"/>
                          <a:ea typeface="KoPubWorld돋움체 Medium" panose="00000600000000000000" pitchFamily="2" charset="-127"/>
                        </a:rPr>
                        <a:t>11 </a:t>
                      </a:r>
                      <a:r>
                        <a:rPr lang="ko-KR" altLang="en-US" sz="1200" dirty="0">
                          <a:solidFill>
                            <a:schemeClr val="tx1"/>
                          </a:solidFill>
                          <a:latin typeface="KoPubWorld돋움체 Medium" panose="00000600000000000000" pitchFamily="2" charset="-127"/>
                          <a:ea typeface="KoPubWorld돋움체 Medium" panose="00000600000000000000" pitchFamily="2" charset="-127"/>
                        </a:rPr>
                        <a:t>일</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4380921"/>
                  </a:ext>
                </a:extLst>
              </a:tr>
              <a:tr h="552450">
                <a:tc>
                  <a:txBody>
                    <a:bodyPr/>
                    <a:lstStyle/>
                    <a:p>
                      <a:pPr algn="ctr" latinLnBrk="1"/>
                      <a:r>
                        <a:rPr lang="ko-KR" altLang="en-US" sz="1200" dirty="0">
                          <a:solidFill>
                            <a:schemeClr val="tx1"/>
                          </a:solidFill>
                          <a:latin typeface="KoPubWorld돋움체 Medium" panose="00000600000000000000" pitchFamily="2" charset="-127"/>
                          <a:ea typeface="KoPubWorld돋움체 Medium" panose="00000600000000000000" pitchFamily="2" charset="-127"/>
                        </a:rPr>
                        <a:t>소 재 지</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dirty="0">
                          <a:solidFill>
                            <a:schemeClr val="tx1"/>
                          </a:solidFill>
                          <a:latin typeface="KoPubWorld돋움체 Medium" panose="00000600000000000000" pitchFamily="2" charset="-127"/>
                          <a:ea typeface="KoPubWorld돋움체 Medium" panose="00000600000000000000" pitchFamily="2" charset="-127"/>
                        </a:rPr>
                        <a:t>서울특별시 종로구 종로</a:t>
                      </a:r>
                      <a:r>
                        <a:rPr lang="en-US" altLang="ko-KR" sz="1200" dirty="0">
                          <a:solidFill>
                            <a:schemeClr val="tx1"/>
                          </a:solidFill>
                          <a:latin typeface="KoPubWorld돋움체 Medium" panose="00000600000000000000" pitchFamily="2" charset="-127"/>
                          <a:ea typeface="KoPubWorld돋움체 Medium" panose="00000600000000000000" pitchFamily="2" charset="-127"/>
                        </a:rPr>
                        <a:t>1</a:t>
                      </a:r>
                      <a:r>
                        <a:rPr lang="ko-KR" altLang="en-US" sz="1200" dirty="0">
                          <a:solidFill>
                            <a:schemeClr val="tx1"/>
                          </a:solidFill>
                          <a:latin typeface="KoPubWorld돋움체 Medium" panose="00000600000000000000" pitchFamily="2" charset="-127"/>
                          <a:ea typeface="KoPubWorld돋움체 Medium" panose="00000600000000000000" pitchFamily="2" charset="-127"/>
                        </a:rPr>
                        <a:t>길 </a:t>
                      </a:r>
                      <a:r>
                        <a:rPr lang="en-US" altLang="ko-KR" sz="1200" dirty="0">
                          <a:solidFill>
                            <a:schemeClr val="tx1"/>
                          </a:solidFill>
                          <a:latin typeface="KoPubWorld돋움체 Medium" panose="00000600000000000000" pitchFamily="2" charset="-127"/>
                          <a:ea typeface="KoPubWorld돋움체 Medium" panose="00000600000000000000" pitchFamily="2" charset="-127"/>
                        </a:rPr>
                        <a:t>42, 1201</a:t>
                      </a:r>
                      <a:r>
                        <a:rPr lang="ko-KR" altLang="en-US" sz="1200" dirty="0">
                          <a:solidFill>
                            <a:schemeClr val="tx1"/>
                          </a:solidFill>
                          <a:latin typeface="KoPubWorld돋움체 Medium" panose="00000600000000000000" pitchFamily="2" charset="-127"/>
                          <a:ea typeface="KoPubWorld돋움체 Medium" panose="00000600000000000000" pitchFamily="2" charset="-127"/>
                        </a:rPr>
                        <a:t>호</a:t>
                      </a:r>
                      <a:r>
                        <a:rPr lang="en-US" altLang="ko-KR" sz="1200" dirty="0">
                          <a:solidFill>
                            <a:schemeClr val="tx1"/>
                          </a:solidFill>
                          <a:latin typeface="KoPubWorld돋움체 Medium" panose="00000600000000000000" pitchFamily="2" charset="-127"/>
                          <a:ea typeface="KoPubWorld돋움체 Medium" panose="00000600000000000000" pitchFamily="2" charset="-127"/>
                        </a:rPr>
                        <a:t>(</a:t>
                      </a:r>
                      <a:r>
                        <a:rPr lang="ko-KR" altLang="en-US" sz="1200" dirty="0">
                          <a:solidFill>
                            <a:schemeClr val="tx1"/>
                          </a:solidFill>
                          <a:latin typeface="KoPubWorld돋움체 Medium" panose="00000600000000000000" pitchFamily="2" charset="-127"/>
                          <a:ea typeface="KoPubWorld돋움체 Medium" panose="00000600000000000000" pitchFamily="2" charset="-127"/>
                        </a:rPr>
                        <a:t>수송동</a:t>
                      </a:r>
                      <a:r>
                        <a:rPr lang="en-US" altLang="ko-KR" sz="1200" dirty="0">
                          <a:solidFill>
                            <a:schemeClr val="tx1"/>
                          </a:solidFill>
                          <a:latin typeface="KoPubWorld돋움체 Medium" panose="00000600000000000000" pitchFamily="2" charset="-127"/>
                          <a:ea typeface="KoPubWorld돋움체 Medium" panose="00000600000000000000" pitchFamily="2" charset="-127"/>
                        </a:rPr>
                        <a:t>, </a:t>
                      </a:r>
                      <a:r>
                        <a:rPr lang="ko-KR" altLang="en-US" sz="1200" dirty="0">
                          <a:solidFill>
                            <a:schemeClr val="tx1"/>
                          </a:solidFill>
                          <a:latin typeface="KoPubWorld돋움체 Medium" panose="00000600000000000000" pitchFamily="2" charset="-127"/>
                          <a:ea typeface="KoPubWorld돋움체 Medium" panose="00000600000000000000" pitchFamily="2" charset="-127"/>
                        </a:rPr>
                        <a:t>이마빌딩</a:t>
                      </a:r>
                      <a:r>
                        <a:rPr lang="en-US" altLang="ko-KR" sz="1200" dirty="0">
                          <a:solidFill>
                            <a:schemeClr val="tx1"/>
                          </a:solidFill>
                          <a:latin typeface="KoPubWorld돋움체 Medium" panose="00000600000000000000" pitchFamily="2" charset="-127"/>
                          <a:ea typeface="KoPubWorld돋움체 Medium" panose="00000600000000000000" pitchFamily="2" charset="-127"/>
                        </a:rPr>
                        <a:t>)</a:t>
                      </a:r>
                      <a:endParaRPr lang="ko-KR" altLang="en-US" sz="1200" dirty="0">
                        <a:solidFill>
                          <a:schemeClr val="tx1"/>
                        </a:solidFill>
                        <a:latin typeface="KoPubWorld돋움체 Medium" panose="00000600000000000000" pitchFamily="2" charset="-127"/>
                        <a:ea typeface="KoPubWorld돋움체 Medium" panose="00000600000000000000" pitchFamily="2" charset="-127"/>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0615201"/>
                  </a:ext>
                </a:extLst>
              </a:tr>
              <a:tr h="552450">
                <a:tc>
                  <a:txBody>
                    <a:bodyPr/>
                    <a:lstStyle/>
                    <a:p>
                      <a:pPr algn="ctr" latinLnBrk="1"/>
                      <a:r>
                        <a:rPr lang="ko-KR" altLang="en-US" sz="1200" dirty="0">
                          <a:solidFill>
                            <a:schemeClr val="tx1"/>
                          </a:solidFill>
                          <a:latin typeface="KoPubWorld돋움체 Medium" panose="00000600000000000000" pitchFamily="2" charset="-127"/>
                          <a:ea typeface="KoPubWorld돋움체 Medium" panose="00000600000000000000" pitchFamily="2" charset="-127"/>
                        </a:rPr>
                        <a:t>대 주 </a:t>
                      </a:r>
                      <a:r>
                        <a:rPr lang="ko-KR" altLang="en-US" sz="1200" dirty="0" err="1">
                          <a:solidFill>
                            <a:schemeClr val="tx1"/>
                          </a:solidFill>
                          <a:latin typeface="KoPubWorld돋움체 Medium" panose="00000600000000000000" pitchFamily="2" charset="-127"/>
                          <a:ea typeface="KoPubWorld돋움체 Medium" panose="00000600000000000000" pitchFamily="2" charset="-127"/>
                        </a:rPr>
                        <a:t>주</a:t>
                      </a:r>
                      <a:endParaRPr lang="ko-KR" altLang="en-US" sz="1200" dirty="0">
                        <a:solidFill>
                          <a:schemeClr val="tx1"/>
                        </a:solidFill>
                        <a:latin typeface="KoPubWorld돋움체 Medium" panose="00000600000000000000" pitchFamily="2" charset="-127"/>
                        <a:ea typeface="KoPubWorld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dirty="0" err="1">
                          <a:solidFill>
                            <a:schemeClr val="tx1"/>
                          </a:solidFill>
                          <a:latin typeface="KoPubWorld돋움체 Medium" panose="00000600000000000000" pitchFamily="2" charset="-127"/>
                          <a:ea typeface="KoPubWorld돋움체 Medium" panose="00000600000000000000" pitchFamily="2" charset="-127"/>
                        </a:rPr>
                        <a:t>테라원</a:t>
                      </a:r>
                      <a:r>
                        <a:rPr lang="ko-KR" altLang="en-US" sz="1200" dirty="0">
                          <a:solidFill>
                            <a:schemeClr val="tx1"/>
                          </a:solidFill>
                          <a:latin typeface="KoPubWorld돋움체 Medium" panose="00000600000000000000" pitchFamily="2" charset="-127"/>
                          <a:ea typeface="KoPubWorld돋움체 Medium" panose="00000600000000000000" pitchFamily="2" charset="-127"/>
                        </a:rPr>
                        <a:t> </a:t>
                      </a:r>
                      <a:r>
                        <a:rPr lang="ko-KR" altLang="en-US" sz="1200" dirty="0" err="1">
                          <a:solidFill>
                            <a:schemeClr val="tx1"/>
                          </a:solidFill>
                          <a:latin typeface="KoPubWorld돋움체 Medium" panose="00000600000000000000" pitchFamily="2" charset="-127"/>
                          <a:ea typeface="KoPubWorld돋움체 Medium" panose="00000600000000000000" pitchFamily="2" charset="-127"/>
                        </a:rPr>
                        <a:t>홀딩스</a:t>
                      </a:r>
                      <a:r>
                        <a:rPr lang="ko-KR" altLang="en-US" sz="1200" dirty="0">
                          <a:solidFill>
                            <a:schemeClr val="tx1"/>
                          </a:solidFill>
                          <a:latin typeface="KoPubWorld돋움체 Medium" panose="00000600000000000000" pitchFamily="2" charset="-127"/>
                          <a:ea typeface="KoPubWorld돋움체 Medium" panose="00000600000000000000" pitchFamily="2" charset="-127"/>
                        </a:rPr>
                        <a:t> 유한책임회사</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9313526"/>
                  </a:ext>
                </a:extLst>
              </a:tr>
              <a:tr h="1838325">
                <a:tc>
                  <a:txBody>
                    <a:bodyPr/>
                    <a:lstStyle/>
                    <a:p>
                      <a:pPr algn="ctr" latinLnBrk="1"/>
                      <a:r>
                        <a:rPr lang="ko-KR" altLang="en-US" sz="1200" dirty="0">
                          <a:solidFill>
                            <a:schemeClr val="tx1"/>
                          </a:solidFill>
                          <a:latin typeface="KoPubWorld돋움체 Medium" panose="00000600000000000000" pitchFamily="2" charset="-127"/>
                          <a:ea typeface="KoPubWorld돋움체 Medium" panose="00000600000000000000" pitchFamily="2" charset="-127"/>
                        </a:rPr>
                        <a:t>사업영역</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1200" dirty="0" err="1">
                          <a:solidFill>
                            <a:schemeClr val="tx1"/>
                          </a:solidFill>
                          <a:latin typeface="KoPubWorld돋움체 Medium" panose="00000600000000000000" pitchFamily="2" charset="-127"/>
                          <a:ea typeface="KoPubWorld돋움체 Medium" panose="00000600000000000000" pitchFamily="2" charset="-127"/>
                        </a:rPr>
                        <a:t>오름프라이빗에쿼티는</a:t>
                      </a:r>
                      <a:r>
                        <a:rPr lang="ko-KR" altLang="en-US" sz="1200" dirty="0">
                          <a:solidFill>
                            <a:schemeClr val="tx1"/>
                          </a:solidFill>
                          <a:latin typeface="KoPubWorld돋움체 Medium" panose="00000600000000000000" pitchFamily="2" charset="-127"/>
                          <a:ea typeface="KoPubWorld돋움체 Medium" panose="00000600000000000000" pitchFamily="2" charset="-127"/>
                        </a:rPr>
                        <a:t> 자본시장과 금융투자업에 관한 법률 및 관련 법령상 허용되는</a:t>
                      </a:r>
                    </a:p>
                    <a:p>
                      <a:pPr algn="l" latinLnBrk="1"/>
                      <a:r>
                        <a:rPr lang="ko-KR" altLang="en-US" sz="1200" dirty="0">
                          <a:solidFill>
                            <a:schemeClr val="tx1"/>
                          </a:solidFill>
                          <a:latin typeface="KoPubWorld돋움체 Medium" panose="00000600000000000000" pitchFamily="2" charset="-127"/>
                          <a:ea typeface="KoPubWorld돋움체 Medium" panose="00000600000000000000" pitchFamily="2" charset="-127"/>
                        </a:rPr>
                        <a:t>자산운용행위와 사모투자전문회사</a:t>
                      </a:r>
                      <a:r>
                        <a:rPr lang="en-US" altLang="ko-KR" sz="1200" dirty="0">
                          <a:solidFill>
                            <a:schemeClr val="tx1"/>
                          </a:solidFill>
                          <a:latin typeface="KoPubWorld돋움체 Medium" panose="00000600000000000000" pitchFamily="2" charset="-127"/>
                          <a:ea typeface="KoPubWorld돋움체 Medium" panose="00000600000000000000" pitchFamily="2" charset="-127"/>
                        </a:rPr>
                        <a:t>(PEF)</a:t>
                      </a:r>
                      <a:r>
                        <a:rPr lang="ko-KR" altLang="en-US" sz="1200" dirty="0">
                          <a:solidFill>
                            <a:schemeClr val="tx1"/>
                          </a:solidFill>
                          <a:latin typeface="KoPubWorld돋움체 Medium" panose="00000600000000000000" pitchFamily="2" charset="-127"/>
                          <a:ea typeface="KoPubWorld돋움체 Medium" panose="00000600000000000000" pitchFamily="2" charset="-127"/>
                        </a:rPr>
                        <a:t>의 업무집행 사원의 업무를 하고자 함</a:t>
                      </a:r>
                      <a:r>
                        <a:rPr lang="en-US" altLang="ko-KR" sz="1200" dirty="0">
                          <a:solidFill>
                            <a:schemeClr val="tx1"/>
                          </a:solidFill>
                          <a:latin typeface="KoPubWorld돋움체 Medium" panose="00000600000000000000" pitchFamily="2" charset="-127"/>
                          <a:ea typeface="KoPubWorld돋움체 Medium" panose="00000600000000000000" pitchFamily="2" charset="-127"/>
                        </a:rPr>
                        <a:t>. </a:t>
                      </a:r>
                      <a:br>
                        <a:rPr lang="en-US" altLang="ko-KR" sz="1200" dirty="0">
                          <a:solidFill>
                            <a:schemeClr val="tx1"/>
                          </a:solidFill>
                          <a:latin typeface="KoPubWorld돋움체 Medium" panose="00000600000000000000" pitchFamily="2" charset="-127"/>
                          <a:ea typeface="KoPubWorld돋움체 Medium" panose="00000600000000000000" pitchFamily="2" charset="-127"/>
                        </a:rPr>
                      </a:br>
                      <a:br>
                        <a:rPr lang="en-US" altLang="ko-KR" sz="1200" dirty="0">
                          <a:solidFill>
                            <a:schemeClr val="tx1"/>
                          </a:solidFill>
                          <a:latin typeface="KoPubWorld돋움체 Medium" panose="00000600000000000000" pitchFamily="2" charset="-127"/>
                          <a:ea typeface="KoPubWorld돋움체 Medium" panose="00000600000000000000" pitchFamily="2" charset="-127"/>
                        </a:rPr>
                      </a:br>
                      <a:r>
                        <a:rPr lang="ko-KR" altLang="en-US" sz="1200" dirty="0" err="1">
                          <a:solidFill>
                            <a:schemeClr val="tx1"/>
                          </a:solidFill>
                          <a:latin typeface="KoPubWorld돋움체 Medium" panose="00000600000000000000" pitchFamily="2" charset="-127"/>
                          <a:ea typeface="KoPubWorld돋움체 Medium" panose="00000600000000000000" pitchFamily="2" charset="-127"/>
                        </a:rPr>
                        <a:t>오름프라이빗에쿼티는</a:t>
                      </a:r>
                      <a:r>
                        <a:rPr lang="ko-KR" altLang="en-US" sz="1200" dirty="0">
                          <a:solidFill>
                            <a:schemeClr val="tx1"/>
                          </a:solidFill>
                          <a:latin typeface="KoPubWorld돋움체 Medium" panose="00000600000000000000" pitchFamily="2" charset="-127"/>
                          <a:ea typeface="KoPubWorld돋움체 Medium" panose="00000600000000000000" pitchFamily="2" charset="-127"/>
                        </a:rPr>
                        <a:t> 국내 및 아시아 지역을 중심으로 부가가치 및 시너지를 창출하는</a:t>
                      </a:r>
                    </a:p>
                    <a:p>
                      <a:pPr algn="l" latinLnBrk="1"/>
                      <a:r>
                        <a:rPr lang="ko-KR" altLang="en-US" sz="1200" dirty="0">
                          <a:solidFill>
                            <a:schemeClr val="tx1"/>
                          </a:solidFill>
                          <a:latin typeface="KoPubWorld돋움체 Medium" panose="00000600000000000000" pitchFamily="2" charset="-127"/>
                          <a:ea typeface="KoPubWorld돋움체 Medium" panose="00000600000000000000" pitchFamily="2" charset="-127"/>
                        </a:rPr>
                        <a:t>사업분야에 집중 투자하고자 함</a:t>
                      </a:r>
                      <a:endParaRPr lang="en-US" altLang="ko-KR" sz="1200" dirty="0">
                        <a:solidFill>
                          <a:schemeClr val="tx1"/>
                        </a:solidFill>
                        <a:latin typeface="KoPubWorld돋움체 Medium" panose="00000600000000000000" pitchFamily="2" charset="-127"/>
                        <a:ea typeface="KoPubWorld돋움체 Medium" panose="00000600000000000000" pitchFamily="2" charset="-127"/>
                      </a:endParaRPr>
                    </a:p>
                    <a:p>
                      <a:pPr algn="l" latinLnBrk="1"/>
                      <a:endParaRPr lang="en-US" altLang="ko-KR" sz="1200" dirty="0">
                        <a:solidFill>
                          <a:schemeClr val="tx1"/>
                        </a:solidFill>
                        <a:latin typeface="KoPubWorld돋움체 Medium" panose="00000600000000000000" pitchFamily="2" charset="-127"/>
                        <a:ea typeface="KoPubWorld돋움체 Medium" panose="00000600000000000000" pitchFamily="2" charset="-127"/>
                      </a:endParaRPr>
                    </a:p>
                    <a:p>
                      <a:pPr algn="l" latinLnBrk="1"/>
                      <a:r>
                        <a:rPr lang="ko-KR" altLang="en-US" sz="1200" dirty="0" err="1">
                          <a:solidFill>
                            <a:schemeClr val="tx1"/>
                          </a:solidFill>
                          <a:latin typeface="KoPubWorld돋움체 Medium" panose="00000600000000000000" pitchFamily="2" charset="-127"/>
                          <a:ea typeface="KoPubWorld돋움체 Medium" panose="00000600000000000000" pitchFamily="2" charset="-127"/>
                        </a:rPr>
                        <a:t>오름프라이빗에쿼티는</a:t>
                      </a:r>
                      <a:r>
                        <a:rPr lang="ko-KR" altLang="en-US" sz="1200" dirty="0">
                          <a:solidFill>
                            <a:schemeClr val="tx1"/>
                          </a:solidFill>
                          <a:latin typeface="KoPubWorld돋움체 Medium" panose="00000600000000000000" pitchFamily="2" charset="-127"/>
                          <a:ea typeface="KoPubWorld돋움체 Medium" panose="00000600000000000000" pitchFamily="2" charset="-127"/>
                        </a:rPr>
                        <a:t> 해당 분야 전문가 및 다양한 경력의 투자전문가들로 구성되어</a:t>
                      </a:r>
                      <a:r>
                        <a:rPr lang="en-US" altLang="ko-KR" sz="1200" dirty="0">
                          <a:solidFill>
                            <a:schemeClr val="tx1"/>
                          </a:solidFill>
                          <a:latin typeface="KoPubWorld돋움체 Medium" panose="00000600000000000000" pitchFamily="2" charset="-127"/>
                          <a:ea typeface="KoPubWorld돋움체 Medium" panose="00000600000000000000" pitchFamily="2" charset="-127"/>
                        </a:rPr>
                        <a:t>, </a:t>
                      </a:r>
                      <a:r>
                        <a:rPr lang="ko-KR" altLang="en-US" sz="1200" dirty="0">
                          <a:solidFill>
                            <a:schemeClr val="tx1"/>
                          </a:solidFill>
                          <a:latin typeface="KoPubWorld돋움체 Medium" panose="00000600000000000000" pitchFamily="2" charset="-127"/>
                          <a:ea typeface="KoPubWorld돋움체 Medium" panose="00000600000000000000" pitchFamily="2" charset="-127"/>
                        </a:rPr>
                        <a:t>특정</a:t>
                      </a:r>
                    </a:p>
                    <a:p>
                      <a:pPr algn="l" latinLnBrk="1"/>
                      <a:r>
                        <a:rPr lang="ko-KR" altLang="en-US" sz="1200" dirty="0">
                          <a:solidFill>
                            <a:schemeClr val="tx1"/>
                          </a:solidFill>
                          <a:latin typeface="KoPubWorld돋움체 Medium" panose="00000600000000000000" pitchFamily="2" charset="-127"/>
                          <a:ea typeface="KoPubWorld돋움체 Medium" panose="00000600000000000000" pitchFamily="2" charset="-127"/>
                        </a:rPr>
                        <a:t>분야에서 독점적인 투자 기회를 추구함</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9619189"/>
                  </a:ext>
                </a:extLst>
              </a:tr>
            </a:tbl>
          </a:graphicData>
        </a:graphic>
      </p:graphicFrame>
      <p:cxnSp>
        <p:nvCxnSpPr>
          <p:cNvPr id="13" name="직선 연결선 12"/>
          <p:cNvCxnSpPr/>
          <p:nvPr/>
        </p:nvCxnSpPr>
        <p:spPr>
          <a:xfrm>
            <a:off x="676275" y="6505545"/>
            <a:ext cx="8553450" cy="0"/>
          </a:xfrm>
          <a:prstGeom prst="line">
            <a:avLst/>
          </a:prstGeom>
          <a:ln>
            <a:solidFill>
              <a:srgbClr val="483159"/>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5168" y="6515040"/>
            <a:ext cx="5868914" cy="215444"/>
          </a:xfrm>
          <a:prstGeom prst="rect">
            <a:avLst/>
          </a:prstGeom>
          <a:noFill/>
        </p:spPr>
        <p:txBody>
          <a:bodyPr wrap="none" rtlCol="0">
            <a:spAutoFit/>
          </a:bodyPr>
          <a:lstStyle/>
          <a:p>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Co., Ltd. All Rights Reserved. This information is confidential and was prepared by </a:t>
            </a:r>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solely for the use of our client</a:t>
            </a:r>
            <a:endParaRPr lang="ko-KR" altLang="en-US"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endParaRPr>
          </a:p>
        </p:txBody>
      </p:sp>
    </p:spTree>
    <p:extLst>
      <p:ext uri="{BB962C8B-B14F-4D97-AF65-F5344CB8AC3E}">
        <p14:creationId xmlns:p14="http://schemas.microsoft.com/office/powerpoint/2010/main" val="2693076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642938" y="234623"/>
            <a:ext cx="8882062" cy="557148"/>
          </a:xfrm>
          <a:prstGeom prst="rect">
            <a:avLst/>
          </a:prstGeom>
          <a:solidFill>
            <a:srgbClr val="483159"/>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576000" anchor="ctr"/>
          <a:lstStyle/>
          <a:p>
            <a:r>
              <a:rPr lang="en-US" altLang="ko-KR" sz="2000" b="1" dirty="0">
                <a:solidFill>
                  <a:schemeClr val="bg1"/>
                </a:solidFill>
                <a:latin typeface="Arial" panose="020B0604020202020204" pitchFamily="34" charset="0"/>
                <a:ea typeface="KoPubWorld돋움체 Medium" panose="00000600000000000000" pitchFamily="2" charset="-127"/>
              </a:rPr>
              <a:t>Disclaimer</a:t>
            </a:r>
          </a:p>
        </p:txBody>
      </p:sp>
      <p:sp>
        <p:nvSpPr>
          <p:cNvPr id="6" name="직사각형 5">
            <a:extLst>
              <a:ext uri="{FF2B5EF4-FFF2-40B4-BE49-F238E27FC236}">
                <a16:creationId xmlns:a16="http://schemas.microsoft.com/office/drawing/2014/main" id="{9D5FCA0A-726B-4612-AC20-6FAAFD9282BB}"/>
              </a:ext>
            </a:extLst>
          </p:cNvPr>
          <p:cNvSpPr/>
          <p:nvPr/>
        </p:nvSpPr>
        <p:spPr>
          <a:xfrm>
            <a:off x="642939" y="937934"/>
            <a:ext cx="8632679" cy="5180329"/>
          </a:xfrm>
          <a:prstGeom prst="rect">
            <a:avLst/>
          </a:prstGeom>
        </p:spPr>
        <p:txBody>
          <a:bodyPr wrap="square">
            <a:spAutoFit/>
          </a:bodyPr>
          <a:lstStyle/>
          <a:p>
            <a:pPr>
              <a:lnSpc>
                <a:spcPts val="1900"/>
              </a:lnSpc>
            </a:pP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본 투자안내서</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(Information Memorandum)</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는 </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가칭</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‘오름 반도체성장기업투자</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1</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호’</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이하 ‘펀드’</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에 투자를 고려하고 있는 잠재적 투자자</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이하 “투자자”</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들에게 투자에 대한 일반적인 참고자료를 제공하기 위한 목적으로 작성된 것입니다</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따라서 투자예정자나 어느 누구라도 이 투자안내서의 내용을 본 펀드에 대한 투자와 관련하여 법률 또는 조세에 관한 전문적인 자문의 용도로 사용하여서는 아니 됩니다</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a:lnSpc>
                <a:spcPts val="1900"/>
              </a:lnSpc>
            </a:pP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본 투자안내서는 자본시장법에 따라 사모 방식의 모집을 위하여 소정의 투자예정자들에게만 비공개적으로 제공합니다</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따라서 본 투자안내서를 제공받는 투자예정자들은 투자판단을 위하여 자신의 투자</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법률 또는 조세 자문기관에게 이를 공개하는 경우를 제외하고 그 밖에 어떠한 경우라도 제</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3</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자에게 이 투자안내서를 전달하거나 그 내용을 누설하지 않도록 하여야 합니다</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a:lnSpc>
                <a:spcPts val="1900"/>
              </a:lnSpc>
            </a:pP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본 투자안내서에서 서술한 내용들은 신뢰성 있는 자료에서 수집한 것들입니다</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그러나 투자예정자는 투자 판단을 위하여 독자적인 조사 및 평가를 하여야 합니다</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a:lnSpc>
                <a:spcPts val="1900"/>
              </a:lnSpc>
            </a:pP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본 투자안내서에서 서술한 주요 내용 및 조건들은 장래 실제로 체결될 투자계약서</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펀드 규약 및 기타 관련 문서들에 대한 </a:t>
            </a:r>
            <a:r>
              <a:rPr lang="ko-KR" altLang="en-US" sz="11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예시적</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기준적</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내용 및 조건들이며</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확정된 내용 및 조건들이 아님을 양지하시기 바랍니다</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a:lnSpc>
                <a:spcPts val="1900"/>
              </a:lnSpc>
            </a:pP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본 투자안내서의 제공이 법적으로 펀드에 대한 투자의 청약행위를 구성하지는 않으며</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투자예정자가 펀드에 대한 투자의사를 확정적으로 표시하는 때에 펀드에 대한 투자의 청약이 이루어지는 것으로 봅니다</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a:lnSpc>
                <a:spcPts val="1900"/>
              </a:lnSpc>
            </a:pP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단</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본 투자안내서의 일부 내용은 투자자에 사전 공지 없이 변동될 수 있으며</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 </a:t>
            </a:r>
            <a:r>
              <a:rPr lang="ko-KR" altLang="en-US"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이러한 변동의 인지 여부는 투자자의 책임이므로 이 점 양지하시기 바랍니다</a:t>
            </a: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a:t>
            </a:r>
          </a:p>
          <a:p>
            <a:pPr>
              <a:lnSpc>
                <a:spcPts val="1900"/>
              </a:lnSpc>
            </a:pPr>
            <a:endPar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nSpc>
                <a:spcPts val="1900"/>
              </a:lnSpc>
            </a:pPr>
            <a:r>
              <a:rPr lang="ko-KR" altLang="en-US" sz="1100" b="1"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최원규 대표</a:t>
            </a:r>
          </a:p>
          <a:p>
            <a:pPr>
              <a:lnSpc>
                <a:spcPts val="1900"/>
              </a:lnSpc>
            </a:pP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Mobile 010-9063-7639 </a:t>
            </a:r>
          </a:p>
          <a:p>
            <a:pPr>
              <a:lnSpc>
                <a:spcPts val="1900"/>
              </a:lnSpc>
            </a:pP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E-mail wchoi@aureumpe.com</a:t>
            </a:r>
          </a:p>
          <a:p>
            <a:pPr>
              <a:lnSpc>
                <a:spcPts val="1900"/>
              </a:lnSpc>
            </a:pPr>
            <a:endPar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nSpc>
                <a:spcPts val="1900"/>
              </a:lnSpc>
            </a:pPr>
            <a:r>
              <a:rPr lang="ko-KR" altLang="en-US" sz="1100" b="1"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신경진 </a:t>
            </a:r>
            <a:r>
              <a:rPr lang="ko-KR" altLang="en-US" sz="1100" b="1" dirty="0" err="1">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부대표</a:t>
            </a:r>
            <a:endParaRPr lang="ko-KR" altLang="en-US" sz="1100" b="1"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a:p>
            <a:pPr>
              <a:lnSpc>
                <a:spcPts val="1900"/>
              </a:lnSpc>
            </a:pP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Mobile 010-2000-4937</a:t>
            </a:r>
          </a:p>
          <a:p>
            <a:pPr>
              <a:lnSpc>
                <a:spcPts val="1900"/>
              </a:lnSpc>
            </a:pPr>
            <a:r>
              <a:rPr lang="en-US" altLang="ko-KR" sz="1100" dirty="0">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t>E-mail kshin@aureumpe.com</a:t>
            </a:r>
          </a:p>
        </p:txBody>
      </p:sp>
      <p:sp>
        <p:nvSpPr>
          <p:cNvPr id="7" name="직사각형 6">
            <a:extLst>
              <a:ext uri="{FF2B5EF4-FFF2-40B4-BE49-F238E27FC236}">
                <a16:creationId xmlns:a16="http://schemas.microsoft.com/office/drawing/2014/main" id="{B65D6359-C9BF-4AD4-B853-F2B4E168FCFF}"/>
              </a:ext>
            </a:extLst>
          </p:cNvPr>
          <p:cNvSpPr/>
          <p:nvPr/>
        </p:nvSpPr>
        <p:spPr>
          <a:xfrm>
            <a:off x="731371" y="4256068"/>
            <a:ext cx="5965825" cy="17463"/>
          </a:xfrm>
          <a:prstGeom prst="rect">
            <a:avLst/>
          </a:prstGeom>
          <a:solidFill>
            <a:srgbClr val="D0AD6B"/>
          </a:solidFill>
          <a:ln>
            <a:noFill/>
          </a:ln>
        </p:spPr>
        <p:style>
          <a:lnRef idx="0">
            <a:schemeClr val="accent1"/>
          </a:lnRef>
          <a:fillRef idx="1">
            <a:schemeClr val="accent1"/>
          </a:fillRef>
          <a:effectRef idx="0">
            <a:schemeClr val="dk1"/>
          </a:effectRef>
          <a:fontRef idx="minor">
            <a:schemeClr val="lt1"/>
          </a:fontRef>
        </p:style>
        <p:txBody>
          <a:bodyPr anchor="ctr"/>
          <a:lstStyle/>
          <a:p>
            <a:pPr algn="ctr" defTabSz="977172">
              <a:defRPr/>
            </a:pPr>
            <a:endParaRPr lang="ko-KR" altLang="en-US" sz="1400" dirty="0">
              <a:latin typeface="Arial" panose="020B0604020202020204" pitchFamily="34" charset="0"/>
              <a:ea typeface="KoPubWorld돋움체 Medium" panose="00000600000000000000" pitchFamily="2" charset="-127"/>
            </a:endParaRPr>
          </a:p>
        </p:txBody>
      </p:sp>
    </p:spTree>
    <p:extLst>
      <p:ext uri="{BB962C8B-B14F-4D97-AF65-F5344CB8AC3E}">
        <p14:creationId xmlns:p14="http://schemas.microsoft.com/office/powerpoint/2010/main" val="25486089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381000" y="1"/>
            <a:ext cx="9144000" cy="742950"/>
          </a:xfrm>
          <a:prstGeom prst="rect">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pic>
        <p:nvPicPr>
          <p:cNvPr id="3" name="그림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34203" y="148070"/>
            <a:ext cx="508759" cy="400050"/>
          </a:xfrm>
          <a:prstGeom prst="rect">
            <a:avLst/>
          </a:prstGeom>
        </p:spPr>
      </p:pic>
      <p:sp>
        <p:nvSpPr>
          <p:cNvPr id="6" name="TextBox 5"/>
          <p:cNvSpPr txBox="1"/>
          <p:nvPr/>
        </p:nvSpPr>
        <p:spPr>
          <a:xfrm>
            <a:off x="581405" y="171421"/>
            <a:ext cx="3580852" cy="400110"/>
          </a:xfrm>
          <a:prstGeom prst="rect">
            <a:avLst/>
          </a:prstGeom>
          <a:noFill/>
        </p:spPr>
        <p:txBody>
          <a:bodyPr wrap="none" rtlCol="0">
            <a:spAutoFit/>
          </a:bodyPr>
          <a:lstStyle/>
          <a:p>
            <a:r>
              <a:rPr lang="en-US" altLang="ko-KR" sz="2000" dirty="0" err="1">
                <a:solidFill>
                  <a:schemeClr val="bg1"/>
                </a:solidFill>
                <a:latin typeface="KoPubWorld돋움체 Medium" panose="00000600000000000000" pitchFamily="2" charset="-127"/>
                <a:ea typeface="KoPubWorld돋움체 Medium" panose="00000600000000000000" pitchFamily="2" charset="-127"/>
              </a:rPr>
              <a:t>Aureum</a:t>
            </a:r>
            <a:r>
              <a:rPr lang="en-US" altLang="ko-KR" sz="2000" dirty="0">
                <a:solidFill>
                  <a:schemeClr val="bg1"/>
                </a:solidFill>
                <a:latin typeface="KoPubWorld돋움체 Medium" panose="00000600000000000000" pitchFamily="2" charset="-127"/>
                <a:ea typeface="KoPubWorld돋움체 Medium" panose="00000600000000000000" pitchFamily="2" charset="-127"/>
              </a:rPr>
              <a:t> PE Co., Ltd. </a:t>
            </a:r>
            <a:r>
              <a:rPr lang="ko-KR" altLang="en-US" sz="2000" dirty="0">
                <a:solidFill>
                  <a:schemeClr val="bg1"/>
                </a:solidFill>
                <a:latin typeface="KoPubWorld돋움체 Medium" panose="00000600000000000000" pitchFamily="2" charset="-127"/>
                <a:ea typeface="KoPubWorld돋움체 Medium" panose="00000600000000000000" pitchFamily="2" charset="-127"/>
              </a:rPr>
              <a:t>운용 전략</a:t>
            </a:r>
          </a:p>
        </p:txBody>
      </p:sp>
      <p:sp>
        <p:nvSpPr>
          <p:cNvPr id="8" name="TextBox 7"/>
          <p:cNvSpPr txBox="1"/>
          <p:nvPr/>
        </p:nvSpPr>
        <p:spPr>
          <a:xfrm>
            <a:off x="974603" y="1076296"/>
            <a:ext cx="1156086" cy="400110"/>
          </a:xfrm>
          <a:prstGeom prst="rect">
            <a:avLst/>
          </a:prstGeom>
          <a:noFill/>
        </p:spPr>
        <p:txBody>
          <a:bodyPr wrap="none" rtlCol="0">
            <a:spAutoFit/>
          </a:bodyPr>
          <a:lstStyle/>
          <a:p>
            <a:r>
              <a:rPr lang="ko-KR" altLang="en-US" sz="2000" dirty="0">
                <a:latin typeface="KoPubWorld돋움체 Medium" panose="00000600000000000000" pitchFamily="2" charset="-127"/>
                <a:ea typeface="KoPubWorld돋움체 Medium" panose="00000600000000000000" pitchFamily="2" charset="-127"/>
              </a:rPr>
              <a:t>투자 철학</a:t>
            </a:r>
          </a:p>
        </p:txBody>
      </p:sp>
      <p:sp>
        <p:nvSpPr>
          <p:cNvPr id="7" name="Rectangle 6"/>
          <p:cNvSpPr>
            <a:spLocks noChangeArrowheads="1"/>
          </p:cNvSpPr>
          <p:nvPr/>
        </p:nvSpPr>
        <p:spPr bwMode="auto">
          <a:xfrm>
            <a:off x="879354" y="1762127"/>
            <a:ext cx="1923367" cy="2047874"/>
          </a:xfrm>
          <a:prstGeom prst="rect">
            <a:avLst/>
          </a:prstGeom>
          <a:solidFill>
            <a:srgbClr val="F2EFED"/>
          </a:solidFill>
          <a:ln>
            <a:noFill/>
          </a:ln>
          <a:effectLst>
            <a:outerShdw blurRad="127000" dist="88900" dir="2700000" algn="tl" rotWithShape="0">
              <a:prstClr val="black">
                <a:alpha val="1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ea typeface="KoPubWorld돋움체 Medium" panose="00000600000000000000" pitchFamily="2" charset="-127"/>
            </a:endParaRPr>
          </a:p>
        </p:txBody>
      </p:sp>
      <p:sp>
        <p:nvSpPr>
          <p:cNvPr id="13" name="TextBox 12"/>
          <p:cNvSpPr txBox="1"/>
          <p:nvPr/>
        </p:nvSpPr>
        <p:spPr>
          <a:xfrm>
            <a:off x="1254978" y="2028797"/>
            <a:ext cx="1172116" cy="276999"/>
          </a:xfrm>
          <a:prstGeom prst="rect">
            <a:avLst/>
          </a:prstGeom>
          <a:noFill/>
        </p:spPr>
        <p:txBody>
          <a:bodyPr wrap="none" rtlCol="0">
            <a:spAutoFit/>
          </a:bodyPr>
          <a:lstStyle/>
          <a:p>
            <a:r>
              <a:rPr lang="ko-KR" altLang="en-US" sz="1200" b="1" dirty="0">
                <a:latin typeface="KoPubWorld돋움체 Medium" panose="00000600000000000000" pitchFamily="2" charset="-127"/>
                <a:ea typeface="KoPubWorld돋움체 Medium" panose="00000600000000000000" pitchFamily="2" charset="-127"/>
              </a:rPr>
              <a:t>적합한 </a:t>
            </a:r>
            <a:r>
              <a:rPr lang="ko-KR" altLang="en-US" sz="1200" b="1" dirty="0" err="1">
                <a:latin typeface="KoPubWorld돋움체 Medium" panose="00000600000000000000" pitchFamily="2" charset="-127"/>
                <a:ea typeface="KoPubWorld돋움체 Medium" panose="00000600000000000000" pitchFamily="2" charset="-127"/>
              </a:rPr>
              <a:t>펀더멘탈</a:t>
            </a:r>
            <a:endParaRPr lang="ko-KR" altLang="en-US" sz="1200" b="1" dirty="0">
              <a:latin typeface="KoPubWorld돋움체 Medium" panose="00000600000000000000" pitchFamily="2" charset="-127"/>
              <a:ea typeface="KoPubWorld돋움체 Medium" panose="00000600000000000000" pitchFamily="2" charset="-127"/>
            </a:endParaRPr>
          </a:p>
        </p:txBody>
      </p:sp>
      <p:cxnSp>
        <p:nvCxnSpPr>
          <p:cNvPr id="4" name="직선 연결선 3"/>
          <p:cNvCxnSpPr/>
          <p:nvPr/>
        </p:nvCxnSpPr>
        <p:spPr>
          <a:xfrm>
            <a:off x="1107611" y="2305795"/>
            <a:ext cx="146685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04911" y="2495582"/>
            <a:ext cx="1672253" cy="1061829"/>
          </a:xfrm>
          <a:prstGeom prst="rect">
            <a:avLst/>
          </a:prstGeom>
          <a:noFill/>
        </p:spPr>
        <p:txBody>
          <a:bodyPr wrap="none" rtlCol="0">
            <a:spAutoFit/>
          </a:bodyPr>
          <a:lstStyle/>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충분한 목표 수익과 </a:t>
            </a:r>
            <a:endParaRPr lang="en-US" altLang="ko-KR" sz="1050" dirty="0">
              <a:latin typeface="KoPubWorld돋움체 Medium" panose="00000600000000000000" pitchFamily="2" charset="-127"/>
              <a:ea typeface="KoPubWorld돋움체 Medium" panose="00000600000000000000" pitchFamily="2" charset="-127"/>
            </a:endParaRPr>
          </a:p>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내재가치를 창출할 수 있는</a:t>
            </a:r>
          </a:p>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강한 </a:t>
            </a:r>
            <a:r>
              <a:rPr lang="en-US" altLang="ko-KR" sz="1050" dirty="0">
                <a:latin typeface="KoPubWorld돋움체 Medium" panose="00000600000000000000" pitchFamily="2" charset="-127"/>
                <a:ea typeface="KoPubWorld돋움체 Medium" panose="00000600000000000000" pitchFamily="2" charset="-127"/>
              </a:rPr>
              <a:t>Fundamental</a:t>
            </a:r>
            <a:r>
              <a:rPr lang="ko-KR" altLang="en-US" sz="1050" dirty="0">
                <a:latin typeface="KoPubWorld돋움체 Medium" panose="00000600000000000000" pitchFamily="2" charset="-127"/>
                <a:ea typeface="KoPubWorld돋움체 Medium" panose="00000600000000000000" pitchFamily="2" charset="-127"/>
              </a:rPr>
              <a:t>을 갖춘 </a:t>
            </a:r>
            <a:endParaRPr lang="en-US" altLang="ko-KR" sz="1050" dirty="0">
              <a:latin typeface="KoPubWorld돋움체 Medium" panose="00000600000000000000" pitchFamily="2" charset="-127"/>
              <a:ea typeface="KoPubWorld돋움체 Medium" panose="00000600000000000000" pitchFamily="2" charset="-127"/>
            </a:endParaRPr>
          </a:p>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투자 대상만을 공략</a:t>
            </a:r>
          </a:p>
        </p:txBody>
      </p:sp>
      <p:sp>
        <p:nvSpPr>
          <p:cNvPr id="19" name="Rectangle 6"/>
          <p:cNvSpPr>
            <a:spLocks noChangeArrowheads="1"/>
          </p:cNvSpPr>
          <p:nvPr/>
        </p:nvSpPr>
        <p:spPr bwMode="auto">
          <a:xfrm>
            <a:off x="2950087" y="1762127"/>
            <a:ext cx="1923367" cy="2047874"/>
          </a:xfrm>
          <a:prstGeom prst="rect">
            <a:avLst/>
          </a:prstGeom>
          <a:solidFill>
            <a:srgbClr val="F2EFED"/>
          </a:solidFill>
          <a:ln>
            <a:noFill/>
          </a:ln>
          <a:effectLst>
            <a:outerShdw blurRad="127000" dist="88900" dir="2700000" algn="tl" rotWithShape="0">
              <a:prstClr val="black">
                <a:alpha val="1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ea typeface="KoPubWorld돋움체 Medium" panose="00000600000000000000" pitchFamily="2" charset="-127"/>
            </a:endParaRPr>
          </a:p>
        </p:txBody>
      </p:sp>
      <p:sp>
        <p:nvSpPr>
          <p:cNvPr id="20" name="TextBox 19"/>
          <p:cNvSpPr txBox="1"/>
          <p:nvPr/>
        </p:nvSpPr>
        <p:spPr>
          <a:xfrm>
            <a:off x="3235943" y="2028797"/>
            <a:ext cx="1351653" cy="276999"/>
          </a:xfrm>
          <a:prstGeom prst="rect">
            <a:avLst/>
          </a:prstGeom>
          <a:noFill/>
        </p:spPr>
        <p:txBody>
          <a:bodyPr wrap="none" rtlCol="0">
            <a:spAutoFit/>
          </a:bodyPr>
          <a:lstStyle/>
          <a:p>
            <a:pPr algn="ctr"/>
            <a:r>
              <a:rPr lang="ko-KR" altLang="en-US" sz="1200" b="1" dirty="0">
                <a:latin typeface="KoPubWorld돋움체 Medium" panose="00000600000000000000" pitchFamily="2" charset="-127"/>
                <a:ea typeface="KoPubWorld돋움체 Medium" panose="00000600000000000000" pitchFamily="2" charset="-127"/>
              </a:rPr>
              <a:t>합리적인 가격 산정</a:t>
            </a:r>
          </a:p>
        </p:txBody>
      </p:sp>
      <p:cxnSp>
        <p:nvCxnSpPr>
          <p:cNvPr id="21" name="직선 연결선 20"/>
          <p:cNvCxnSpPr/>
          <p:nvPr/>
        </p:nvCxnSpPr>
        <p:spPr>
          <a:xfrm>
            <a:off x="3178344" y="2305795"/>
            <a:ext cx="146685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18122" y="2495582"/>
            <a:ext cx="1587294" cy="819455"/>
          </a:xfrm>
          <a:prstGeom prst="rect">
            <a:avLst/>
          </a:prstGeom>
          <a:noFill/>
        </p:spPr>
        <p:txBody>
          <a:bodyPr wrap="none" rtlCol="0">
            <a:spAutoFit/>
          </a:bodyPr>
          <a:lstStyle/>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내재하고 있는</a:t>
            </a:r>
            <a:endParaRPr lang="en-US" altLang="ko-KR" sz="1050" dirty="0">
              <a:latin typeface="KoPubWorld돋움체 Medium" panose="00000600000000000000" pitchFamily="2" charset="-127"/>
              <a:ea typeface="KoPubWorld돋움체 Medium" panose="00000600000000000000" pitchFamily="2" charset="-127"/>
            </a:endParaRPr>
          </a:p>
          <a:p>
            <a:pPr algn="ctr">
              <a:lnSpc>
                <a:spcPct val="150000"/>
              </a:lnSpc>
            </a:pPr>
            <a:r>
              <a:rPr lang="en-US" altLang="ko-KR" sz="1050" dirty="0">
                <a:latin typeface="KoPubWorld돋움체 Medium" panose="00000600000000000000" pitchFamily="2" charset="-127"/>
                <a:ea typeface="KoPubWorld돋움체 Medium" panose="00000600000000000000" pitchFamily="2" charset="-127"/>
              </a:rPr>
              <a:t>Fundamental</a:t>
            </a:r>
            <a:r>
              <a:rPr lang="ko-KR" altLang="en-US" sz="1050" dirty="0">
                <a:latin typeface="KoPubWorld돋움체 Medium" panose="00000600000000000000" pitchFamily="2" charset="-127"/>
                <a:ea typeface="KoPubWorld돋움체 Medium" panose="00000600000000000000" pitchFamily="2" charset="-127"/>
              </a:rPr>
              <a:t>보다</a:t>
            </a:r>
          </a:p>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저평가된 투자 대상을 발굴</a:t>
            </a:r>
          </a:p>
        </p:txBody>
      </p:sp>
      <p:sp>
        <p:nvSpPr>
          <p:cNvPr id="23" name="Rectangle 6"/>
          <p:cNvSpPr>
            <a:spLocks noChangeArrowheads="1"/>
          </p:cNvSpPr>
          <p:nvPr/>
        </p:nvSpPr>
        <p:spPr bwMode="auto">
          <a:xfrm>
            <a:off x="5020820" y="1762127"/>
            <a:ext cx="1923367" cy="2047874"/>
          </a:xfrm>
          <a:prstGeom prst="rect">
            <a:avLst/>
          </a:prstGeom>
          <a:solidFill>
            <a:srgbClr val="F2EFED"/>
          </a:solidFill>
          <a:ln>
            <a:noFill/>
          </a:ln>
          <a:effectLst>
            <a:outerShdw blurRad="127000" dist="88900" dir="2700000" algn="tl" rotWithShape="0">
              <a:prstClr val="black">
                <a:alpha val="1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ea typeface="KoPubWorld돋움체 Medium" panose="00000600000000000000" pitchFamily="2" charset="-127"/>
            </a:endParaRPr>
          </a:p>
        </p:txBody>
      </p:sp>
      <p:sp>
        <p:nvSpPr>
          <p:cNvPr id="24" name="TextBox 23"/>
          <p:cNvSpPr txBox="1"/>
          <p:nvPr/>
        </p:nvSpPr>
        <p:spPr>
          <a:xfrm>
            <a:off x="5598423" y="2028797"/>
            <a:ext cx="768159" cy="276999"/>
          </a:xfrm>
          <a:prstGeom prst="rect">
            <a:avLst/>
          </a:prstGeom>
          <a:noFill/>
        </p:spPr>
        <p:txBody>
          <a:bodyPr wrap="none" rtlCol="0">
            <a:spAutoFit/>
          </a:bodyPr>
          <a:lstStyle/>
          <a:p>
            <a:pPr algn="ctr"/>
            <a:r>
              <a:rPr lang="ko-KR" altLang="en-US" sz="1200" b="1" dirty="0">
                <a:latin typeface="KoPubWorld돋움체 Medium" panose="00000600000000000000" pitchFamily="2" charset="-127"/>
                <a:ea typeface="KoPubWorld돋움체 Medium" panose="00000600000000000000" pitchFamily="2" charset="-127"/>
              </a:rPr>
              <a:t>가치 제고</a:t>
            </a:r>
          </a:p>
        </p:txBody>
      </p:sp>
      <p:cxnSp>
        <p:nvCxnSpPr>
          <p:cNvPr id="25" name="직선 연결선 24"/>
          <p:cNvCxnSpPr/>
          <p:nvPr/>
        </p:nvCxnSpPr>
        <p:spPr>
          <a:xfrm>
            <a:off x="5249077" y="2305795"/>
            <a:ext cx="146685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208091" y="2495582"/>
            <a:ext cx="1548822" cy="1061829"/>
          </a:xfrm>
          <a:prstGeom prst="rect">
            <a:avLst/>
          </a:prstGeom>
          <a:noFill/>
        </p:spPr>
        <p:txBody>
          <a:bodyPr wrap="none" rtlCol="0">
            <a:spAutoFit/>
          </a:bodyPr>
          <a:lstStyle/>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투자대상이 내재하고 있는</a:t>
            </a:r>
            <a:endParaRPr lang="en-US" altLang="ko-KR" sz="1050" dirty="0">
              <a:latin typeface="KoPubWorld돋움체 Medium" panose="00000600000000000000" pitchFamily="2" charset="-127"/>
              <a:ea typeface="KoPubWorld돋움체 Medium" panose="00000600000000000000" pitchFamily="2" charset="-127"/>
            </a:endParaRPr>
          </a:p>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가치를 최대한 제고시켜</a:t>
            </a:r>
          </a:p>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매력적이고 극대화된</a:t>
            </a:r>
            <a:endParaRPr lang="en-US" altLang="ko-KR" sz="1050" dirty="0">
              <a:latin typeface="KoPubWorld돋움체 Medium" panose="00000600000000000000" pitchFamily="2" charset="-127"/>
              <a:ea typeface="KoPubWorld돋움체 Medium" panose="00000600000000000000" pitchFamily="2" charset="-127"/>
            </a:endParaRPr>
          </a:p>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수익구조 실현</a:t>
            </a:r>
          </a:p>
        </p:txBody>
      </p:sp>
      <p:sp>
        <p:nvSpPr>
          <p:cNvPr id="27" name="Rectangle 6"/>
          <p:cNvSpPr>
            <a:spLocks noChangeArrowheads="1"/>
          </p:cNvSpPr>
          <p:nvPr/>
        </p:nvSpPr>
        <p:spPr bwMode="auto">
          <a:xfrm>
            <a:off x="7091553" y="1762127"/>
            <a:ext cx="1923367" cy="2047874"/>
          </a:xfrm>
          <a:prstGeom prst="rect">
            <a:avLst/>
          </a:prstGeom>
          <a:solidFill>
            <a:srgbClr val="F2EFED"/>
          </a:solidFill>
          <a:ln>
            <a:noFill/>
          </a:ln>
          <a:effectLst>
            <a:outerShdw blurRad="127000" dist="88900" dir="2700000" algn="tl" rotWithShape="0">
              <a:prstClr val="black">
                <a:alpha val="1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dirty="0">
              <a:ea typeface="KoPubWorld돋움체 Medium" panose="00000600000000000000" pitchFamily="2" charset="-127"/>
            </a:endParaRPr>
          </a:p>
        </p:txBody>
      </p:sp>
      <p:sp>
        <p:nvSpPr>
          <p:cNvPr id="28" name="TextBox 27"/>
          <p:cNvSpPr txBox="1"/>
          <p:nvPr/>
        </p:nvSpPr>
        <p:spPr>
          <a:xfrm>
            <a:off x="7240353" y="2028797"/>
            <a:ext cx="1625766" cy="276999"/>
          </a:xfrm>
          <a:prstGeom prst="rect">
            <a:avLst/>
          </a:prstGeom>
          <a:noFill/>
        </p:spPr>
        <p:txBody>
          <a:bodyPr wrap="none" rtlCol="0">
            <a:spAutoFit/>
          </a:bodyPr>
          <a:lstStyle/>
          <a:p>
            <a:pPr algn="ctr"/>
            <a:r>
              <a:rPr lang="en-US" altLang="ko-KR" sz="1200" b="1" dirty="0">
                <a:latin typeface="KoPubWorld돋움체 Medium" panose="00000600000000000000" pitchFamily="2" charset="-127"/>
                <a:ea typeface="KoPubWorld돋움체 Medium" panose="00000600000000000000" pitchFamily="2" charset="-127"/>
              </a:rPr>
              <a:t>Downside Protection</a:t>
            </a:r>
            <a:endParaRPr lang="ko-KR" altLang="en-US" sz="1200" b="1" dirty="0">
              <a:latin typeface="KoPubWorld돋움체 Medium" panose="00000600000000000000" pitchFamily="2" charset="-127"/>
              <a:ea typeface="KoPubWorld돋움체 Medium" panose="00000600000000000000" pitchFamily="2" charset="-127"/>
            </a:endParaRPr>
          </a:p>
        </p:txBody>
      </p:sp>
      <p:cxnSp>
        <p:nvCxnSpPr>
          <p:cNvPr id="29" name="직선 연결선 28"/>
          <p:cNvCxnSpPr/>
          <p:nvPr/>
        </p:nvCxnSpPr>
        <p:spPr>
          <a:xfrm>
            <a:off x="7319810" y="2305795"/>
            <a:ext cx="146685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03295" y="2495582"/>
            <a:ext cx="1899880" cy="819455"/>
          </a:xfrm>
          <a:prstGeom prst="rect">
            <a:avLst/>
          </a:prstGeom>
          <a:noFill/>
        </p:spPr>
        <p:txBody>
          <a:bodyPr wrap="none" rtlCol="0">
            <a:spAutoFit/>
          </a:bodyPr>
          <a:lstStyle/>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확실한 원금 보장과</a:t>
            </a:r>
            <a:endParaRPr lang="en-US" altLang="ko-KR" sz="1050" dirty="0">
              <a:latin typeface="KoPubWorld돋움체 Medium" panose="00000600000000000000" pitchFamily="2" charset="-127"/>
              <a:ea typeface="KoPubWorld돋움체 Medium" panose="00000600000000000000" pitchFamily="2" charset="-127"/>
            </a:endParaRPr>
          </a:p>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최소 수익률 달성을 위한 구조화</a:t>
            </a:r>
            <a:r>
              <a:rPr lang="en-US" altLang="ko-KR" sz="1050" dirty="0">
                <a:latin typeface="KoPubWorld돋움체 Medium" panose="00000600000000000000" pitchFamily="2" charset="-127"/>
                <a:ea typeface="KoPubWorld돋움체 Medium" panose="00000600000000000000" pitchFamily="2" charset="-127"/>
              </a:rPr>
              <a:t>,</a:t>
            </a:r>
          </a:p>
          <a:p>
            <a:pPr algn="ctr">
              <a:lnSpc>
                <a:spcPct val="150000"/>
              </a:lnSpc>
            </a:pPr>
            <a:r>
              <a:rPr lang="ko-KR" altLang="en-US" sz="1050" dirty="0">
                <a:latin typeface="KoPubWorld돋움체 Medium" panose="00000600000000000000" pitchFamily="2" charset="-127"/>
                <a:ea typeface="KoPubWorld돋움체 Medium" panose="00000600000000000000" pitchFamily="2" charset="-127"/>
              </a:rPr>
              <a:t>리스크 평가 및 관리</a:t>
            </a:r>
          </a:p>
        </p:txBody>
      </p:sp>
      <p:graphicFrame>
        <p:nvGraphicFramePr>
          <p:cNvPr id="31" name="개체 30"/>
          <p:cNvGraphicFramePr>
            <a:graphicFrameLocks noChangeAspect="1"/>
          </p:cNvGraphicFramePr>
          <p:nvPr/>
        </p:nvGraphicFramePr>
        <p:xfrm>
          <a:off x="2408846" y="4134626"/>
          <a:ext cx="5333592" cy="2324705"/>
        </p:xfrm>
        <a:graphic>
          <a:graphicData uri="http://schemas.openxmlformats.org/presentationml/2006/ole">
            <mc:AlternateContent xmlns:mc="http://schemas.openxmlformats.org/markup-compatibility/2006">
              <mc:Choice xmlns:v="urn:schemas-microsoft-com:vml" Requires="v">
                <p:oleObj spid="_x0000_s1035" name="Image" r:id="rId4" imgW="7809480" imgH="3403080" progId="Photoshop.Image.13">
                  <p:embed/>
                </p:oleObj>
              </mc:Choice>
              <mc:Fallback>
                <p:oleObj name="Image" r:id="rId4" imgW="7809480" imgH="3403080" progId="Photoshop.Image.13">
                  <p:embed/>
                  <p:pic>
                    <p:nvPicPr>
                      <p:cNvPr id="31" name="개체 30"/>
                      <p:cNvPicPr/>
                      <p:nvPr/>
                    </p:nvPicPr>
                    <p:blipFill>
                      <a:blip r:embed="rId5"/>
                      <a:stretch>
                        <a:fillRect/>
                      </a:stretch>
                    </p:blipFill>
                    <p:spPr>
                      <a:xfrm>
                        <a:off x="2408846" y="4134626"/>
                        <a:ext cx="5333592" cy="2324705"/>
                      </a:xfrm>
                      <a:prstGeom prst="rect">
                        <a:avLst/>
                      </a:prstGeom>
                    </p:spPr>
                  </p:pic>
                </p:oleObj>
              </mc:Fallback>
            </mc:AlternateContent>
          </a:graphicData>
        </a:graphic>
      </p:graphicFrame>
      <p:cxnSp>
        <p:nvCxnSpPr>
          <p:cNvPr id="32" name="직선 연결선 31"/>
          <p:cNvCxnSpPr/>
          <p:nvPr/>
        </p:nvCxnSpPr>
        <p:spPr>
          <a:xfrm>
            <a:off x="676275" y="6505545"/>
            <a:ext cx="8553450" cy="0"/>
          </a:xfrm>
          <a:prstGeom prst="line">
            <a:avLst/>
          </a:prstGeom>
          <a:ln>
            <a:solidFill>
              <a:srgbClr val="483159"/>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45168" y="6515040"/>
            <a:ext cx="5868914" cy="215444"/>
          </a:xfrm>
          <a:prstGeom prst="rect">
            <a:avLst/>
          </a:prstGeom>
          <a:noFill/>
        </p:spPr>
        <p:txBody>
          <a:bodyPr wrap="none" rtlCol="0">
            <a:spAutoFit/>
          </a:bodyPr>
          <a:lstStyle/>
          <a:p>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Co., Ltd. All Rights Reserved. This information is confidential and was prepared by </a:t>
            </a:r>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solely for the use of our client</a:t>
            </a:r>
            <a:endParaRPr lang="ko-KR" altLang="en-US"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endParaRPr>
          </a:p>
        </p:txBody>
      </p:sp>
    </p:spTree>
    <p:extLst>
      <p:ext uri="{BB962C8B-B14F-4D97-AF65-F5344CB8AC3E}">
        <p14:creationId xmlns:p14="http://schemas.microsoft.com/office/powerpoint/2010/main" val="2663856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그림 44"/>
          <p:cNvPicPr>
            <a:picLocks noChangeAspect="1"/>
          </p:cNvPicPr>
          <p:nvPr/>
        </p:nvPicPr>
        <p:blipFill>
          <a:blip r:embed="rId2"/>
          <a:stretch>
            <a:fillRect/>
          </a:stretch>
        </p:blipFill>
        <p:spPr>
          <a:xfrm>
            <a:off x="2932770" y="1572372"/>
            <a:ext cx="4692820" cy="4657180"/>
          </a:xfrm>
          <a:prstGeom prst="rect">
            <a:avLst/>
          </a:prstGeom>
        </p:spPr>
      </p:pic>
      <p:sp>
        <p:nvSpPr>
          <p:cNvPr id="5" name="직사각형 4"/>
          <p:cNvSpPr/>
          <p:nvPr/>
        </p:nvSpPr>
        <p:spPr>
          <a:xfrm>
            <a:off x="381000" y="1"/>
            <a:ext cx="9144000" cy="742950"/>
          </a:xfrm>
          <a:prstGeom prst="rect">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pic>
        <p:nvPicPr>
          <p:cNvPr id="3" name="그림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34203" y="148070"/>
            <a:ext cx="508759" cy="400050"/>
          </a:xfrm>
          <a:prstGeom prst="rect">
            <a:avLst/>
          </a:prstGeom>
        </p:spPr>
      </p:pic>
      <p:sp>
        <p:nvSpPr>
          <p:cNvPr id="6" name="TextBox 5"/>
          <p:cNvSpPr txBox="1"/>
          <p:nvPr/>
        </p:nvSpPr>
        <p:spPr>
          <a:xfrm>
            <a:off x="581404" y="171421"/>
            <a:ext cx="4250907" cy="400110"/>
          </a:xfrm>
          <a:prstGeom prst="rect">
            <a:avLst/>
          </a:prstGeom>
          <a:noFill/>
        </p:spPr>
        <p:txBody>
          <a:bodyPr wrap="none" rtlCol="0">
            <a:spAutoFit/>
          </a:bodyPr>
          <a:lstStyle/>
          <a:p>
            <a:pPr lvl="0"/>
            <a:r>
              <a:rPr lang="en-US" altLang="ko-KR" sz="2000" dirty="0" err="1">
                <a:solidFill>
                  <a:schemeClr val="bg1"/>
                </a:solidFill>
                <a:latin typeface="KoPubWorld돋움체 Medium" panose="00000600000000000000" pitchFamily="2" charset="-127"/>
                <a:ea typeface="KoPubWorld돋움체 Medium" panose="00000600000000000000" pitchFamily="2" charset="-127"/>
              </a:rPr>
              <a:t>Aureum</a:t>
            </a:r>
            <a:r>
              <a:rPr lang="en-US" altLang="ko-KR" sz="2000" dirty="0">
                <a:solidFill>
                  <a:schemeClr val="bg1"/>
                </a:solidFill>
                <a:latin typeface="KoPubWorld돋움체 Medium" panose="00000600000000000000" pitchFamily="2" charset="-127"/>
                <a:ea typeface="KoPubWorld돋움체 Medium" panose="00000600000000000000" pitchFamily="2" charset="-127"/>
              </a:rPr>
              <a:t> PE Co., Ltd. </a:t>
            </a:r>
            <a:r>
              <a:rPr lang="ko-KR" altLang="en-US" sz="2000" dirty="0">
                <a:solidFill>
                  <a:schemeClr val="bg1"/>
                </a:solidFill>
                <a:latin typeface="KoPubWorld돋움체 Medium" panose="00000600000000000000" pitchFamily="2" charset="-127"/>
                <a:ea typeface="KoPubWorld돋움체 Medium" panose="00000600000000000000" pitchFamily="2" charset="-127"/>
              </a:rPr>
              <a:t>운용 전략</a:t>
            </a:r>
            <a:r>
              <a:rPr lang="en-US" altLang="ko-KR" sz="1000" dirty="0">
                <a:solidFill>
                  <a:prstClr val="white"/>
                </a:solidFill>
                <a:latin typeface="KoPubWorld돋움체 Medium" panose="00000600000000000000" pitchFamily="2" charset="-127"/>
                <a:ea typeface="KoPubWorld돋움체 Medium" panose="00000600000000000000" pitchFamily="2" charset="-127"/>
              </a:rPr>
              <a:t>(Continued)</a:t>
            </a:r>
            <a:endParaRPr lang="ko-KR" altLang="en-US" sz="1000" dirty="0">
              <a:solidFill>
                <a:prstClr val="white"/>
              </a:solidFill>
              <a:latin typeface="KoPubWorld돋움체 Medium" panose="00000600000000000000" pitchFamily="2" charset="-127"/>
              <a:ea typeface="KoPubWorld돋움체 Medium" panose="00000600000000000000" pitchFamily="2" charset="-127"/>
            </a:endParaRPr>
          </a:p>
        </p:txBody>
      </p:sp>
      <p:sp>
        <p:nvSpPr>
          <p:cNvPr id="8" name="TextBox 7"/>
          <p:cNvSpPr txBox="1"/>
          <p:nvPr/>
        </p:nvSpPr>
        <p:spPr>
          <a:xfrm>
            <a:off x="974603" y="1076296"/>
            <a:ext cx="2573140" cy="400110"/>
          </a:xfrm>
          <a:prstGeom prst="rect">
            <a:avLst/>
          </a:prstGeom>
          <a:noFill/>
        </p:spPr>
        <p:txBody>
          <a:bodyPr wrap="none" rtlCol="0">
            <a:spAutoFit/>
          </a:bodyPr>
          <a:lstStyle/>
          <a:p>
            <a:r>
              <a:rPr lang="ko-KR" altLang="en-US" sz="2000" dirty="0">
                <a:latin typeface="KoPubWorld돋움체 Medium" panose="00000600000000000000" pitchFamily="2" charset="-127"/>
                <a:ea typeface="KoPubWorld돋움체 Medium" panose="00000600000000000000" pitchFamily="2" charset="-127"/>
              </a:rPr>
              <a:t>투자 산업 발굴 및 선정</a:t>
            </a:r>
          </a:p>
        </p:txBody>
      </p:sp>
      <p:sp>
        <p:nvSpPr>
          <p:cNvPr id="32" name="TextBox 31"/>
          <p:cNvSpPr txBox="1"/>
          <p:nvPr/>
        </p:nvSpPr>
        <p:spPr>
          <a:xfrm>
            <a:off x="1410555" y="4384620"/>
            <a:ext cx="1384673" cy="584775"/>
          </a:xfrm>
          <a:prstGeom prst="rect">
            <a:avLst/>
          </a:prstGeom>
          <a:noFill/>
        </p:spPr>
        <p:txBody>
          <a:bodyPr wrap="none" rtlCol="0">
            <a:spAutoFit/>
          </a:bodyPr>
          <a:lstStyle/>
          <a:p>
            <a:pPr algn="ctr"/>
            <a:r>
              <a:rPr lang="ko-KR" altLang="en-US" sz="1600" dirty="0">
                <a:solidFill>
                  <a:srgbClr val="6F532B"/>
                </a:solidFill>
                <a:latin typeface="KoPubWorld돋움체 Medium" panose="00000600000000000000" pitchFamily="2" charset="-127"/>
                <a:ea typeface="KoPubWorld돋움체 Medium" panose="00000600000000000000" pitchFamily="2" charset="-127"/>
              </a:rPr>
              <a:t>적합한</a:t>
            </a:r>
          </a:p>
          <a:p>
            <a:pPr algn="ctr"/>
            <a:r>
              <a:rPr lang="en-US" altLang="ko-KR" sz="1600" dirty="0">
                <a:solidFill>
                  <a:srgbClr val="6F532B"/>
                </a:solidFill>
                <a:latin typeface="KoPubWorld돋움체 Medium" panose="00000600000000000000" pitchFamily="2" charset="-127"/>
                <a:ea typeface="KoPubWorld돋움체 Medium" panose="00000600000000000000" pitchFamily="2" charset="-127"/>
              </a:rPr>
              <a:t>Fundamental</a:t>
            </a:r>
            <a:endParaRPr lang="ko-KR" altLang="en-US" sz="1600" dirty="0">
              <a:solidFill>
                <a:srgbClr val="6F532B"/>
              </a:solidFill>
              <a:latin typeface="KoPubWorld돋움체 Medium" panose="00000600000000000000" pitchFamily="2" charset="-127"/>
              <a:ea typeface="KoPubWorld돋움체 Medium" panose="00000600000000000000" pitchFamily="2" charset="-127"/>
            </a:endParaRPr>
          </a:p>
        </p:txBody>
      </p:sp>
      <p:sp>
        <p:nvSpPr>
          <p:cNvPr id="33" name="TextBox 32"/>
          <p:cNvSpPr txBox="1"/>
          <p:nvPr/>
        </p:nvSpPr>
        <p:spPr>
          <a:xfrm>
            <a:off x="4648607" y="3725919"/>
            <a:ext cx="1255473" cy="461665"/>
          </a:xfrm>
          <a:prstGeom prst="rect">
            <a:avLst/>
          </a:prstGeom>
          <a:noFill/>
        </p:spPr>
        <p:txBody>
          <a:bodyPr wrap="none" rtlCol="0">
            <a:spAutoFit/>
          </a:bodyPr>
          <a:lstStyle/>
          <a:p>
            <a:pPr algn="ctr"/>
            <a:r>
              <a:rPr lang="ko-KR" altLang="en-US" sz="2400" dirty="0">
                <a:solidFill>
                  <a:srgbClr val="CC3300"/>
                </a:solidFill>
                <a:latin typeface="KoPubWorld돋움체 Medium" panose="00000600000000000000" pitchFamily="2" charset="-127"/>
                <a:ea typeface="KoPubWorld돋움체 Medium" panose="00000600000000000000" pitchFamily="2" charset="-127"/>
              </a:rPr>
              <a:t>투자기회</a:t>
            </a:r>
          </a:p>
        </p:txBody>
      </p:sp>
      <p:sp>
        <p:nvSpPr>
          <p:cNvPr id="34" name="TextBox 33"/>
          <p:cNvSpPr txBox="1"/>
          <p:nvPr/>
        </p:nvSpPr>
        <p:spPr>
          <a:xfrm>
            <a:off x="4844175" y="1999357"/>
            <a:ext cx="864339" cy="307777"/>
          </a:xfrm>
          <a:prstGeom prst="rect">
            <a:avLst/>
          </a:prstGeom>
          <a:noFill/>
        </p:spPr>
        <p:txBody>
          <a:bodyPr wrap="none" rtlCol="0">
            <a:spAutoFit/>
          </a:bodyPr>
          <a:lstStyle/>
          <a:p>
            <a:pPr algn="ctr"/>
            <a:r>
              <a:rPr lang="ko-KR" altLang="en-US" sz="1400" dirty="0">
                <a:latin typeface="KoPubWorld돋움체 Medium" panose="00000600000000000000" pitchFamily="2" charset="-127"/>
                <a:ea typeface="KoPubWorld돋움체 Medium" panose="00000600000000000000" pitchFamily="2" charset="-127"/>
              </a:rPr>
              <a:t>가격 협상</a:t>
            </a:r>
          </a:p>
        </p:txBody>
      </p:sp>
      <p:sp>
        <p:nvSpPr>
          <p:cNvPr id="35" name="TextBox 34"/>
          <p:cNvSpPr txBox="1"/>
          <p:nvPr/>
        </p:nvSpPr>
        <p:spPr>
          <a:xfrm>
            <a:off x="6039784" y="2428236"/>
            <a:ext cx="813043" cy="307777"/>
          </a:xfrm>
          <a:prstGeom prst="rect">
            <a:avLst/>
          </a:prstGeom>
          <a:noFill/>
        </p:spPr>
        <p:txBody>
          <a:bodyPr wrap="none" rtlCol="0">
            <a:spAutoFit/>
          </a:bodyPr>
          <a:lstStyle/>
          <a:p>
            <a:pPr algn="ctr"/>
            <a:r>
              <a:rPr lang="ko-KR" altLang="en-US" sz="1400" dirty="0">
                <a:latin typeface="KoPubWorld돋움체 Medium" panose="00000600000000000000" pitchFamily="2" charset="-127"/>
                <a:ea typeface="KoPubWorld돋움체 Medium" panose="00000600000000000000" pitchFamily="2" charset="-127"/>
              </a:rPr>
              <a:t>네트워크</a:t>
            </a:r>
          </a:p>
        </p:txBody>
      </p:sp>
      <p:sp>
        <p:nvSpPr>
          <p:cNvPr id="36" name="TextBox 35"/>
          <p:cNvSpPr txBox="1"/>
          <p:nvPr/>
        </p:nvSpPr>
        <p:spPr>
          <a:xfrm>
            <a:off x="6431823" y="3464308"/>
            <a:ext cx="1207383" cy="523220"/>
          </a:xfrm>
          <a:prstGeom prst="rect">
            <a:avLst/>
          </a:prstGeom>
          <a:noFill/>
        </p:spPr>
        <p:txBody>
          <a:bodyPr wrap="none" rtlCol="0">
            <a:spAutoFit/>
          </a:bodyPr>
          <a:lstStyle/>
          <a:p>
            <a:pPr algn="ctr"/>
            <a:r>
              <a:rPr lang="ko-KR" altLang="en-US" sz="1400" dirty="0">
                <a:latin typeface="KoPubWorld돋움체 Medium" panose="00000600000000000000" pitchFamily="2" charset="-127"/>
                <a:ea typeface="KoPubWorld돋움체 Medium" panose="00000600000000000000" pitchFamily="2" charset="-127"/>
              </a:rPr>
              <a:t>경영권</a:t>
            </a:r>
            <a:r>
              <a:rPr lang="en-US" altLang="ko-KR" sz="1400" dirty="0">
                <a:latin typeface="KoPubWorld돋움체 Medium" panose="00000600000000000000" pitchFamily="2" charset="-127"/>
                <a:ea typeface="KoPubWorld돋움체 Medium" panose="00000600000000000000" pitchFamily="2" charset="-127"/>
              </a:rPr>
              <a:t>/</a:t>
            </a:r>
            <a:r>
              <a:rPr lang="ko-KR" altLang="en-US" sz="1400" dirty="0">
                <a:latin typeface="KoPubWorld돋움체 Medium" panose="00000600000000000000" pitchFamily="2" charset="-127"/>
                <a:ea typeface="KoPubWorld돋움체 Medium" panose="00000600000000000000" pitchFamily="2" charset="-127"/>
              </a:rPr>
              <a:t>주주권</a:t>
            </a:r>
          </a:p>
          <a:p>
            <a:pPr algn="ctr"/>
            <a:r>
              <a:rPr lang="ko-KR" altLang="en-US" sz="1400" dirty="0">
                <a:latin typeface="KoPubWorld돋움체 Medium" panose="00000600000000000000" pitchFamily="2" charset="-127"/>
                <a:ea typeface="KoPubWorld돋움체 Medium" panose="00000600000000000000" pitchFamily="2" charset="-127"/>
              </a:rPr>
              <a:t>통제</a:t>
            </a:r>
          </a:p>
        </p:txBody>
      </p:sp>
      <p:sp>
        <p:nvSpPr>
          <p:cNvPr id="37" name="TextBox 36"/>
          <p:cNvSpPr txBox="1"/>
          <p:nvPr/>
        </p:nvSpPr>
        <p:spPr>
          <a:xfrm>
            <a:off x="6229058" y="4692397"/>
            <a:ext cx="1178528" cy="307777"/>
          </a:xfrm>
          <a:prstGeom prst="rect">
            <a:avLst/>
          </a:prstGeom>
          <a:noFill/>
        </p:spPr>
        <p:txBody>
          <a:bodyPr wrap="none" rtlCol="0">
            <a:spAutoFit/>
          </a:bodyPr>
          <a:lstStyle/>
          <a:p>
            <a:pPr algn="ctr"/>
            <a:r>
              <a:rPr lang="ko-KR" altLang="en-US" sz="1400" dirty="0">
                <a:latin typeface="KoPubWorld돋움체 Medium" panose="00000600000000000000" pitchFamily="2" charset="-127"/>
                <a:ea typeface="KoPubWorld돋움체 Medium" panose="00000600000000000000" pitchFamily="2" charset="-127"/>
              </a:rPr>
              <a:t>구조조정 기회</a:t>
            </a:r>
          </a:p>
        </p:txBody>
      </p:sp>
      <p:sp>
        <p:nvSpPr>
          <p:cNvPr id="38" name="TextBox 37"/>
          <p:cNvSpPr txBox="1"/>
          <p:nvPr/>
        </p:nvSpPr>
        <p:spPr>
          <a:xfrm>
            <a:off x="5367714" y="5501149"/>
            <a:ext cx="1072730" cy="307777"/>
          </a:xfrm>
          <a:prstGeom prst="rect">
            <a:avLst/>
          </a:prstGeom>
          <a:noFill/>
        </p:spPr>
        <p:txBody>
          <a:bodyPr wrap="none" rtlCol="0">
            <a:spAutoFit/>
          </a:bodyPr>
          <a:lstStyle/>
          <a:p>
            <a:pPr algn="ctr"/>
            <a:r>
              <a:rPr lang="ko-KR" altLang="en-US" sz="1400" dirty="0">
                <a:latin typeface="KoPubWorld돋움체 Medium" panose="00000600000000000000" pitchFamily="2" charset="-127"/>
                <a:ea typeface="KoPubWorld돋움체 Medium" panose="00000600000000000000" pitchFamily="2" charset="-127"/>
              </a:rPr>
              <a:t>운영 및 관리</a:t>
            </a:r>
          </a:p>
        </p:txBody>
      </p:sp>
      <p:sp>
        <p:nvSpPr>
          <p:cNvPr id="39" name="TextBox 38"/>
          <p:cNvSpPr txBox="1"/>
          <p:nvPr/>
        </p:nvSpPr>
        <p:spPr>
          <a:xfrm>
            <a:off x="4067207" y="5485683"/>
            <a:ext cx="1178528" cy="307777"/>
          </a:xfrm>
          <a:prstGeom prst="rect">
            <a:avLst/>
          </a:prstGeom>
          <a:noFill/>
        </p:spPr>
        <p:txBody>
          <a:bodyPr wrap="none" rtlCol="0">
            <a:spAutoFit/>
          </a:bodyPr>
          <a:lstStyle/>
          <a:p>
            <a:pPr algn="ctr"/>
            <a:r>
              <a:rPr lang="ko-KR" altLang="en-US" sz="1400" dirty="0">
                <a:latin typeface="KoPubWorld돋움체 Medium" panose="00000600000000000000" pitchFamily="2" charset="-127"/>
                <a:ea typeface="KoPubWorld돋움체 Medium" panose="00000600000000000000" pitchFamily="2" charset="-127"/>
              </a:rPr>
              <a:t>리스크 최소화</a:t>
            </a:r>
          </a:p>
        </p:txBody>
      </p:sp>
      <p:sp>
        <p:nvSpPr>
          <p:cNvPr id="40" name="TextBox 39"/>
          <p:cNvSpPr txBox="1"/>
          <p:nvPr/>
        </p:nvSpPr>
        <p:spPr>
          <a:xfrm>
            <a:off x="3277042" y="4583543"/>
            <a:ext cx="970137" cy="523220"/>
          </a:xfrm>
          <a:prstGeom prst="rect">
            <a:avLst/>
          </a:prstGeom>
          <a:noFill/>
        </p:spPr>
        <p:txBody>
          <a:bodyPr wrap="none" rtlCol="0">
            <a:spAutoFit/>
          </a:bodyPr>
          <a:lstStyle/>
          <a:p>
            <a:pPr algn="ctr"/>
            <a:r>
              <a:rPr lang="ko-KR" altLang="en-US" sz="1400" dirty="0">
                <a:latin typeface="KoPubWorld돋움체 Medium" panose="00000600000000000000" pitchFamily="2" charset="-127"/>
                <a:ea typeface="KoPubWorld돋움체 Medium" panose="00000600000000000000" pitchFamily="2" charset="-127"/>
              </a:rPr>
              <a:t>매력적인</a:t>
            </a:r>
          </a:p>
          <a:p>
            <a:pPr algn="ctr"/>
            <a:r>
              <a:rPr lang="ko-KR" altLang="en-US" sz="1400" dirty="0">
                <a:latin typeface="KoPubWorld돋움체 Medium" panose="00000600000000000000" pitchFamily="2" charset="-127"/>
                <a:ea typeface="KoPubWorld돋움체 Medium" panose="00000600000000000000" pitchFamily="2" charset="-127"/>
              </a:rPr>
              <a:t>밸류에이션</a:t>
            </a:r>
          </a:p>
        </p:txBody>
      </p:sp>
      <p:sp>
        <p:nvSpPr>
          <p:cNvPr id="41" name="TextBox 40"/>
          <p:cNvSpPr txBox="1"/>
          <p:nvPr/>
        </p:nvSpPr>
        <p:spPr>
          <a:xfrm>
            <a:off x="3025385" y="3497264"/>
            <a:ext cx="1010213" cy="307777"/>
          </a:xfrm>
          <a:prstGeom prst="rect">
            <a:avLst/>
          </a:prstGeom>
          <a:noFill/>
        </p:spPr>
        <p:txBody>
          <a:bodyPr wrap="none" rtlCol="0">
            <a:spAutoFit/>
          </a:bodyPr>
          <a:lstStyle/>
          <a:p>
            <a:pPr algn="ctr"/>
            <a:r>
              <a:rPr lang="ko-KR" altLang="en-US" sz="1400" dirty="0">
                <a:latin typeface="KoPubWorld돋움체 Medium" panose="00000600000000000000" pitchFamily="2" charset="-127"/>
                <a:ea typeface="KoPubWorld돋움체 Medium" panose="00000600000000000000" pitchFamily="2" charset="-127"/>
              </a:rPr>
              <a:t>확실한 </a:t>
            </a:r>
            <a:r>
              <a:rPr lang="en-US" altLang="ko-KR" sz="1400" dirty="0">
                <a:latin typeface="KoPubWorld돋움체 Medium" panose="00000600000000000000" pitchFamily="2" charset="-127"/>
                <a:ea typeface="KoPubWorld돋움체 Medium" panose="00000600000000000000" pitchFamily="2" charset="-127"/>
              </a:rPr>
              <a:t>Exit</a:t>
            </a:r>
            <a:endParaRPr lang="ko-KR" altLang="en-US" sz="1400" dirty="0">
              <a:latin typeface="KoPubWorld돋움체 Medium" panose="00000600000000000000" pitchFamily="2" charset="-127"/>
              <a:ea typeface="KoPubWorld돋움체 Medium" panose="00000600000000000000" pitchFamily="2" charset="-127"/>
            </a:endParaRPr>
          </a:p>
        </p:txBody>
      </p:sp>
      <p:sp>
        <p:nvSpPr>
          <p:cNvPr id="42" name="TextBox 41"/>
          <p:cNvSpPr txBox="1"/>
          <p:nvPr/>
        </p:nvSpPr>
        <p:spPr>
          <a:xfrm>
            <a:off x="3643663" y="2391023"/>
            <a:ext cx="1021434" cy="307777"/>
          </a:xfrm>
          <a:prstGeom prst="rect">
            <a:avLst/>
          </a:prstGeom>
          <a:noFill/>
        </p:spPr>
        <p:txBody>
          <a:bodyPr wrap="none" rtlCol="0">
            <a:spAutoFit/>
          </a:bodyPr>
          <a:lstStyle/>
          <a:p>
            <a:pPr algn="ctr"/>
            <a:r>
              <a:rPr lang="ko-KR" altLang="en-US" sz="1400" dirty="0">
                <a:latin typeface="KoPubWorld돋움체 Medium" panose="00000600000000000000" pitchFamily="2" charset="-127"/>
                <a:ea typeface="KoPubWorld돋움체 Medium" panose="00000600000000000000" pitchFamily="2" charset="-127"/>
              </a:rPr>
              <a:t>독점적 기회</a:t>
            </a:r>
          </a:p>
        </p:txBody>
      </p:sp>
      <p:sp>
        <p:nvSpPr>
          <p:cNvPr id="43" name="TextBox 42"/>
          <p:cNvSpPr txBox="1"/>
          <p:nvPr/>
        </p:nvSpPr>
        <p:spPr>
          <a:xfrm>
            <a:off x="6591335" y="1337753"/>
            <a:ext cx="1321196" cy="338554"/>
          </a:xfrm>
          <a:prstGeom prst="rect">
            <a:avLst/>
          </a:prstGeom>
          <a:noFill/>
        </p:spPr>
        <p:txBody>
          <a:bodyPr wrap="none" rtlCol="0">
            <a:spAutoFit/>
          </a:bodyPr>
          <a:lstStyle/>
          <a:p>
            <a:pPr algn="ctr"/>
            <a:r>
              <a:rPr lang="ko-KR" altLang="en-US" sz="1600" dirty="0">
                <a:solidFill>
                  <a:srgbClr val="6F532B"/>
                </a:solidFill>
                <a:latin typeface="KoPubWorld돋움체 Medium" panose="00000600000000000000" pitchFamily="2" charset="-127"/>
                <a:ea typeface="KoPubWorld돋움체 Medium" panose="00000600000000000000" pitchFamily="2" charset="-127"/>
              </a:rPr>
              <a:t>합리적인 가격</a:t>
            </a:r>
          </a:p>
        </p:txBody>
      </p:sp>
      <p:sp>
        <p:nvSpPr>
          <p:cNvPr id="44" name="TextBox 43"/>
          <p:cNvSpPr txBox="1"/>
          <p:nvPr/>
        </p:nvSpPr>
        <p:spPr>
          <a:xfrm>
            <a:off x="7639206" y="5459177"/>
            <a:ext cx="902811" cy="338554"/>
          </a:xfrm>
          <a:prstGeom prst="rect">
            <a:avLst/>
          </a:prstGeom>
          <a:noFill/>
        </p:spPr>
        <p:txBody>
          <a:bodyPr wrap="none" rtlCol="0">
            <a:spAutoFit/>
          </a:bodyPr>
          <a:lstStyle/>
          <a:p>
            <a:pPr algn="ctr"/>
            <a:r>
              <a:rPr lang="ko-KR" altLang="en-US" sz="1600" dirty="0" err="1">
                <a:solidFill>
                  <a:srgbClr val="6F532B"/>
                </a:solidFill>
                <a:latin typeface="KoPubWorld돋움체 Medium" panose="00000600000000000000" pitchFamily="2" charset="-127"/>
                <a:ea typeface="KoPubWorld돋움체 Medium" panose="00000600000000000000" pitchFamily="2" charset="-127"/>
              </a:rPr>
              <a:t>가치제고</a:t>
            </a:r>
            <a:endParaRPr lang="ko-KR" altLang="en-US" sz="1600" dirty="0">
              <a:solidFill>
                <a:srgbClr val="6F532B"/>
              </a:solidFill>
              <a:latin typeface="KoPubWorld돋움체 Medium" panose="00000600000000000000" pitchFamily="2" charset="-127"/>
              <a:ea typeface="KoPubWorld돋움체 Medium" panose="00000600000000000000" pitchFamily="2" charset="-127"/>
            </a:endParaRPr>
          </a:p>
        </p:txBody>
      </p:sp>
      <p:sp>
        <p:nvSpPr>
          <p:cNvPr id="12" name="타원 11"/>
          <p:cNvSpPr/>
          <p:nvPr/>
        </p:nvSpPr>
        <p:spPr>
          <a:xfrm>
            <a:off x="1323140" y="4216714"/>
            <a:ext cx="1553402" cy="931544"/>
          </a:xfrm>
          <a:prstGeom prst="ellipse">
            <a:avLst/>
          </a:prstGeom>
          <a:noFill/>
          <a:ln>
            <a:solidFill>
              <a:srgbClr val="D4C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46" name="타원 45"/>
          <p:cNvSpPr/>
          <p:nvPr/>
        </p:nvSpPr>
        <p:spPr>
          <a:xfrm>
            <a:off x="1256113" y="4226624"/>
            <a:ext cx="1553402" cy="931544"/>
          </a:xfrm>
          <a:prstGeom prst="ellipse">
            <a:avLst/>
          </a:prstGeom>
          <a:noFill/>
          <a:ln>
            <a:solidFill>
              <a:srgbClr val="D4C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49" name="타원 48"/>
          <p:cNvSpPr/>
          <p:nvPr/>
        </p:nvSpPr>
        <p:spPr>
          <a:xfrm>
            <a:off x="6513332" y="1042102"/>
            <a:ext cx="1553402" cy="931544"/>
          </a:xfrm>
          <a:prstGeom prst="ellipse">
            <a:avLst/>
          </a:prstGeom>
          <a:noFill/>
          <a:ln>
            <a:solidFill>
              <a:srgbClr val="D4C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50" name="타원 49"/>
          <p:cNvSpPr/>
          <p:nvPr/>
        </p:nvSpPr>
        <p:spPr>
          <a:xfrm>
            <a:off x="6446305" y="1052012"/>
            <a:ext cx="1553402" cy="931544"/>
          </a:xfrm>
          <a:prstGeom prst="ellipse">
            <a:avLst/>
          </a:prstGeom>
          <a:noFill/>
          <a:ln>
            <a:solidFill>
              <a:srgbClr val="D4C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51" name="타원 50"/>
          <p:cNvSpPr/>
          <p:nvPr/>
        </p:nvSpPr>
        <p:spPr>
          <a:xfrm>
            <a:off x="7328753" y="5140662"/>
            <a:ext cx="1553402" cy="931544"/>
          </a:xfrm>
          <a:prstGeom prst="ellipse">
            <a:avLst/>
          </a:prstGeom>
          <a:noFill/>
          <a:ln>
            <a:solidFill>
              <a:srgbClr val="D4C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52" name="타원 51"/>
          <p:cNvSpPr/>
          <p:nvPr/>
        </p:nvSpPr>
        <p:spPr>
          <a:xfrm>
            <a:off x="7261726" y="5150572"/>
            <a:ext cx="1553402" cy="931544"/>
          </a:xfrm>
          <a:prstGeom prst="ellipse">
            <a:avLst/>
          </a:prstGeom>
          <a:noFill/>
          <a:ln>
            <a:solidFill>
              <a:srgbClr val="D4CA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cxnSp>
        <p:nvCxnSpPr>
          <p:cNvPr id="53" name="직선 연결선 52"/>
          <p:cNvCxnSpPr/>
          <p:nvPr/>
        </p:nvCxnSpPr>
        <p:spPr>
          <a:xfrm>
            <a:off x="676275" y="6505545"/>
            <a:ext cx="8553450" cy="0"/>
          </a:xfrm>
          <a:prstGeom prst="line">
            <a:avLst/>
          </a:prstGeom>
          <a:ln>
            <a:solidFill>
              <a:srgbClr val="483159"/>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5168" y="6515040"/>
            <a:ext cx="5868914" cy="215444"/>
          </a:xfrm>
          <a:prstGeom prst="rect">
            <a:avLst/>
          </a:prstGeom>
          <a:noFill/>
        </p:spPr>
        <p:txBody>
          <a:bodyPr wrap="none" rtlCol="0">
            <a:spAutoFit/>
          </a:bodyPr>
          <a:lstStyle/>
          <a:p>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Co., Ltd. All Rights Reserved. This information is confidential and was prepared by </a:t>
            </a:r>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solely for the use of our client</a:t>
            </a:r>
            <a:endParaRPr lang="ko-KR" altLang="en-US"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endParaRPr>
          </a:p>
        </p:txBody>
      </p:sp>
    </p:spTree>
    <p:extLst>
      <p:ext uri="{BB962C8B-B14F-4D97-AF65-F5344CB8AC3E}">
        <p14:creationId xmlns:p14="http://schemas.microsoft.com/office/powerpoint/2010/main" val="3616947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381000" y="1"/>
            <a:ext cx="9144000" cy="742950"/>
          </a:xfrm>
          <a:prstGeom prst="rect">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pic>
        <p:nvPicPr>
          <p:cNvPr id="3" name="그림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34203" y="148070"/>
            <a:ext cx="508759" cy="400050"/>
          </a:xfrm>
          <a:prstGeom prst="rect">
            <a:avLst/>
          </a:prstGeom>
        </p:spPr>
      </p:pic>
      <p:sp>
        <p:nvSpPr>
          <p:cNvPr id="6" name="TextBox 5"/>
          <p:cNvSpPr txBox="1"/>
          <p:nvPr/>
        </p:nvSpPr>
        <p:spPr>
          <a:xfrm>
            <a:off x="581404" y="171421"/>
            <a:ext cx="3955955" cy="400110"/>
          </a:xfrm>
          <a:prstGeom prst="rect">
            <a:avLst/>
          </a:prstGeom>
          <a:noFill/>
        </p:spPr>
        <p:txBody>
          <a:bodyPr wrap="none" rtlCol="0">
            <a:spAutoFit/>
          </a:bodyPr>
          <a:lstStyle/>
          <a:p>
            <a:r>
              <a:rPr lang="en-US" altLang="ko-KR" sz="2000" dirty="0" err="1">
                <a:solidFill>
                  <a:schemeClr val="bg1"/>
                </a:solidFill>
                <a:latin typeface="KoPubWorld돋움체 Medium" panose="00000600000000000000" pitchFamily="2" charset="-127"/>
                <a:ea typeface="KoPubWorld돋움체 Medium" panose="00000600000000000000" pitchFamily="2" charset="-127"/>
              </a:rPr>
              <a:t>Aureum</a:t>
            </a:r>
            <a:r>
              <a:rPr lang="en-US" altLang="ko-KR" sz="2000" dirty="0">
                <a:solidFill>
                  <a:schemeClr val="bg1"/>
                </a:solidFill>
                <a:latin typeface="KoPubWorld돋움체 Medium" panose="00000600000000000000" pitchFamily="2" charset="-127"/>
                <a:ea typeface="KoPubWorld돋움체 Medium" panose="00000600000000000000" pitchFamily="2" charset="-127"/>
              </a:rPr>
              <a:t> PE Co., Ltd. </a:t>
            </a:r>
            <a:r>
              <a:rPr lang="ko-KR" altLang="en-US" sz="2000" dirty="0">
                <a:solidFill>
                  <a:schemeClr val="bg1"/>
                </a:solidFill>
                <a:latin typeface="KoPubWorld돋움체 Medium" panose="00000600000000000000" pitchFamily="2" charset="-127"/>
                <a:ea typeface="KoPubWorld돋움체 Medium" panose="00000600000000000000" pitchFamily="2" charset="-127"/>
              </a:rPr>
              <a:t>의사결정구조</a:t>
            </a:r>
          </a:p>
        </p:txBody>
      </p:sp>
      <p:sp>
        <p:nvSpPr>
          <p:cNvPr id="8" name="TextBox 7"/>
          <p:cNvSpPr txBox="1"/>
          <p:nvPr/>
        </p:nvSpPr>
        <p:spPr>
          <a:xfrm>
            <a:off x="974604" y="1076296"/>
            <a:ext cx="2206053" cy="400110"/>
          </a:xfrm>
          <a:prstGeom prst="rect">
            <a:avLst/>
          </a:prstGeom>
          <a:noFill/>
        </p:spPr>
        <p:txBody>
          <a:bodyPr wrap="none" rtlCol="0">
            <a:spAutoFit/>
          </a:bodyPr>
          <a:lstStyle/>
          <a:p>
            <a:r>
              <a:rPr lang="en-US" altLang="ko-KR" sz="2000" dirty="0">
                <a:latin typeface="KoPubWorld돋움체 Medium" panose="00000600000000000000" pitchFamily="2" charset="-127"/>
                <a:ea typeface="KoPubWorld돋움체 Medium" panose="00000600000000000000" pitchFamily="2" charset="-127"/>
              </a:rPr>
              <a:t>PEF </a:t>
            </a:r>
            <a:r>
              <a:rPr lang="ko-KR" altLang="en-US" sz="2000" dirty="0">
                <a:latin typeface="KoPubWorld돋움체 Medium" panose="00000600000000000000" pitchFamily="2" charset="-127"/>
                <a:ea typeface="KoPubWorld돋움체 Medium" panose="00000600000000000000" pitchFamily="2" charset="-127"/>
              </a:rPr>
              <a:t>운용 및 조직도</a:t>
            </a:r>
          </a:p>
        </p:txBody>
      </p:sp>
      <p:sp>
        <p:nvSpPr>
          <p:cNvPr id="27" name="TextBox 26"/>
          <p:cNvSpPr txBox="1"/>
          <p:nvPr/>
        </p:nvSpPr>
        <p:spPr>
          <a:xfrm>
            <a:off x="1674765" y="2266510"/>
            <a:ext cx="1354916" cy="276999"/>
          </a:xfrm>
          <a:prstGeom prst="rect">
            <a:avLst/>
          </a:prstGeom>
          <a:solidFill>
            <a:schemeClr val="bg1">
              <a:lumMod val="85000"/>
            </a:schemeClr>
          </a:solidFill>
          <a:ln>
            <a:noFill/>
          </a:ln>
        </p:spPr>
        <p:txBody>
          <a:bodyPr wrap="square"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펀드 운영</a:t>
            </a:r>
          </a:p>
        </p:txBody>
      </p:sp>
      <p:sp>
        <p:nvSpPr>
          <p:cNvPr id="28" name="TextBox 27"/>
          <p:cNvSpPr txBox="1"/>
          <p:nvPr/>
        </p:nvSpPr>
        <p:spPr>
          <a:xfrm>
            <a:off x="1674765" y="2577648"/>
            <a:ext cx="1354916" cy="276999"/>
          </a:xfrm>
          <a:prstGeom prst="rect">
            <a:avLst/>
          </a:prstGeom>
          <a:solidFill>
            <a:schemeClr val="bg1">
              <a:lumMod val="85000"/>
            </a:schemeClr>
          </a:solidFill>
          <a:ln>
            <a:noFill/>
          </a:ln>
        </p:spPr>
        <p:txBody>
          <a:bodyPr wrap="square"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재무 및 회계</a:t>
            </a:r>
          </a:p>
        </p:txBody>
      </p:sp>
      <p:sp>
        <p:nvSpPr>
          <p:cNvPr id="29" name="TextBox 28"/>
          <p:cNvSpPr txBox="1"/>
          <p:nvPr/>
        </p:nvSpPr>
        <p:spPr>
          <a:xfrm>
            <a:off x="1674765" y="2888786"/>
            <a:ext cx="1354916" cy="276999"/>
          </a:xfrm>
          <a:prstGeom prst="rect">
            <a:avLst/>
          </a:prstGeom>
          <a:solidFill>
            <a:schemeClr val="bg1">
              <a:lumMod val="85000"/>
            </a:schemeClr>
          </a:solidFill>
          <a:ln>
            <a:noFill/>
          </a:ln>
        </p:spPr>
        <p:txBody>
          <a:bodyPr wrap="square"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인사</a:t>
            </a:r>
          </a:p>
        </p:txBody>
      </p:sp>
      <p:sp>
        <p:nvSpPr>
          <p:cNvPr id="30" name="TextBox 29"/>
          <p:cNvSpPr txBox="1"/>
          <p:nvPr/>
        </p:nvSpPr>
        <p:spPr>
          <a:xfrm>
            <a:off x="1674765" y="3199924"/>
            <a:ext cx="1354916" cy="276999"/>
          </a:xfrm>
          <a:prstGeom prst="rect">
            <a:avLst/>
          </a:prstGeom>
          <a:solidFill>
            <a:schemeClr val="bg1">
              <a:lumMod val="85000"/>
            </a:schemeClr>
          </a:solidFill>
          <a:ln>
            <a:noFill/>
          </a:ln>
        </p:spPr>
        <p:txBody>
          <a:bodyPr wrap="square"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리스크 관리</a:t>
            </a:r>
          </a:p>
        </p:txBody>
      </p:sp>
      <p:sp>
        <p:nvSpPr>
          <p:cNvPr id="31" name="TextBox 30"/>
          <p:cNvSpPr txBox="1"/>
          <p:nvPr/>
        </p:nvSpPr>
        <p:spPr>
          <a:xfrm>
            <a:off x="1674765" y="3511062"/>
            <a:ext cx="1354916" cy="276999"/>
          </a:xfrm>
          <a:prstGeom prst="rect">
            <a:avLst/>
          </a:prstGeom>
          <a:solidFill>
            <a:schemeClr val="bg1">
              <a:lumMod val="85000"/>
            </a:schemeClr>
          </a:solidFill>
          <a:ln>
            <a:noFill/>
          </a:ln>
        </p:spPr>
        <p:txBody>
          <a:bodyPr wrap="square"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법률 자문</a:t>
            </a:r>
          </a:p>
        </p:txBody>
      </p:sp>
      <p:sp>
        <p:nvSpPr>
          <p:cNvPr id="47" name="TextBox 46"/>
          <p:cNvSpPr txBox="1"/>
          <p:nvPr/>
        </p:nvSpPr>
        <p:spPr>
          <a:xfrm>
            <a:off x="1674765" y="3822200"/>
            <a:ext cx="1354916" cy="276999"/>
          </a:xfrm>
          <a:prstGeom prst="rect">
            <a:avLst/>
          </a:prstGeom>
          <a:solidFill>
            <a:schemeClr val="bg1">
              <a:lumMod val="85000"/>
            </a:schemeClr>
          </a:solidFill>
          <a:ln>
            <a:noFill/>
          </a:ln>
        </p:spPr>
        <p:txBody>
          <a:bodyPr wrap="square" rtlCol="0">
            <a:spAutoFit/>
          </a:bodyPr>
          <a:lstStyle/>
          <a:p>
            <a:pPr algn="ctr"/>
            <a:r>
              <a:rPr lang="ko-KR" altLang="en-US" sz="1200" dirty="0" err="1">
                <a:latin typeface="KoPubWorld돋움체 Medium" panose="00000600000000000000" pitchFamily="2" charset="-127"/>
                <a:ea typeface="KoPubWorld돋움체 Medium" panose="00000600000000000000" pitchFamily="2" charset="-127"/>
              </a:rPr>
              <a:t>컴플라이언스</a:t>
            </a:r>
            <a:endParaRPr lang="ko-KR" altLang="en-US" sz="1200" dirty="0">
              <a:latin typeface="KoPubWorld돋움체 Medium" panose="00000600000000000000" pitchFamily="2" charset="-127"/>
              <a:ea typeface="KoPubWorld돋움체 Medium" panose="00000600000000000000" pitchFamily="2" charset="-127"/>
            </a:endParaRPr>
          </a:p>
        </p:txBody>
      </p:sp>
      <p:sp>
        <p:nvSpPr>
          <p:cNvPr id="48" name="TextBox 47"/>
          <p:cNvSpPr txBox="1"/>
          <p:nvPr/>
        </p:nvSpPr>
        <p:spPr>
          <a:xfrm>
            <a:off x="3104247" y="1826037"/>
            <a:ext cx="1193660" cy="276999"/>
          </a:xfrm>
          <a:prstGeom prst="rect">
            <a:avLst/>
          </a:prstGeom>
          <a:solidFill>
            <a:schemeClr val="bg1">
              <a:lumMod val="65000"/>
            </a:schemeClr>
          </a:solidFill>
          <a:ln>
            <a:noFill/>
          </a:ln>
        </p:spPr>
        <p:txBody>
          <a:bodyPr wrap="square" rtlCol="0">
            <a:spAutoFit/>
          </a:bodyPr>
          <a:lstStyle/>
          <a:p>
            <a:pPr algn="ctr"/>
            <a:r>
              <a:rPr lang="en-US" altLang="ko-KR" sz="1200" dirty="0">
                <a:solidFill>
                  <a:schemeClr val="bg1"/>
                </a:solidFill>
                <a:latin typeface="KoPubWorld돋움체 Medium" panose="00000600000000000000" pitchFamily="2" charset="-127"/>
                <a:ea typeface="KoPubWorld돋움체 Medium" panose="00000600000000000000" pitchFamily="2" charset="-127"/>
              </a:rPr>
              <a:t>LP</a:t>
            </a:r>
            <a:endParaRPr lang="ko-KR" altLang="en-US" sz="12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53" name="TextBox 52"/>
          <p:cNvSpPr txBox="1"/>
          <p:nvPr/>
        </p:nvSpPr>
        <p:spPr>
          <a:xfrm>
            <a:off x="4448552" y="1826037"/>
            <a:ext cx="1193660" cy="276999"/>
          </a:xfrm>
          <a:prstGeom prst="rect">
            <a:avLst/>
          </a:prstGeom>
          <a:solidFill>
            <a:schemeClr val="bg1">
              <a:lumMod val="65000"/>
            </a:schemeClr>
          </a:solidFill>
          <a:ln>
            <a:noFill/>
          </a:ln>
        </p:spPr>
        <p:txBody>
          <a:bodyPr wrap="square" rtlCol="0">
            <a:spAutoFit/>
          </a:bodyPr>
          <a:lstStyle/>
          <a:p>
            <a:pPr algn="ctr"/>
            <a:r>
              <a:rPr lang="en-US" altLang="ko-KR" sz="1200" dirty="0">
                <a:solidFill>
                  <a:schemeClr val="bg1"/>
                </a:solidFill>
                <a:latin typeface="KoPubWorld돋움체 Medium" panose="00000600000000000000" pitchFamily="2" charset="-127"/>
                <a:ea typeface="KoPubWorld돋움체 Medium" panose="00000600000000000000" pitchFamily="2" charset="-127"/>
              </a:rPr>
              <a:t>LP</a:t>
            </a:r>
            <a:endParaRPr lang="ko-KR" altLang="en-US" sz="12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54" name="TextBox 53"/>
          <p:cNvSpPr txBox="1"/>
          <p:nvPr/>
        </p:nvSpPr>
        <p:spPr>
          <a:xfrm>
            <a:off x="5792857" y="1826037"/>
            <a:ext cx="1193660" cy="276999"/>
          </a:xfrm>
          <a:prstGeom prst="rect">
            <a:avLst/>
          </a:prstGeom>
          <a:solidFill>
            <a:schemeClr val="bg1">
              <a:lumMod val="65000"/>
            </a:schemeClr>
          </a:solidFill>
          <a:ln>
            <a:noFill/>
          </a:ln>
        </p:spPr>
        <p:txBody>
          <a:bodyPr wrap="square" rtlCol="0">
            <a:spAutoFit/>
          </a:bodyPr>
          <a:lstStyle/>
          <a:p>
            <a:pPr algn="ctr"/>
            <a:r>
              <a:rPr lang="en-US" altLang="ko-KR" sz="1200" dirty="0">
                <a:solidFill>
                  <a:schemeClr val="bg1"/>
                </a:solidFill>
                <a:latin typeface="KoPubWorld돋움체 Medium" panose="00000600000000000000" pitchFamily="2" charset="-127"/>
                <a:ea typeface="KoPubWorld돋움체 Medium" panose="00000600000000000000" pitchFamily="2" charset="-127"/>
              </a:rPr>
              <a:t>LP</a:t>
            </a:r>
            <a:endParaRPr lang="ko-KR" altLang="en-US" sz="12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55" name="TextBox 54"/>
          <p:cNvSpPr txBox="1"/>
          <p:nvPr/>
        </p:nvSpPr>
        <p:spPr>
          <a:xfrm>
            <a:off x="3387439" y="2483983"/>
            <a:ext cx="3315887" cy="433553"/>
          </a:xfrm>
          <a:prstGeom prst="rect">
            <a:avLst/>
          </a:prstGeom>
          <a:solidFill>
            <a:srgbClr val="483159"/>
          </a:solidFill>
          <a:ln>
            <a:noFill/>
          </a:ln>
        </p:spPr>
        <p:txBody>
          <a:bodyPr wrap="square" lIns="0" tIns="108000" bIns="108000" rtlCol="0" anchor="ctr">
            <a:spAutoFit/>
          </a:bodyPr>
          <a:lstStyle/>
          <a:p>
            <a:pPr algn="ctr"/>
            <a:r>
              <a:rPr lang="ko-KR" altLang="en-US" sz="1400" b="1" dirty="0" err="1">
                <a:solidFill>
                  <a:schemeClr val="bg1"/>
                </a:solidFill>
                <a:latin typeface="KoPubWorld돋움체 Medium" panose="00000600000000000000" pitchFamily="2" charset="-127"/>
                <a:ea typeface="KoPubWorld돋움체 Medium" panose="00000600000000000000" pitchFamily="2" charset="-127"/>
              </a:rPr>
              <a:t>오름프라이빗에쿼티</a:t>
            </a:r>
            <a:endParaRPr lang="ko-KR" altLang="en-US" sz="1400" b="1" dirty="0">
              <a:solidFill>
                <a:schemeClr val="bg1"/>
              </a:solidFill>
              <a:latin typeface="KoPubWorld돋움체 Medium" panose="00000600000000000000" pitchFamily="2" charset="-127"/>
              <a:ea typeface="KoPubWorld돋움체 Medium" panose="00000600000000000000" pitchFamily="2" charset="-127"/>
            </a:endParaRPr>
          </a:p>
        </p:txBody>
      </p:sp>
      <p:sp>
        <p:nvSpPr>
          <p:cNvPr id="58" name="TextBox 57"/>
          <p:cNvSpPr txBox="1"/>
          <p:nvPr/>
        </p:nvSpPr>
        <p:spPr>
          <a:xfrm>
            <a:off x="6690625" y="4366950"/>
            <a:ext cx="1716206" cy="330072"/>
          </a:xfrm>
          <a:prstGeom prst="rect">
            <a:avLst/>
          </a:prstGeom>
          <a:solidFill>
            <a:srgbClr val="F2EFED"/>
          </a:solidFill>
          <a:ln>
            <a:noFill/>
          </a:ln>
        </p:spPr>
        <p:txBody>
          <a:bodyPr wrap="square" tIns="72000" bIns="72000" rtlCol="0">
            <a:spAutoFit/>
          </a:bodyPr>
          <a:lstStyle/>
          <a:p>
            <a:pPr algn="ctr"/>
            <a:r>
              <a:rPr lang="en-US" altLang="ko-KR" sz="1200" dirty="0">
                <a:latin typeface="KoPubWorld돋움체 Medium" panose="00000600000000000000" pitchFamily="2" charset="-127"/>
                <a:ea typeface="KoPubWorld돋움체 Medium" panose="00000600000000000000" pitchFamily="2" charset="-127"/>
              </a:rPr>
              <a:t>LP </a:t>
            </a:r>
            <a:r>
              <a:rPr lang="ko-KR" altLang="en-US" sz="1200" dirty="0">
                <a:latin typeface="KoPubWorld돋움체 Medium" panose="00000600000000000000" pitchFamily="2" charset="-127"/>
                <a:ea typeface="KoPubWorld돋움체 Medium" panose="00000600000000000000" pitchFamily="2" charset="-127"/>
              </a:rPr>
              <a:t>위원회</a:t>
            </a:r>
          </a:p>
        </p:txBody>
      </p:sp>
      <p:sp>
        <p:nvSpPr>
          <p:cNvPr id="59" name="TextBox 58"/>
          <p:cNvSpPr txBox="1"/>
          <p:nvPr/>
        </p:nvSpPr>
        <p:spPr>
          <a:xfrm>
            <a:off x="1972171" y="4366950"/>
            <a:ext cx="1716206" cy="330072"/>
          </a:xfrm>
          <a:prstGeom prst="rect">
            <a:avLst/>
          </a:prstGeom>
          <a:solidFill>
            <a:srgbClr val="F2EFED"/>
          </a:solidFill>
          <a:ln>
            <a:noFill/>
          </a:ln>
        </p:spPr>
        <p:txBody>
          <a:bodyPr wrap="square" tIns="72000" bIns="72000"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자문</a:t>
            </a:r>
            <a:r>
              <a:rPr lang="en-US" altLang="ko-KR" sz="1200" dirty="0">
                <a:latin typeface="KoPubWorld돋움체 Medium" panose="00000600000000000000" pitchFamily="2" charset="-127"/>
                <a:ea typeface="KoPubWorld돋움체 Medium" panose="00000600000000000000" pitchFamily="2" charset="-127"/>
              </a:rPr>
              <a:t> </a:t>
            </a:r>
            <a:r>
              <a:rPr lang="ko-KR" altLang="en-US" sz="1200" dirty="0">
                <a:latin typeface="KoPubWorld돋움체 Medium" panose="00000600000000000000" pitchFamily="2" charset="-127"/>
                <a:ea typeface="KoPubWorld돋움체 Medium" panose="00000600000000000000" pitchFamily="2" charset="-127"/>
              </a:rPr>
              <a:t>위원회</a:t>
            </a:r>
          </a:p>
        </p:txBody>
      </p:sp>
      <p:sp>
        <p:nvSpPr>
          <p:cNvPr id="60" name="TextBox 59"/>
          <p:cNvSpPr txBox="1"/>
          <p:nvPr/>
        </p:nvSpPr>
        <p:spPr>
          <a:xfrm>
            <a:off x="3505149" y="4757322"/>
            <a:ext cx="3080464" cy="330072"/>
          </a:xfrm>
          <a:prstGeom prst="rect">
            <a:avLst/>
          </a:prstGeom>
          <a:solidFill>
            <a:srgbClr val="BCAF9C"/>
          </a:solidFill>
          <a:ln>
            <a:noFill/>
          </a:ln>
        </p:spPr>
        <p:txBody>
          <a:bodyPr wrap="square" tIns="72000" bIns="72000" rtlCol="0" anchor="ctr">
            <a:spAutoFit/>
          </a:bodyPr>
          <a:lstStyle/>
          <a:p>
            <a:pPr algn="ctr"/>
            <a:r>
              <a:rPr lang="en-US" altLang="ko-KR" sz="1200" dirty="0">
                <a:solidFill>
                  <a:schemeClr val="bg1"/>
                </a:solidFill>
                <a:latin typeface="KoPubWorld돋움체 Medium" panose="00000600000000000000" pitchFamily="2" charset="-127"/>
                <a:ea typeface="KoPubWorld돋움체 Medium" panose="00000600000000000000" pitchFamily="2" charset="-127"/>
              </a:rPr>
              <a:t>Deal Team</a:t>
            </a:r>
            <a:endParaRPr lang="ko-KR" altLang="en-US" sz="12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61" name="TextBox 60"/>
          <p:cNvSpPr txBox="1"/>
          <p:nvPr/>
        </p:nvSpPr>
        <p:spPr>
          <a:xfrm>
            <a:off x="2160845" y="5490076"/>
            <a:ext cx="1829988" cy="330072"/>
          </a:xfrm>
          <a:prstGeom prst="rect">
            <a:avLst/>
          </a:prstGeom>
          <a:solidFill>
            <a:srgbClr val="F2EFED"/>
          </a:solidFill>
          <a:ln>
            <a:noFill/>
          </a:ln>
        </p:spPr>
        <p:txBody>
          <a:bodyPr wrap="square" tIns="72000" bIns="72000" rtlCol="0" anchor="ctr">
            <a:spAutoFit/>
          </a:bodyPr>
          <a:lstStyle/>
          <a:p>
            <a:pPr algn="ctr"/>
            <a:r>
              <a:rPr lang="ko-KR" altLang="en-US" sz="1200" dirty="0">
                <a:latin typeface="KoPubWorld돋움체 Medium" panose="00000600000000000000" pitchFamily="2" charset="-127"/>
                <a:ea typeface="KoPubWorld돋움체 Medium" panose="00000600000000000000" pitchFamily="2" charset="-127"/>
              </a:rPr>
              <a:t>투자대상 발굴</a:t>
            </a:r>
          </a:p>
        </p:txBody>
      </p:sp>
      <p:sp>
        <p:nvSpPr>
          <p:cNvPr id="62" name="TextBox 61"/>
          <p:cNvSpPr txBox="1"/>
          <p:nvPr/>
        </p:nvSpPr>
        <p:spPr>
          <a:xfrm>
            <a:off x="4130387" y="5490076"/>
            <a:ext cx="1829988" cy="330072"/>
          </a:xfrm>
          <a:prstGeom prst="rect">
            <a:avLst/>
          </a:prstGeom>
          <a:solidFill>
            <a:srgbClr val="F2EFED"/>
          </a:solidFill>
          <a:ln>
            <a:noFill/>
          </a:ln>
        </p:spPr>
        <p:txBody>
          <a:bodyPr wrap="square" tIns="72000" bIns="72000" rtlCol="0" anchor="ctr">
            <a:spAutoFit/>
          </a:bodyPr>
          <a:lstStyle/>
          <a:p>
            <a:pPr algn="ctr"/>
            <a:r>
              <a:rPr lang="ko-KR" altLang="en-US" sz="1200" dirty="0">
                <a:latin typeface="KoPubWorld돋움체 Medium" panose="00000600000000000000" pitchFamily="2" charset="-127"/>
                <a:ea typeface="KoPubWorld돋움체 Medium" panose="00000600000000000000" pitchFamily="2" charset="-127"/>
              </a:rPr>
              <a:t>투자 검토 분석</a:t>
            </a:r>
          </a:p>
        </p:txBody>
      </p:sp>
      <p:sp>
        <p:nvSpPr>
          <p:cNvPr id="63" name="TextBox 62"/>
          <p:cNvSpPr txBox="1"/>
          <p:nvPr/>
        </p:nvSpPr>
        <p:spPr>
          <a:xfrm>
            <a:off x="6099929" y="5490076"/>
            <a:ext cx="1829988" cy="330072"/>
          </a:xfrm>
          <a:prstGeom prst="rect">
            <a:avLst/>
          </a:prstGeom>
          <a:solidFill>
            <a:srgbClr val="F2EFED"/>
          </a:solidFill>
          <a:ln>
            <a:noFill/>
          </a:ln>
        </p:spPr>
        <p:txBody>
          <a:bodyPr wrap="square" tIns="72000" bIns="72000" rtlCol="0" anchor="ctr">
            <a:spAutoFit/>
          </a:bodyPr>
          <a:lstStyle/>
          <a:p>
            <a:pPr algn="ctr"/>
            <a:r>
              <a:rPr lang="ko-KR" altLang="en-US" sz="1200" dirty="0">
                <a:latin typeface="KoPubWorld돋움체 Medium" panose="00000600000000000000" pitchFamily="2" charset="-127"/>
                <a:ea typeface="KoPubWorld돋움체 Medium" panose="00000600000000000000" pitchFamily="2" charset="-127"/>
              </a:rPr>
              <a:t>모니터링 및 회수</a:t>
            </a:r>
          </a:p>
        </p:txBody>
      </p:sp>
      <p:cxnSp>
        <p:nvCxnSpPr>
          <p:cNvPr id="7" name="직선 화살표 연결선 6"/>
          <p:cNvCxnSpPr/>
          <p:nvPr/>
        </p:nvCxnSpPr>
        <p:spPr>
          <a:xfrm>
            <a:off x="3701077" y="2103035"/>
            <a:ext cx="0" cy="37009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p:nvPr/>
        </p:nvCxnSpPr>
        <p:spPr>
          <a:xfrm>
            <a:off x="5045382" y="2103035"/>
            <a:ext cx="0" cy="37009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p:nvPr/>
        </p:nvCxnSpPr>
        <p:spPr>
          <a:xfrm>
            <a:off x="6389687" y="2103035"/>
            <a:ext cx="0" cy="37009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3158530" y="3165784"/>
            <a:ext cx="1864725"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59" idx="3"/>
            <a:endCxn id="58" idx="1"/>
          </p:cNvCxnSpPr>
          <p:nvPr/>
        </p:nvCxnSpPr>
        <p:spPr>
          <a:xfrm>
            <a:off x="3688377" y="4531986"/>
            <a:ext cx="3002248" cy="0"/>
          </a:xfrm>
          <a:prstGeom prst="straightConnector1">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p:cNvCxnSpPr/>
          <p:nvPr/>
        </p:nvCxnSpPr>
        <p:spPr>
          <a:xfrm flipH="1">
            <a:off x="6703325" y="2700756"/>
            <a:ext cx="283192"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1600201" y="2176776"/>
            <a:ext cx="1504047" cy="2014225"/>
          </a:xfrm>
          <a:prstGeom prst="rect">
            <a:avLst/>
          </a:prstGeom>
          <a:noFill/>
          <a:ln>
            <a:solidFill>
              <a:srgbClr val="BCAF9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cxnSp>
        <p:nvCxnSpPr>
          <p:cNvPr id="71" name="직선 연결선 70"/>
          <p:cNvCxnSpPr/>
          <p:nvPr/>
        </p:nvCxnSpPr>
        <p:spPr>
          <a:xfrm>
            <a:off x="676275" y="6505545"/>
            <a:ext cx="8553450" cy="0"/>
          </a:xfrm>
          <a:prstGeom prst="line">
            <a:avLst/>
          </a:prstGeom>
          <a:ln>
            <a:solidFill>
              <a:srgbClr val="483159"/>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45168" y="6515040"/>
            <a:ext cx="5868914" cy="215444"/>
          </a:xfrm>
          <a:prstGeom prst="rect">
            <a:avLst/>
          </a:prstGeom>
          <a:noFill/>
        </p:spPr>
        <p:txBody>
          <a:bodyPr wrap="none" rtlCol="0">
            <a:spAutoFit/>
          </a:bodyPr>
          <a:lstStyle/>
          <a:p>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Co., Ltd. All Rights Reserved. This information is confidential and was prepared by </a:t>
            </a:r>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solely for the use of our client</a:t>
            </a:r>
            <a:endParaRPr lang="ko-KR" altLang="en-US"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endParaRPr>
          </a:p>
        </p:txBody>
      </p:sp>
      <p:cxnSp>
        <p:nvCxnSpPr>
          <p:cNvPr id="78" name="직선 화살표 연결선 77"/>
          <p:cNvCxnSpPr/>
          <p:nvPr/>
        </p:nvCxnSpPr>
        <p:spPr>
          <a:xfrm flipH="1">
            <a:off x="6986518" y="1964535"/>
            <a:ext cx="574911"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p:cNvCxnSpPr/>
          <p:nvPr/>
        </p:nvCxnSpPr>
        <p:spPr>
          <a:xfrm>
            <a:off x="7561428" y="1964536"/>
            <a:ext cx="0" cy="240241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986517" y="2562258"/>
            <a:ext cx="1193660" cy="276999"/>
          </a:xfrm>
          <a:prstGeom prst="rect">
            <a:avLst/>
          </a:prstGeom>
          <a:solidFill>
            <a:schemeClr val="bg1">
              <a:lumMod val="85000"/>
            </a:schemeClr>
          </a:solidFill>
          <a:ln>
            <a:noFill/>
          </a:ln>
        </p:spPr>
        <p:txBody>
          <a:bodyPr wrap="square"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투자자 관리</a:t>
            </a:r>
          </a:p>
        </p:txBody>
      </p:sp>
      <p:cxnSp>
        <p:nvCxnSpPr>
          <p:cNvPr id="84" name="직선 화살표 연결선 83"/>
          <p:cNvCxnSpPr>
            <a:stCxn id="60" idx="0"/>
          </p:cNvCxnSpPr>
          <p:nvPr/>
        </p:nvCxnSpPr>
        <p:spPr>
          <a:xfrm flipV="1">
            <a:off x="5045381" y="2917536"/>
            <a:ext cx="0" cy="183978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05149" y="3349536"/>
            <a:ext cx="3080464" cy="330072"/>
          </a:xfrm>
          <a:prstGeom prst="rect">
            <a:avLst/>
          </a:prstGeom>
          <a:solidFill>
            <a:srgbClr val="BCAF9C"/>
          </a:solidFill>
          <a:ln>
            <a:noFill/>
          </a:ln>
        </p:spPr>
        <p:txBody>
          <a:bodyPr wrap="square" tIns="72000" bIns="72000" rtlCol="0" anchor="ctr">
            <a:spAutoFit/>
          </a:bodyPr>
          <a:lstStyle/>
          <a:p>
            <a:pPr algn="ctr"/>
            <a:r>
              <a:rPr lang="ko-KR" altLang="en-US" sz="1200" dirty="0">
                <a:solidFill>
                  <a:schemeClr val="bg1"/>
                </a:solidFill>
                <a:latin typeface="KoPubWorld돋움체 Medium" panose="00000600000000000000" pitchFamily="2" charset="-127"/>
                <a:ea typeface="KoPubWorld돋움체 Medium" panose="00000600000000000000" pitchFamily="2" charset="-127"/>
              </a:rPr>
              <a:t>투자심의위원회</a:t>
            </a:r>
          </a:p>
        </p:txBody>
      </p:sp>
      <p:cxnSp>
        <p:nvCxnSpPr>
          <p:cNvPr id="88" name="직선 화살표 연결선 87"/>
          <p:cNvCxnSpPr/>
          <p:nvPr/>
        </p:nvCxnSpPr>
        <p:spPr>
          <a:xfrm>
            <a:off x="2828925" y="4933169"/>
            <a:ext cx="676224"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p:nvPr/>
        </p:nvCxnSpPr>
        <p:spPr>
          <a:xfrm>
            <a:off x="2828925" y="4697023"/>
            <a:ext cx="0" cy="23614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p:nvPr/>
        </p:nvCxnSpPr>
        <p:spPr>
          <a:xfrm>
            <a:off x="3075839" y="5336382"/>
            <a:ext cx="0" cy="15369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직선 연결선 107"/>
          <p:cNvCxnSpPr>
            <a:stCxn id="60" idx="2"/>
          </p:cNvCxnSpPr>
          <p:nvPr/>
        </p:nvCxnSpPr>
        <p:spPr>
          <a:xfrm>
            <a:off x="5045381" y="5087394"/>
            <a:ext cx="1646" cy="40268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3075839" y="5336381"/>
            <a:ext cx="3939084"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7014923" y="5336382"/>
            <a:ext cx="0" cy="15369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487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381000" y="1"/>
            <a:ext cx="9144000" cy="742950"/>
          </a:xfrm>
          <a:prstGeom prst="rect">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pic>
        <p:nvPicPr>
          <p:cNvPr id="3" name="그림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34203" y="148070"/>
            <a:ext cx="508759" cy="400050"/>
          </a:xfrm>
          <a:prstGeom prst="rect">
            <a:avLst/>
          </a:prstGeom>
        </p:spPr>
      </p:pic>
      <p:sp>
        <p:nvSpPr>
          <p:cNvPr id="6" name="TextBox 5"/>
          <p:cNvSpPr txBox="1"/>
          <p:nvPr/>
        </p:nvSpPr>
        <p:spPr>
          <a:xfrm>
            <a:off x="581404" y="171421"/>
            <a:ext cx="4626010" cy="400110"/>
          </a:xfrm>
          <a:prstGeom prst="rect">
            <a:avLst/>
          </a:prstGeom>
          <a:noFill/>
        </p:spPr>
        <p:txBody>
          <a:bodyPr wrap="none" rtlCol="0">
            <a:spAutoFit/>
          </a:bodyPr>
          <a:lstStyle/>
          <a:p>
            <a:r>
              <a:rPr lang="en-US" altLang="ko-KR" sz="2000" dirty="0" err="1">
                <a:solidFill>
                  <a:schemeClr val="bg1"/>
                </a:solidFill>
                <a:latin typeface="KoPubWorld돋움체 Medium" panose="00000600000000000000" pitchFamily="2" charset="-127"/>
                <a:ea typeface="KoPubWorld돋움체 Medium" panose="00000600000000000000" pitchFamily="2" charset="-127"/>
              </a:rPr>
              <a:t>Aureum</a:t>
            </a:r>
            <a:r>
              <a:rPr lang="en-US" altLang="ko-KR" sz="2000" dirty="0">
                <a:solidFill>
                  <a:schemeClr val="bg1"/>
                </a:solidFill>
                <a:latin typeface="KoPubWorld돋움체 Medium" panose="00000600000000000000" pitchFamily="2" charset="-127"/>
                <a:ea typeface="KoPubWorld돋움체 Medium" panose="00000600000000000000" pitchFamily="2" charset="-127"/>
              </a:rPr>
              <a:t> PE Co., Ltd. </a:t>
            </a:r>
            <a:r>
              <a:rPr lang="ko-KR" altLang="en-US" sz="2000" dirty="0">
                <a:solidFill>
                  <a:schemeClr val="bg1"/>
                </a:solidFill>
                <a:latin typeface="KoPubWorld돋움체 Medium" panose="00000600000000000000" pitchFamily="2" charset="-127"/>
                <a:ea typeface="KoPubWorld돋움체 Medium" panose="00000600000000000000" pitchFamily="2" charset="-127"/>
              </a:rPr>
              <a:t>의사결정구조</a:t>
            </a:r>
            <a:r>
              <a:rPr lang="en-US" altLang="ko-KR" sz="1000" dirty="0">
                <a:solidFill>
                  <a:schemeClr val="bg1"/>
                </a:solidFill>
                <a:latin typeface="KoPubWorld돋움체 Medium" panose="00000600000000000000" pitchFamily="2" charset="-127"/>
                <a:ea typeface="KoPubWorld돋움체 Medium" panose="00000600000000000000" pitchFamily="2" charset="-127"/>
              </a:rPr>
              <a:t>(Continued)</a:t>
            </a:r>
            <a:endParaRPr lang="ko-KR" altLang="en-US" sz="10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8" name="TextBox 7"/>
          <p:cNvSpPr txBox="1"/>
          <p:nvPr/>
        </p:nvSpPr>
        <p:spPr>
          <a:xfrm>
            <a:off x="974604" y="1076296"/>
            <a:ext cx="2206053" cy="400110"/>
          </a:xfrm>
          <a:prstGeom prst="rect">
            <a:avLst/>
          </a:prstGeom>
          <a:noFill/>
        </p:spPr>
        <p:txBody>
          <a:bodyPr wrap="none" rtlCol="0">
            <a:spAutoFit/>
          </a:bodyPr>
          <a:lstStyle/>
          <a:p>
            <a:r>
              <a:rPr lang="ko-KR" altLang="en-US" sz="2000" dirty="0">
                <a:latin typeface="KoPubWorld돋움체 Medium" panose="00000600000000000000" pitchFamily="2" charset="-127"/>
                <a:ea typeface="KoPubWorld돋움체 Medium" panose="00000600000000000000" pitchFamily="2" charset="-127"/>
              </a:rPr>
              <a:t>투자의사 결정 체계</a:t>
            </a:r>
          </a:p>
        </p:txBody>
      </p:sp>
      <p:cxnSp>
        <p:nvCxnSpPr>
          <p:cNvPr id="71" name="직선 연결선 70"/>
          <p:cNvCxnSpPr/>
          <p:nvPr/>
        </p:nvCxnSpPr>
        <p:spPr>
          <a:xfrm>
            <a:off x="676275" y="6505545"/>
            <a:ext cx="8553450" cy="0"/>
          </a:xfrm>
          <a:prstGeom prst="line">
            <a:avLst/>
          </a:prstGeom>
          <a:ln>
            <a:solidFill>
              <a:srgbClr val="483159"/>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45168" y="6515040"/>
            <a:ext cx="5868914" cy="215444"/>
          </a:xfrm>
          <a:prstGeom prst="rect">
            <a:avLst/>
          </a:prstGeom>
          <a:noFill/>
        </p:spPr>
        <p:txBody>
          <a:bodyPr wrap="none" rtlCol="0">
            <a:spAutoFit/>
          </a:bodyPr>
          <a:lstStyle/>
          <a:p>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Co., Ltd. All Rights Reserved. This information is confidential and was prepared by </a:t>
            </a:r>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solely for the use of our client</a:t>
            </a:r>
            <a:endParaRPr lang="ko-KR" altLang="en-US"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endParaRPr>
          </a:p>
        </p:txBody>
      </p:sp>
      <p:sp>
        <p:nvSpPr>
          <p:cNvPr id="9" name="직사각형 8"/>
          <p:cNvSpPr/>
          <p:nvPr/>
        </p:nvSpPr>
        <p:spPr>
          <a:xfrm>
            <a:off x="1641052" y="2398460"/>
            <a:ext cx="1396763" cy="1252315"/>
          </a:xfrm>
          <a:prstGeom prst="rect">
            <a:avLst/>
          </a:prstGeom>
          <a:solidFill>
            <a:srgbClr val="D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49" name="직사각형 48"/>
          <p:cNvSpPr/>
          <p:nvPr/>
        </p:nvSpPr>
        <p:spPr>
          <a:xfrm>
            <a:off x="3453934" y="2398460"/>
            <a:ext cx="1396763" cy="1252315"/>
          </a:xfrm>
          <a:prstGeom prst="rect">
            <a:avLst/>
          </a:prstGeom>
          <a:solidFill>
            <a:srgbClr val="D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50" name="직사각형 49"/>
          <p:cNvSpPr/>
          <p:nvPr/>
        </p:nvSpPr>
        <p:spPr>
          <a:xfrm>
            <a:off x="5268192" y="2398460"/>
            <a:ext cx="1396763" cy="1252315"/>
          </a:xfrm>
          <a:prstGeom prst="rect">
            <a:avLst/>
          </a:prstGeom>
          <a:solidFill>
            <a:srgbClr val="D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51" name="직사각형 50"/>
          <p:cNvSpPr/>
          <p:nvPr/>
        </p:nvSpPr>
        <p:spPr>
          <a:xfrm>
            <a:off x="7081762" y="2398460"/>
            <a:ext cx="1396763" cy="1252315"/>
          </a:xfrm>
          <a:prstGeom prst="rect">
            <a:avLst/>
          </a:prstGeom>
          <a:solidFill>
            <a:srgbClr val="D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74" name="TextBox 73"/>
          <p:cNvSpPr txBox="1"/>
          <p:nvPr/>
        </p:nvSpPr>
        <p:spPr>
          <a:xfrm>
            <a:off x="2102829" y="2478033"/>
            <a:ext cx="473206" cy="400110"/>
          </a:xfrm>
          <a:prstGeom prst="rect">
            <a:avLst/>
          </a:prstGeom>
          <a:noFill/>
        </p:spPr>
        <p:txBody>
          <a:bodyPr wrap="none" rtlCol="0">
            <a:spAutoFit/>
          </a:bodyPr>
          <a:lstStyle/>
          <a:p>
            <a:r>
              <a:rPr lang="en-US" altLang="ko-KR" sz="2000" dirty="0">
                <a:solidFill>
                  <a:schemeClr val="bg1"/>
                </a:solidFill>
                <a:latin typeface="KoPubWorld돋움체 Medium" panose="00000600000000000000" pitchFamily="2" charset="-127"/>
                <a:ea typeface="KoPubWorld돋움체 Medium" panose="00000600000000000000" pitchFamily="2" charset="-127"/>
              </a:rPr>
              <a:t>01</a:t>
            </a:r>
            <a:endParaRPr lang="ko-KR" altLang="en-US" sz="20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75" name="TextBox 74"/>
          <p:cNvSpPr txBox="1"/>
          <p:nvPr/>
        </p:nvSpPr>
        <p:spPr>
          <a:xfrm>
            <a:off x="3453244" y="2946168"/>
            <a:ext cx="1398140" cy="646331"/>
          </a:xfrm>
          <a:prstGeom prst="rect">
            <a:avLst/>
          </a:prstGeom>
          <a:noFill/>
        </p:spPr>
        <p:txBody>
          <a:bodyPr wrap="none"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해당 기업 및</a:t>
            </a:r>
          </a:p>
          <a:p>
            <a:pPr algn="ctr"/>
            <a:r>
              <a:rPr lang="ko-KR" altLang="en-US" sz="1200" dirty="0">
                <a:latin typeface="KoPubWorld돋움체 Medium" panose="00000600000000000000" pitchFamily="2" charset="-127"/>
                <a:ea typeface="KoPubWorld돋움체 Medium" panose="00000600000000000000" pitchFamily="2" charset="-127"/>
              </a:rPr>
              <a:t>산업에 대한 리서치</a:t>
            </a:r>
            <a:r>
              <a:rPr lang="en-US" altLang="ko-KR" sz="1200" dirty="0">
                <a:latin typeface="KoPubWorld돋움체 Medium" panose="00000600000000000000" pitchFamily="2" charset="-127"/>
                <a:ea typeface="KoPubWorld돋움체 Medium" panose="00000600000000000000" pitchFamily="2" charset="-127"/>
              </a:rPr>
              <a:t>,</a:t>
            </a:r>
          </a:p>
          <a:p>
            <a:pPr algn="ctr"/>
            <a:r>
              <a:rPr lang="ko-KR" altLang="en-US" sz="1200" dirty="0">
                <a:latin typeface="KoPubWorld돋움체 Medium" panose="00000600000000000000" pitchFamily="2" charset="-127"/>
                <a:ea typeface="KoPubWorld돋움체 Medium" panose="00000600000000000000" pitchFamily="2" charset="-127"/>
              </a:rPr>
              <a:t>검토 및 분석</a:t>
            </a:r>
          </a:p>
        </p:txBody>
      </p:sp>
      <p:sp>
        <p:nvSpPr>
          <p:cNvPr id="76" name="TextBox 75"/>
          <p:cNvSpPr txBox="1"/>
          <p:nvPr/>
        </p:nvSpPr>
        <p:spPr>
          <a:xfrm>
            <a:off x="3915711" y="2478033"/>
            <a:ext cx="473206" cy="400110"/>
          </a:xfrm>
          <a:prstGeom prst="rect">
            <a:avLst/>
          </a:prstGeom>
          <a:noFill/>
        </p:spPr>
        <p:txBody>
          <a:bodyPr wrap="none" rtlCol="0">
            <a:spAutoFit/>
          </a:bodyPr>
          <a:lstStyle/>
          <a:p>
            <a:r>
              <a:rPr lang="en-US" altLang="ko-KR" sz="2000" dirty="0">
                <a:solidFill>
                  <a:schemeClr val="bg1"/>
                </a:solidFill>
                <a:latin typeface="KoPubWorld돋움체 Medium" panose="00000600000000000000" pitchFamily="2" charset="-127"/>
                <a:ea typeface="KoPubWorld돋움체 Medium" panose="00000600000000000000" pitchFamily="2" charset="-127"/>
              </a:rPr>
              <a:t>02</a:t>
            </a:r>
            <a:endParaRPr lang="ko-KR" altLang="en-US" sz="20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77" name="TextBox 76"/>
          <p:cNvSpPr txBox="1"/>
          <p:nvPr/>
        </p:nvSpPr>
        <p:spPr>
          <a:xfrm>
            <a:off x="5447153" y="2946168"/>
            <a:ext cx="1037463" cy="461665"/>
          </a:xfrm>
          <a:prstGeom prst="rect">
            <a:avLst/>
          </a:prstGeom>
          <a:noFill/>
        </p:spPr>
        <p:txBody>
          <a:bodyPr wrap="none" rtlCol="0">
            <a:spAutoFit/>
          </a:bodyPr>
          <a:lstStyle/>
          <a:p>
            <a:pPr algn="ctr"/>
            <a:r>
              <a:rPr lang="ko-KR" altLang="en-US" sz="1200" dirty="0" err="1">
                <a:latin typeface="KoPubWorld돋움체 Medium" panose="00000600000000000000" pitchFamily="2" charset="-127"/>
                <a:ea typeface="KoPubWorld돋움체 Medium" panose="00000600000000000000" pitchFamily="2" charset="-127"/>
              </a:rPr>
              <a:t>예비실사</a:t>
            </a:r>
            <a:r>
              <a:rPr lang="ko-KR" altLang="en-US" sz="1200" dirty="0">
                <a:latin typeface="KoPubWorld돋움체 Medium" panose="00000600000000000000" pitchFamily="2" charset="-127"/>
                <a:ea typeface="KoPubWorld돋움체 Medium" panose="00000600000000000000" pitchFamily="2" charset="-127"/>
              </a:rPr>
              <a:t> 및</a:t>
            </a:r>
          </a:p>
          <a:p>
            <a:pPr algn="ctr"/>
            <a:r>
              <a:rPr lang="ko-KR" altLang="en-US" sz="1200" dirty="0">
                <a:latin typeface="KoPubWorld돋움체 Medium" panose="00000600000000000000" pitchFamily="2" charset="-127"/>
                <a:ea typeface="KoPubWorld돋움체 Medium" panose="00000600000000000000" pitchFamily="2" charset="-127"/>
              </a:rPr>
              <a:t>투자기회 검토</a:t>
            </a:r>
          </a:p>
        </p:txBody>
      </p:sp>
      <p:sp>
        <p:nvSpPr>
          <p:cNvPr id="79" name="TextBox 78"/>
          <p:cNvSpPr txBox="1"/>
          <p:nvPr/>
        </p:nvSpPr>
        <p:spPr>
          <a:xfrm>
            <a:off x="5729281" y="2478033"/>
            <a:ext cx="473206" cy="400110"/>
          </a:xfrm>
          <a:prstGeom prst="rect">
            <a:avLst/>
          </a:prstGeom>
          <a:noFill/>
        </p:spPr>
        <p:txBody>
          <a:bodyPr wrap="none" rtlCol="0">
            <a:spAutoFit/>
          </a:bodyPr>
          <a:lstStyle/>
          <a:p>
            <a:r>
              <a:rPr lang="en-US" altLang="ko-KR" sz="2000" dirty="0">
                <a:solidFill>
                  <a:schemeClr val="bg1"/>
                </a:solidFill>
                <a:latin typeface="KoPubWorld돋움체 Medium" panose="00000600000000000000" pitchFamily="2" charset="-127"/>
                <a:ea typeface="KoPubWorld돋움체 Medium" panose="00000600000000000000" pitchFamily="2" charset="-127"/>
              </a:rPr>
              <a:t>03</a:t>
            </a:r>
            <a:endParaRPr lang="ko-KR" altLang="en-US" sz="20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81" name="TextBox 80"/>
          <p:cNvSpPr txBox="1"/>
          <p:nvPr/>
        </p:nvSpPr>
        <p:spPr>
          <a:xfrm>
            <a:off x="7236418" y="2946168"/>
            <a:ext cx="1082349" cy="461665"/>
          </a:xfrm>
          <a:prstGeom prst="rect">
            <a:avLst/>
          </a:prstGeom>
          <a:noFill/>
        </p:spPr>
        <p:txBody>
          <a:bodyPr wrap="none"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세부 실사 및</a:t>
            </a:r>
          </a:p>
          <a:p>
            <a:pPr algn="ctr"/>
            <a:r>
              <a:rPr lang="ko-KR" altLang="en-US" sz="1200" dirty="0">
                <a:latin typeface="KoPubWorld돋움체 Medium" panose="00000600000000000000" pitchFamily="2" charset="-127"/>
                <a:ea typeface="KoPubWorld돋움체 Medium" panose="00000600000000000000" pitchFamily="2" charset="-127"/>
              </a:rPr>
              <a:t>투자 조건 협상</a:t>
            </a:r>
          </a:p>
        </p:txBody>
      </p:sp>
      <p:sp>
        <p:nvSpPr>
          <p:cNvPr id="82" name="TextBox 81"/>
          <p:cNvSpPr txBox="1"/>
          <p:nvPr/>
        </p:nvSpPr>
        <p:spPr>
          <a:xfrm>
            <a:off x="7540989" y="2478033"/>
            <a:ext cx="473206" cy="400110"/>
          </a:xfrm>
          <a:prstGeom prst="rect">
            <a:avLst/>
          </a:prstGeom>
          <a:noFill/>
        </p:spPr>
        <p:txBody>
          <a:bodyPr wrap="none" rtlCol="0">
            <a:spAutoFit/>
          </a:bodyPr>
          <a:lstStyle/>
          <a:p>
            <a:r>
              <a:rPr lang="en-US" altLang="ko-KR" sz="2000" dirty="0">
                <a:solidFill>
                  <a:schemeClr val="bg1"/>
                </a:solidFill>
                <a:latin typeface="KoPubWorld돋움체 Medium" panose="00000600000000000000" pitchFamily="2" charset="-127"/>
                <a:ea typeface="KoPubWorld돋움체 Medium" panose="00000600000000000000" pitchFamily="2" charset="-127"/>
              </a:rPr>
              <a:t>04</a:t>
            </a:r>
            <a:endParaRPr lang="ko-KR" altLang="en-US" sz="20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86" name="직사각형 85"/>
          <p:cNvSpPr/>
          <p:nvPr/>
        </p:nvSpPr>
        <p:spPr>
          <a:xfrm>
            <a:off x="1097326" y="3992482"/>
            <a:ext cx="1396763" cy="1252800"/>
          </a:xfrm>
          <a:prstGeom prst="rect">
            <a:avLst/>
          </a:prstGeom>
          <a:solidFill>
            <a:srgbClr val="D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87" name="직사각형 86"/>
          <p:cNvSpPr/>
          <p:nvPr/>
        </p:nvSpPr>
        <p:spPr>
          <a:xfrm>
            <a:off x="2910208" y="3992482"/>
            <a:ext cx="1396763" cy="1252800"/>
          </a:xfrm>
          <a:prstGeom prst="rect">
            <a:avLst/>
          </a:prstGeom>
          <a:solidFill>
            <a:srgbClr val="D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89" name="직사각형 88"/>
          <p:cNvSpPr/>
          <p:nvPr/>
        </p:nvSpPr>
        <p:spPr>
          <a:xfrm>
            <a:off x="4724466" y="3992482"/>
            <a:ext cx="1396763" cy="1252800"/>
          </a:xfrm>
          <a:prstGeom prst="rect">
            <a:avLst/>
          </a:prstGeom>
          <a:solidFill>
            <a:srgbClr val="D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90" name="직사각형 89"/>
          <p:cNvSpPr/>
          <p:nvPr/>
        </p:nvSpPr>
        <p:spPr>
          <a:xfrm>
            <a:off x="6538036" y="3992482"/>
            <a:ext cx="1396763" cy="1252800"/>
          </a:xfrm>
          <a:prstGeom prst="rect">
            <a:avLst/>
          </a:prstGeom>
          <a:solidFill>
            <a:srgbClr val="D6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91" name="TextBox 90"/>
          <p:cNvSpPr txBox="1"/>
          <p:nvPr/>
        </p:nvSpPr>
        <p:spPr>
          <a:xfrm>
            <a:off x="1568721" y="4632523"/>
            <a:ext cx="453970" cy="276999"/>
          </a:xfrm>
          <a:prstGeom prst="rect">
            <a:avLst/>
          </a:prstGeom>
          <a:noFill/>
        </p:spPr>
        <p:txBody>
          <a:bodyPr wrap="none"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회수</a:t>
            </a:r>
          </a:p>
        </p:txBody>
      </p:sp>
      <p:sp>
        <p:nvSpPr>
          <p:cNvPr id="92" name="TextBox 91"/>
          <p:cNvSpPr txBox="1"/>
          <p:nvPr/>
        </p:nvSpPr>
        <p:spPr>
          <a:xfrm>
            <a:off x="1559103" y="4072056"/>
            <a:ext cx="473206" cy="400110"/>
          </a:xfrm>
          <a:prstGeom prst="rect">
            <a:avLst/>
          </a:prstGeom>
          <a:noFill/>
        </p:spPr>
        <p:txBody>
          <a:bodyPr wrap="none" rtlCol="0">
            <a:spAutoFit/>
          </a:bodyPr>
          <a:lstStyle/>
          <a:p>
            <a:r>
              <a:rPr lang="en-US" altLang="ko-KR" sz="2000" dirty="0">
                <a:solidFill>
                  <a:schemeClr val="bg1"/>
                </a:solidFill>
                <a:latin typeface="KoPubWorld돋움체 Medium" panose="00000600000000000000" pitchFamily="2" charset="-127"/>
                <a:ea typeface="KoPubWorld돋움체 Medium" panose="00000600000000000000" pitchFamily="2" charset="-127"/>
              </a:rPr>
              <a:t>08</a:t>
            </a:r>
            <a:endParaRPr lang="ko-KR" altLang="en-US" sz="20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93" name="TextBox 92"/>
          <p:cNvSpPr txBox="1"/>
          <p:nvPr/>
        </p:nvSpPr>
        <p:spPr>
          <a:xfrm>
            <a:off x="2865436" y="4540191"/>
            <a:ext cx="1486304" cy="461665"/>
          </a:xfrm>
          <a:prstGeom prst="rect">
            <a:avLst/>
          </a:prstGeom>
          <a:noFill/>
        </p:spPr>
        <p:txBody>
          <a:bodyPr wrap="none"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지속적인 모니터링과</a:t>
            </a:r>
            <a:endParaRPr lang="en-US" altLang="ko-KR" sz="1200" dirty="0">
              <a:latin typeface="KoPubWorld돋움체 Medium" panose="00000600000000000000" pitchFamily="2" charset="-127"/>
              <a:ea typeface="KoPubWorld돋움체 Medium" panose="00000600000000000000" pitchFamily="2" charset="-127"/>
            </a:endParaRPr>
          </a:p>
          <a:p>
            <a:pPr algn="ctr"/>
            <a:r>
              <a:rPr lang="ko-KR" altLang="en-US" sz="1200" dirty="0">
                <a:latin typeface="KoPubWorld돋움체 Medium" panose="00000600000000000000" pitchFamily="2" charset="-127"/>
                <a:ea typeface="KoPubWorld돋움체 Medium" panose="00000600000000000000" pitchFamily="2" charset="-127"/>
              </a:rPr>
              <a:t>관리를 통한 </a:t>
            </a:r>
            <a:r>
              <a:rPr lang="ko-KR" altLang="en-US" sz="1200" dirty="0" err="1">
                <a:latin typeface="KoPubWorld돋움체 Medium" panose="00000600000000000000" pitchFamily="2" charset="-127"/>
                <a:ea typeface="KoPubWorld돋움체 Medium" panose="00000600000000000000" pitchFamily="2" charset="-127"/>
              </a:rPr>
              <a:t>가치제고</a:t>
            </a:r>
            <a:endParaRPr lang="ko-KR" altLang="en-US" sz="1200" dirty="0">
              <a:latin typeface="KoPubWorld돋움체 Medium" panose="00000600000000000000" pitchFamily="2" charset="-127"/>
              <a:ea typeface="KoPubWorld돋움체 Medium" panose="00000600000000000000" pitchFamily="2" charset="-127"/>
            </a:endParaRPr>
          </a:p>
        </p:txBody>
      </p:sp>
      <p:sp>
        <p:nvSpPr>
          <p:cNvPr id="94" name="TextBox 93"/>
          <p:cNvSpPr txBox="1"/>
          <p:nvPr/>
        </p:nvSpPr>
        <p:spPr>
          <a:xfrm>
            <a:off x="3371985" y="4072056"/>
            <a:ext cx="473206" cy="400110"/>
          </a:xfrm>
          <a:prstGeom prst="rect">
            <a:avLst/>
          </a:prstGeom>
          <a:noFill/>
        </p:spPr>
        <p:txBody>
          <a:bodyPr wrap="none" rtlCol="0">
            <a:spAutoFit/>
          </a:bodyPr>
          <a:lstStyle/>
          <a:p>
            <a:r>
              <a:rPr lang="en-US" altLang="ko-KR" sz="2000" dirty="0">
                <a:solidFill>
                  <a:schemeClr val="bg1"/>
                </a:solidFill>
                <a:latin typeface="KoPubWorld돋움체 Medium" panose="00000600000000000000" pitchFamily="2" charset="-127"/>
                <a:ea typeface="KoPubWorld돋움체 Medium" panose="00000600000000000000" pitchFamily="2" charset="-127"/>
              </a:rPr>
              <a:t>07</a:t>
            </a:r>
            <a:endParaRPr lang="ko-KR" altLang="en-US" sz="20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95" name="TextBox 94"/>
          <p:cNvSpPr txBox="1"/>
          <p:nvPr/>
        </p:nvSpPr>
        <p:spPr>
          <a:xfrm>
            <a:off x="5195172" y="4632523"/>
            <a:ext cx="453970" cy="276999"/>
          </a:xfrm>
          <a:prstGeom prst="rect">
            <a:avLst/>
          </a:prstGeom>
          <a:noFill/>
        </p:spPr>
        <p:txBody>
          <a:bodyPr wrap="none" rtlCol="0">
            <a:spAutoFit/>
          </a:bodyPr>
          <a:lstStyle/>
          <a:p>
            <a:pPr algn="ctr"/>
            <a:r>
              <a:rPr lang="ko-KR" altLang="en-US" sz="1200" dirty="0">
                <a:latin typeface="KoPubWorld돋움체 Medium" panose="00000600000000000000" pitchFamily="2" charset="-127"/>
                <a:ea typeface="KoPubWorld돋움체 Medium" panose="00000600000000000000" pitchFamily="2" charset="-127"/>
              </a:rPr>
              <a:t>투자</a:t>
            </a:r>
          </a:p>
        </p:txBody>
      </p:sp>
      <p:sp>
        <p:nvSpPr>
          <p:cNvPr id="96" name="TextBox 95"/>
          <p:cNvSpPr txBox="1"/>
          <p:nvPr/>
        </p:nvSpPr>
        <p:spPr>
          <a:xfrm>
            <a:off x="5185555" y="4072056"/>
            <a:ext cx="473206" cy="400110"/>
          </a:xfrm>
          <a:prstGeom prst="rect">
            <a:avLst/>
          </a:prstGeom>
          <a:noFill/>
        </p:spPr>
        <p:txBody>
          <a:bodyPr wrap="none" rtlCol="0">
            <a:spAutoFit/>
          </a:bodyPr>
          <a:lstStyle/>
          <a:p>
            <a:r>
              <a:rPr lang="en-US" altLang="ko-KR" sz="2000" dirty="0">
                <a:solidFill>
                  <a:schemeClr val="bg1"/>
                </a:solidFill>
                <a:latin typeface="KoPubWorld돋움체 Medium" panose="00000600000000000000" pitchFamily="2" charset="-127"/>
                <a:ea typeface="KoPubWorld돋움체 Medium" panose="00000600000000000000" pitchFamily="2" charset="-127"/>
              </a:rPr>
              <a:t>06</a:t>
            </a:r>
            <a:endParaRPr lang="ko-KR" altLang="en-US" sz="2000" dirty="0">
              <a:solidFill>
                <a:schemeClr val="bg1"/>
              </a:solidFill>
              <a:latin typeface="KoPubWorld돋움체 Medium" panose="00000600000000000000" pitchFamily="2" charset="-127"/>
              <a:ea typeface="KoPubWorld돋움체 Medium" panose="00000600000000000000" pitchFamily="2" charset="-127"/>
            </a:endParaRPr>
          </a:p>
        </p:txBody>
      </p:sp>
      <p:sp>
        <p:nvSpPr>
          <p:cNvPr id="97" name="TextBox 96"/>
          <p:cNvSpPr txBox="1"/>
          <p:nvPr/>
        </p:nvSpPr>
        <p:spPr>
          <a:xfrm>
            <a:off x="6759216" y="4540191"/>
            <a:ext cx="949299" cy="461665"/>
          </a:xfrm>
          <a:prstGeom prst="rect">
            <a:avLst/>
          </a:prstGeom>
          <a:noFill/>
        </p:spPr>
        <p:txBody>
          <a:bodyPr wrap="none" rtlCol="0">
            <a:spAutoFit/>
          </a:bodyPr>
          <a:lstStyle/>
          <a:p>
            <a:pPr algn="ctr"/>
            <a:r>
              <a:rPr lang="en-US" altLang="ko-KR" sz="1200" dirty="0">
                <a:latin typeface="KoPubWorld돋움체 Medium" panose="00000600000000000000" pitchFamily="2" charset="-127"/>
                <a:ea typeface="KoPubWorld돋움체 Medium" panose="00000600000000000000" pitchFamily="2" charset="-127"/>
              </a:rPr>
              <a:t>Deal</a:t>
            </a:r>
          </a:p>
          <a:p>
            <a:pPr algn="ctr"/>
            <a:r>
              <a:rPr lang="en-US" altLang="ko-KR" sz="1200" dirty="0">
                <a:latin typeface="KoPubWorld돋움체 Medium" panose="00000600000000000000" pitchFamily="2" charset="-127"/>
                <a:ea typeface="KoPubWorld돋움체 Medium" panose="00000600000000000000" pitchFamily="2" charset="-127"/>
              </a:rPr>
              <a:t>Structuring</a:t>
            </a:r>
            <a:endParaRPr lang="ko-KR" altLang="en-US" sz="1200" dirty="0">
              <a:latin typeface="KoPubWorld돋움체 Medium" panose="00000600000000000000" pitchFamily="2" charset="-127"/>
              <a:ea typeface="KoPubWorld돋움체 Medium" panose="00000600000000000000" pitchFamily="2" charset="-127"/>
            </a:endParaRPr>
          </a:p>
        </p:txBody>
      </p:sp>
      <p:sp>
        <p:nvSpPr>
          <p:cNvPr id="98" name="TextBox 97"/>
          <p:cNvSpPr txBox="1"/>
          <p:nvPr/>
        </p:nvSpPr>
        <p:spPr>
          <a:xfrm>
            <a:off x="6997263" y="4072056"/>
            <a:ext cx="473206" cy="400110"/>
          </a:xfrm>
          <a:prstGeom prst="rect">
            <a:avLst/>
          </a:prstGeom>
          <a:noFill/>
        </p:spPr>
        <p:txBody>
          <a:bodyPr wrap="none" rtlCol="0">
            <a:spAutoFit/>
          </a:bodyPr>
          <a:lstStyle/>
          <a:p>
            <a:r>
              <a:rPr lang="en-US" altLang="ko-KR" sz="2000" dirty="0">
                <a:solidFill>
                  <a:schemeClr val="bg1"/>
                </a:solidFill>
                <a:latin typeface="KoPubWorld돋움체 Medium" panose="00000600000000000000" pitchFamily="2" charset="-127"/>
                <a:ea typeface="KoPubWorld돋움체 Medium" panose="00000600000000000000" pitchFamily="2" charset="-127"/>
              </a:rPr>
              <a:t>05</a:t>
            </a:r>
            <a:endParaRPr lang="ko-KR" altLang="en-US" sz="2000" dirty="0">
              <a:solidFill>
                <a:schemeClr val="bg1"/>
              </a:solidFill>
              <a:latin typeface="KoPubWorld돋움체 Medium" panose="00000600000000000000" pitchFamily="2" charset="-127"/>
              <a:ea typeface="KoPubWorld돋움체 Medium" panose="00000600000000000000" pitchFamily="2" charset="-127"/>
            </a:endParaRPr>
          </a:p>
        </p:txBody>
      </p:sp>
      <p:cxnSp>
        <p:nvCxnSpPr>
          <p:cNvPr id="14" name="직선 화살표 연결선 13"/>
          <p:cNvCxnSpPr>
            <a:stCxn id="9" idx="3"/>
          </p:cNvCxnSpPr>
          <p:nvPr/>
        </p:nvCxnSpPr>
        <p:spPr>
          <a:xfrm>
            <a:off x="3037814" y="3024617"/>
            <a:ext cx="415430" cy="72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820702" y="3035667"/>
            <a:ext cx="1037463" cy="276999"/>
          </a:xfrm>
          <a:prstGeom prst="rect">
            <a:avLst/>
          </a:prstGeom>
          <a:noFill/>
        </p:spPr>
        <p:txBody>
          <a:bodyPr wrap="none" rtlCol="0">
            <a:spAutoFit/>
          </a:bodyPr>
          <a:lstStyle/>
          <a:p>
            <a:r>
              <a:rPr lang="ko-KR" altLang="en-US" sz="1200" dirty="0">
                <a:latin typeface="KoPubWorld돋움체 Medium" panose="00000600000000000000" pitchFamily="2" charset="-127"/>
                <a:ea typeface="KoPubWorld돋움체 Medium" panose="00000600000000000000" pitchFamily="2" charset="-127"/>
              </a:rPr>
              <a:t>투자기회 발굴</a:t>
            </a:r>
          </a:p>
        </p:txBody>
      </p:sp>
      <p:cxnSp>
        <p:nvCxnSpPr>
          <p:cNvPr id="100" name="직선 화살표 연결선 99"/>
          <p:cNvCxnSpPr/>
          <p:nvPr/>
        </p:nvCxnSpPr>
        <p:spPr>
          <a:xfrm flipV="1">
            <a:off x="4845386" y="3096841"/>
            <a:ext cx="41543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p:cNvCxnSpPr/>
          <p:nvPr/>
        </p:nvCxnSpPr>
        <p:spPr>
          <a:xfrm flipV="1">
            <a:off x="6665392" y="3096841"/>
            <a:ext cx="41543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p:cNvCxnSpPr/>
          <p:nvPr/>
        </p:nvCxnSpPr>
        <p:spPr>
          <a:xfrm flipH="1" flipV="1">
            <a:off x="6130751" y="4745439"/>
            <a:ext cx="39776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p:cNvCxnSpPr/>
          <p:nvPr/>
        </p:nvCxnSpPr>
        <p:spPr>
          <a:xfrm flipH="1" flipV="1">
            <a:off x="4299300" y="4745439"/>
            <a:ext cx="39776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p:nvPr/>
        </p:nvCxnSpPr>
        <p:spPr>
          <a:xfrm flipH="1" flipV="1">
            <a:off x="2485042" y="4745439"/>
            <a:ext cx="39776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a:stCxn id="51" idx="2"/>
          </p:cNvCxnSpPr>
          <p:nvPr/>
        </p:nvCxnSpPr>
        <p:spPr>
          <a:xfrm flipH="1">
            <a:off x="7470469" y="3650774"/>
            <a:ext cx="309674" cy="331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4698998" y="1579553"/>
            <a:ext cx="723275" cy="461665"/>
          </a:xfrm>
          <a:prstGeom prst="rect">
            <a:avLst/>
          </a:prstGeom>
          <a:noFill/>
        </p:spPr>
        <p:txBody>
          <a:bodyPr wrap="none" rtlCol="0">
            <a:spAutoFit/>
          </a:bodyPr>
          <a:lstStyle/>
          <a:p>
            <a:pPr algn="ctr"/>
            <a:r>
              <a:rPr lang="ko-KR" altLang="en-US" sz="1200" dirty="0" err="1">
                <a:solidFill>
                  <a:srgbClr val="CC3300"/>
                </a:solidFill>
                <a:latin typeface="KoPubWorld돋움체 Medium" panose="00000600000000000000" pitchFamily="2" charset="-127"/>
                <a:ea typeface="KoPubWorld돋움체 Medium" panose="00000600000000000000" pitchFamily="2" charset="-127"/>
              </a:rPr>
              <a:t>예비투자</a:t>
            </a:r>
            <a:endParaRPr lang="ko-KR" altLang="en-US" sz="1200" dirty="0">
              <a:solidFill>
                <a:srgbClr val="CC3300"/>
              </a:solidFill>
              <a:latin typeface="KoPubWorld돋움체 Medium" panose="00000600000000000000" pitchFamily="2" charset="-127"/>
              <a:ea typeface="KoPubWorld돋움체 Medium" panose="00000600000000000000" pitchFamily="2" charset="-127"/>
            </a:endParaRPr>
          </a:p>
          <a:p>
            <a:pPr algn="ctr"/>
            <a:r>
              <a:rPr lang="ko-KR" altLang="en-US" sz="1200" dirty="0">
                <a:solidFill>
                  <a:srgbClr val="CC3300"/>
                </a:solidFill>
                <a:latin typeface="KoPubWorld돋움체 Medium" panose="00000600000000000000" pitchFamily="2" charset="-127"/>
                <a:ea typeface="KoPubWorld돋움체 Medium" panose="00000600000000000000" pitchFamily="2" charset="-127"/>
              </a:rPr>
              <a:t>승인</a:t>
            </a:r>
          </a:p>
        </p:txBody>
      </p:sp>
      <p:sp>
        <p:nvSpPr>
          <p:cNvPr id="110" name="타원 109"/>
          <p:cNvSpPr/>
          <p:nvPr/>
        </p:nvSpPr>
        <p:spPr>
          <a:xfrm>
            <a:off x="4455945" y="1319548"/>
            <a:ext cx="1273879" cy="931544"/>
          </a:xfrm>
          <a:prstGeom prst="ellipse">
            <a:avLst/>
          </a:prstGeom>
          <a:noFill/>
          <a:ln>
            <a:solidFill>
              <a:srgbClr val="FF8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112" name="타원 111"/>
          <p:cNvSpPr/>
          <p:nvPr/>
        </p:nvSpPr>
        <p:spPr>
          <a:xfrm>
            <a:off x="4388918" y="1329458"/>
            <a:ext cx="1273879" cy="931544"/>
          </a:xfrm>
          <a:prstGeom prst="ellipse">
            <a:avLst/>
          </a:prstGeom>
          <a:noFill/>
          <a:ln>
            <a:solidFill>
              <a:srgbClr val="FF8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cxnSp>
        <p:nvCxnSpPr>
          <p:cNvPr id="24" name="직선 화살표 연결선 23"/>
          <p:cNvCxnSpPr/>
          <p:nvPr/>
        </p:nvCxnSpPr>
        <p:spPr>
          <a:xfrm flipH="1">
            <a:off x="5053102" y="2278680"/>
            <a:ext cx="1" cy="818161"/>
          </a:xfrm>
          <a:prstGeom prst="straightConnector1">
            <a:avLst/>
          </a:prstGeom>
          <a:ln>
            <a:solidFill>
              <a:srgbClr val="FF806B"/>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6431280" y="1579553"/>
            <a:ext cx="857927" cy="461665"/>
          </a:xfrm>
          <a:prstGeom prst="rect">
            <a:avLst/>
          </a:prstGeom>
          <a:noFill/>
        </p:spPr>
        <p:txBody>
          <a:bodyPr wrap="none" rtlCol="0">
            <a:spAutoFit/>
          </a:bodyPr>
          <a:lstStyle/>
          <a:p>
            <a:pPr algn="ctr"/>
            <a:r>
              <a:rPr lang="ko-KR" altLang="en-US" sz="1200" dirty="0">
                <a:solidFill>
                  <a:srgbClr val="CC3300"/>
                </a:solidFill>
                <a:latin typeface="KoPubWorld돋움체 Medium" panose="00000600000000000000" pitchFamily="2" charset="-127"/>
                <a:ea typeface="KoPubWorld돋움체 Medium" panose="00000600000000000000" pitchFamily="2" charset="-127"/>
              </a:rPr>
              <a:t>경영위원회</a:t>
            </a:r>
          </a:p>
          <a:p>
            <a:pPr algn="ctr"/>
            <a:r>
              <a:rPr lang="ko-KR" altLang="en-US" sz="1200" dirty="0">
                <a:solidFill>
                  <a:srgbClr val="CC3300"/>
                </a:solidFill>
                <a:latin typeface="KoPubWorld돋움체 Medium" panose="00000600000000000000" pitchFamily="2" charset="-127"/>
                <a:ea typeface="KoPubWorld돋움체 Medium" panose="00000600000000000000" pitchFamily="2" charset="-127"/>
              </a:rPr>
              <a:t>승인</a:t>
            </a:r>
          </a:p>
        </p:txBody>
      </p:sp>
      <p:sp>
        <p:nvSpPr>
          <p:cNvPr id="116" name="타원 115"/>
          <p:cNvSpPr/>
          <p:nvPr/>
        </p:nvSpPr>
        <p:spPr>
          <a:xfrm>
            <a:off x="6255553" y="1319548"/>
            <a:ext cx="1273879" cy="931544"/>
          </a:xfrm>
          <a:prstGeom prst="ellipse">
            <a:avLst/>
          </a:prstGeom>
          <a:noFill/>
          <a:ln>
            <a:solidFill>
              <a:srgbClr val="FF8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117" name="타원 116"/>
          <p:cNvSpPr/>
          <p:nvPr/>
        </p:nvSpPr>
        <p:spPr>
          <a:xfrm>
            <a:off x="6188526" y="1329458"/>
            <a:ext cx="1273879" cy="931544"/>
          </a:xfrm>
          <a:prstGeom prst="ellipse">
            <a:avLst/>
          </a:prstGeom>
          <a:noFill/>
          <a:ln>
            <a:solidFill>
              <a:srgbClr val="FF8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cxnSp>
        <p:nvCxnSpPr>
          <p:cNvPr id="118" name="직선 화살표 연결선 117"/>
          <p:cNvCxnSpPr/>
          <p:nvPr/>
        </p:nvCxnSpPr>
        <p:spPr>
          <a:xfrm flipH="1">
            <a:off x="6852710" y="2278680"/>
            <a:ext cx="1" cy="818161"/>
          </a:xfrm>
          <a:prstGeom prst="straightConnector1">
            <a:avLst/>
          </a:prstGeom>
          <a:ln>
            <a:solidFill>
              <a:srgbClr val="FF806B"/>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58933" y="5637039"/>
            <a:ext cx="1127233" cy="461665"/>
          </a:xfrm>
          <a:prstGeom prst="rect">
            <a:avLst/>
          </a:prstGeom>
          <a:noFill/>
        </p:spPr>
        <p:txBody>
          <a:bodyPr wrap="none" rtlCol="0">
            <a:spAutoFit/>
          </a:bodyPr>
          <a:lstStyle/>
          <a:p>
            <a:pPr algn="ctr"/>
            <a:r>
              <a:rPr lang="ko-KR" altLang="en-US" sz="1200" dirty="0">
                <a:solidFill>
                  <a:srgbClr val="CC3300"/>
                </a:solidFill>
                <a:latin typeface="KoPubWorld돋움체 Medium" panose="00000600000000000000" pitchFamily="2" charset="-127"/>
                <a:ea typeface="KoPubWorld돋움체 Medium" panose="00000600000000000000" pitchFamily="2" charset="-127"/>
              </a:rPr>
              <a:t>투자심의위원회</a:t>
            </a:r>
          </a:p>
          <a:p>
            <a:pPr algn="ctr"/>
            <a:r>
              <a:rPr lang="ko-KR" altLang="en-US" sz="1200" dirty="0">
                <a:solidFill>
                  <a:srgbClr val="CC3300"/>
                </a:solidFill>
                <a:latin typeface="KoPubWorld돋움체 Medium" panose="00000600000000000000" pitchFamily="2" charset="-127"/>
                <a:ea typeface="KoPubWorld돋움체 Medium" panose="00000600000000000000" pitchFamily="2" charset="-127"/>
              </a:rPr>
              <a:t>승인</a:t>
            </a:r>
          </a:p>
        </p:txBody>
      </p:sp>
      <p:sp>
        <p:nvSpPr>
          <p:cNvPr id="122" name="타원 121"/>
          <p:cNvSpPr/>
          <p:nvPr/>
        </p:nvSpPr>
        <p:spPr>
          <a:xfrm>
            <a:off x="5717859" y="5377034"/>
            <a:ext cx="1273879" cy="931544"/>
          </a:xfrm>
          <a:prstGeom prst="ellipse">
            <a:avLst/>
          </a:prstGeom>
          <a:noFill/>
          <a:ln>
            <a:solidFill>
              <a:srgbClr val="FF8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123" name="타원 122"/>
          <p:cNvSpPr/>
          <p:nvPr/>
        </p:nvSpPr>
        <p:spPr>
          <a:xfrm>
            <a:off x="5650832" y="5386944"/>
            <a:ext cx="1273879" cy="931544"/>
          </a:xfrm>
          <a:prstGeom prst="ellipse">
            <a:avLst/>
          </a:prstGeom>
          <a:noFill/>
          <a:ln>
            <a:solidFill>
              <a:srgbClr val="FF8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cxnSp>
        <p:nvCxnSpPr>
          <p:cNvPr id="34" name="직선 화살표 연결선 33"/>
          <p:cNvCxnSpPr/>
          <p:nvPr/>
        </p:nvCxnSpPr>
        <p:spPr>
          <a:xfrm flipV="1">
            <a:off x="6330284" y="4745440"/>
            <a:ext cx="0" cy="641505"/>
          </a:xfrm>
          <a:prstGeom prst="straightConnector1">
            <a:avLst/>
          </a:prstGeom>
          <a:ln>
            <a:solidFill>
              <a:srgbClr val="FF80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3651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1526133" y="2621912"/>
            <a:ext cx="3435833" cy="32589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5" name="직사각형 4"/>
          <p:cNvSpPr/>
          <p:nvPr/>
        </p:nvSpPr>
        <p:spPr>
          <a:xfrm>
            <a:off x="381000" y="1"/>
            <a:ext cx="9144000" cy="742950"/>
          </a:xfrm>
          <a:prstGeom prst="rect">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pic>
        <p:nvPicPr>
          <p:cNvPr id="3" name="그림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34203" y="148070"/>
            <a:ext cx="508759" cy="400050"/>
          </a:xfrm>
          <a:prstGeom prst="rect">
            <a:avLst/>
          </a:prstGeom>
        </p:spPr>
      </p:pic>
      <p:sp>
        <p:nvSpPr>
          <p:cNvPr id="6" name="TextBox 5"/>
          <p:cNvSpPr txBox="1"/>
          <p:nvPr/>
        </p:nvSpPr>
        <p:spPr>
          <a:xfrm>
            <a:off x="581404" y="171421"/>
            <a:ext cx="2609432" cy="400110"/>
          </a:xfrm>
          <a:prstGeom prst="rect">
            <a:avLst/>
          </a:prstGeom>
          <a:noFill/>
        </p:spPr>
        <p:txBody>
          <a:bodyPr wrap="none" rtlCol="0">
            <a:spAutoFit/>
          </a:bodyPr>
          <a:lstStyle/>
          <a:p>
            <a:r>
              <a:rPr lang="en-US" altLang="ko-KR" sz="2000" dirty="0" err="1">
                <a:solidFill>
                  <a:schemeClr val="bg1"/>
                </a:solidFill>
                <a:latin typeface="KoPubWorld돋움체 Medium" panose="00000600000000000000" pitchFamily="2" charset="-127"/>
                <a:ea typeface="KoPubWorld돋움체 Medium" panose="00000600000000000000" pitchFamily="2" charset="-127"/>
              </a:rPr>
              <a:t>Aureum</a:t>
            </a:r>
            <a:r>
              <a:rPr lang="en-US" altLang="ko-KR" sz="2000" dirty="0">
                <a:solidFill>
                  <a:schemeClr val="bg1"/>
                </a:solidFill>
                <a:latin typeface="KoPubWorld돋움체 Medium" panose="00000600000000000000" pitchFamily="2" charset="-127"/>
                <a:ea typeface="KoPubWorld돋움체 Medium" panose="00000600000000000000" pitchFamily="2" charset="-127"/>
              </a:rPr>
              <a:t> PE Co., Ltd. </a:t>
            </a:r>
            <a:endParaRPr lang="ko-KR" altLang="en-US" sz="1000" dirty="0">
              <a:solidFill>
                <a:schemeClr val="bg1"/>
              </a:solidFill>
              <a:latin typeface="KoPubWorld돋움체 Medium" panose="00000600000000000000" pitchFamily="2" charset="-127"/>
              <a:ea typeface="KoPubWorld돋움체 Medium" panose="00000600000000000000" pitchFamily="2" charset="-127"/>
            </a:endParaRPr>
          </a:p>
        </p:txBody>
      </p:sp>
      <p:cxnSp>
        <p:nvCxnSpPr>
          <p:cNvPr id="71" name="직선 연결선 70"/>
          <p:cNvCxnSpPr/>
          <p:nvPr/>
        </p:nvCxnSpPr>
        <p:spPr>
          <a:xfrm>
            <a:off x="676275" y="6505545"/>
            <a:ext cx="8553450" cy="0"/>
          </a:xfrm>
          <a:prstGeom prst="line">
            <a:avLst/>
          </a:prstGeom>
          <a:ln>
            <a:solidFill>
              <a:srgbClr val="483159"/>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45168" y="6515040"/>
            <a:ext cx="5868914" cy="215444"/>
          </a:xfrm>
          <a:prstGeom prst="rect">
            <a:avLst/>
          </a:prstGeom>
          <a:noFill/>
        </p:spPr>
        <p:txBody>
          <a:bodyPr wrap="none" rtlCol="0">
            <a:spAutoFit/>
          </a:bodyPr>
          <a:lstStyle/>
          <a:p>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Co., Ltd. All Rights Reserved. This information is confidential and was prepared by </a:t>
            </a:r>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solely for the use of our client</a:t>
            </a:r>
            <a:endParaRPr lang="ko-KR" altLang="en-US"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endParaRPr>
          </a:p>
        </p:txBody>
      </p:sp>
      <p:sp>
        <p:nvSpPr>
          <p:cNvPr id="2" name="직사각형 1"/>
          <p:cNvSpPr/>
          <p:nvPr/>
        </p:nvSpPr>
        <p:spPr>
          <a:xfrm>
            <a:off x="1098177" y="1246094"/>
            <a:ext cx="7799295" cy="4792725"/>
          </a:xfrm>
          <a:prstGeom prst="rect">
            <a:avLst/>
          </a:prstGeom>
          <a:noFill/>
          <a:ln w="76200">
            <a:solidFill>
              <a:srgbClr val="D5E8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53" name="TextBox 52"/>
          <p:cNvSpPr txBox="1"/>
          <p:nvPr/>
        </p:nvSpPr>
        <p:spPr>
          <a:xfrm>
            <a:off x="2247633" y="1576648"/>
            <a:ext cx="790601" cy="369332"/>
          </a:xfrm>
          <a:prstGeom prst="rect">
            <a:avLst/>
          </a:prstGeom>
          <a:noFill/>
        </p:spPr>
        <p:txBody>
          <a:bodyPr wrap="none" rtlCol="0">
            <a:spAutoFit/>
          </a:bodyPr>
          <a:lstStyle/>
          <a:p>
            <a:r>
              <a:rPr lang="ko-KR" altLang="en-US" b="1" dirty="0">
                <a:latin typeface="KoPubWorld돋움체 Medium" panose="00000600000000000000" pitchFamily="2" charset="-127"/>
                <a:ea typeface="KoPubWorld돋움체 Medium" panose="00000600000000000000" pitchFamily="2" charset="-127"/>
              </a:rPr>
              <a:t>최원규</a:t>
            </a:r>
            <a:endParaRPr lang="en-US" altLang="ko-KR" b="1" dirty="0">
              <a:latin typeface="KoPubWorld돋움체 Medium" panose="00000600000000000000" pitchFamily="2" charset="-127"/>
              <a:ea typeface="KoPubWorld돋움체 Medium" panose="00000600000000000000" pitchFamily="2" charset="-127"/>
            </a:endParaRPr>
          </a:p>
        </p:txBody>
      </p:sp>
      <p:sp>
        <p:nvSpPr>
          <p:cNvPr id="54" name="TextBox 53"/>
          <p:cNvSpPr txBox="1"/>
          <p:nvPr/>
        </p:nvSpPr>
        <p:spPr>
          <a:xfrm>
            <a:off x="1862045" y="1947400"/>
            <a:ext cx="1494448" cy="276999"/>
          </a:xfrm>
          <a:prstGeom prst="rect">
            <a:avLst/>
          </a:prstGeom>
          <a:noFill/>
        </p:spPr>
        <p:txBody>
          <a:bodyPr wrap="none" rtlCol="0">
            <a:spAutoFit/>
          </a:bodyPr>
          <a:lstStyle/>
          <a:p>
            <a:r>
              <a:rPr lang="en-US" altLang="ko-KR" sz="1200" dirty="0">
                <a:solidFill>
                  <a:schemeClr val="bg1">
                    <a:lumMod val="50000"/>
                  </a:schemeClr>
                </a:solidFill>
                <a:latin typeface="KoPubWorld돋움체 Medium" panose="00000600000000000000" pitchFamily="2" charset="-127"/>
                <a:ea typeface="KoPubWorld돋움체 Medium" panose="00000600000000000000" pitchFamily="2" charset="-127"/>
              </a:rPr>
              <a:t>CEO and Chairman</a:t>
            </a:r>
          </a:p>
        </p:txBody>
      </p:sp>
      <p:cxnSp>
        <p:nvCxnSpPr>
          <p:cNvPr id="7" name="직선 연결선 6"/>
          <p:cNvCxnSpPr/>
          <p:nvPr/>
        </p:nvCxnSpPr>
        <p:spPr>
          <a:xfrm>
            <a:off x="1857241" y="1924696"/>
            <a:ext cx="150405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632395" y="1620081"/>
            <a:ext cx="1579407" cy="677108"/>
          </a:xfrm>
          <a:prstGeom prst="rect">
            <a:avLst/>
          </a:prstGeom>
          <a:noFill/>
        </p:spPr>
        <p:txBody>
          <a:bodyPr wrap="none" rtlCol="0">
            <a:spAutoFit/>
          </a:bodyPr>
          <a:lstStyle/>
          <a:p>
            <a:r>
              <a:rPr lang="en-US" altLang="ko-KR" sz="12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200" b="1" dirty="0">
                <a:latin typeface="KoPubWorld돋움체 Medium" panose="00000600000000000000" pitchFamily="2" charset="-127"/>
                <a:ea typeface="KoPubWorld돋움체 Medium" panose="00000600000000000000" pitchFamily="2" charset="-127"/>
              </a:rPr>
              <a:t>투자사업 발굴</a:t>
            </a:r>
          </a:p>
          <a:p>
            <a:r>
              <a:rPr lang="en-US" altLang="ko-KR" sz="12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200" b="1" dirty="0">
                <a:latin typeface="KoPubWorld돋움체 Medium" panose="00000600000000000000" pitchFamily="2" charset="-127"/>
                <a:ea typeface="KoPubWorld돋움체 Medium" panose="00000600000000000000" pitchFamily="2" charset="-127"/>
              </a:rPr>
              <a:t>투자자 관리</a:t>
            </a:r>
          </a:p>
          <a:p>
            <a:r>
              <a:rPr lang="en-US" altLang="ko-KR" sz="12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en-US" altLang="ko-KR" sz="1400" b="1" dirty="0">
                <a:latin typeface="KoPubWorld돋움체 Medium" panose="00000600000000000000" pitchFamily="2" charset="-127"/>
                <a:ea typeface="KoPubWorld돋움체 Medium" panose="00000600000000000000" pitchFamily="2" charset="-127"/>
              </a:rPr>
              <a:t>Portfolio</a:t>
            </a:r>
            <a:r>
              <a:rPr lang="en-US" altLang="ko-KR" sz="1200" b="1" dirty="0">
                <a:latin typeface="KoPubWorld돋움체 Medium" panose="00000600000000000000" pitchFamily="2" charset="-127"/>
                <a:ea typeface="KoPubWorld돋움체 Medium" panose="00000600000000000000" pitchFamily="2" charset="-127"/>
              </a:rPr>
              <a:t> </a:t>
            </a:r>
            <a:r>
              <a:rPr lang="ko-KR" altLang="en-US" sz="1200" b="1" dirty="0">
                <a:latin typeface="KoPubWorld돋움체 Medium" panose="00000600000000000000" pitchFamily="2" charset="-127"/>
                <a:ea typeface="KoPubWorld돋움체 Medium" panose="00000600000000000000" pitchFamily="2" charset="-127"/>
              </a:rPr>
              <a:t>회사 관리</a:t>
            </a:r>
            <a:endParaRPr lang="en-US" altLang="ko-KR" sz="1200" b="1" dirty="0">
              <a:latin typeface="KoPubWorld돋움체 Medium" panose="00000600000000000000" pitchFamily="2" charset="-127"/>
              <a:ea typeface="KoPubWorld돋움체 Medium" panose="00000600000000000000" pitchFamily="2" charset="-127"/>
            </a:endParaRPr>
          </a:p>
        </p:txBody>
      </p:sp>
      <p:sp>
        <p:nvSpPr>
          <p:cNvPr id="58" name="TextBox 57"/>
          <p:cNvSpPr txBox="1"/>
          <p:nvPr/>
        </p:nvSpPr>
        <p:spPr>
          <a:xfrm>
            <a:off x="1687777" y="2691015"/>
            <a:ext cx="3103859" cy="3157596"/>
          </a:xfrm>
          <a:prstGeom prst="rect">
            <a:avLst/>
          </a:prstGeom>
          <a:noFill/>
        </p:spPr>
        <p:txBody>
          <a:bodyPr wrap="square" rtlCol="0">
            <a:spAutoFit/>
          </a:bodyPr>
          <a:lstStyle/>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Education</a:t>
            </a:r>
          </a:p>
          <a:p>
            <a:endParaRPr lang="en-US" altLang="ko-KR" sz="5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Columbia University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석사</a:t>
            </a: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서울대학교 학사</a:t>
            </a:r>
          </a:p>
          <a:p>
            <a:endPar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Experience</a:t>
            </a:r>
          </a:p>
          <a:p>
            <a:endParaRPr lang="en-US" altLang="ko-KR" sz="5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현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오름프라이빗에쿼티</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대표이사</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자베즈파트너스 대표이사</a:t>
            </a: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현대저축은행 대표이사</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콜론캐피탈 대표이사</a:t>
            </a:r>
          </a:p>
          <a:p>
            <a:pPr>
              <a:lnSpc>
                <a:spcPct val="150000"/>
              </a:lnSpc>
            </a:pP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Standard Chartered Bank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전무</a:t>
            </a: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제일은행 국제업무본부 부행장</a:t>
            </a:r>
          </a:p>
          <a:p>
            <a:pPr>
              <a:lnSpc>
                <a:spcPct val="150000"/>
              </a:lnSpc>
            </a:pP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Fuji Bank New York  VP, Real Estate Finance Group, </a:t>
            </a:r>
          </a:p>
        </p:txBody>
      </p:sp>
      <p:sp>
        <p:nvSpPr>
          <p:cNvPr id="22" name="직사각형 21"/>
          <p:cNvSpPr/>
          <p:nvPr/>
        </p:nvSpPr>
        <p:spPr>
          <a:xfrm>
            <a:off x="5211802" y="2621912"/>
            <a:ext cx="3479481" cy="32589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23" name="TextBox 22"/>
          <p:cNvSpPr txBox="1"/>
          <p:nvPr/>
        </p:nvSpPr>
        <p:spPr>
          <a:xfrm>
            <a:off x="5373445" y="2691015"/>
            <a:ext cx="3219226" cy="1792798"/>
          </a:xfrm>
          <a:prstGeom prst="rect">
            <a:avLst/>
          </a:prstGeom>
          <a:noFill/>
        </p:spPr>
        <p:txBody>
          <a:bodyPr wrap="square" rtlCol="0">
            <a:spAutoFit/>
          </a:bodyPr>
          <a:lstStyle/>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Selected Transaction</a:t>
            </a:r>
          </a:p>
          <a:p>
            <a:endParaRPr lang="en-US" altLang="ko-KR" sz="5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marL="171450" indent="-171450">
              <a:lnSpc>
                <a:spcPct val="150000"/>
              </a:lnSpc>
              <a:buFont typeface="Arial" panose="020B0604020202020204" pitchFamily="34" charset="0"/>
              <a:buChar char="•"/>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현대 저축은행 인수 자문</a:t>
            </a:r>
          </a:p>
          <a:p>
            <a:pPr marL="171450" indent="-171450">
              <a:lnSpc>
                <a:spcPct val="150000"/>
              </a:lnSpc>
              <a:buFont typeface="Arial" panose="020B0604020202020204" pitchFamily="34" charset="0"/>
              <a:buChar char="•"/>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신용정보회사 인수 자문</a:t>
            </a:r>
          </a:p>
          <a:p>
            <a:pPr marL="171450" indent="-171450">
              <a:lnSpc>
                <a:spcPct val="150000"/>
              </a:lnSpc>
              <a:buFont typeface="Arial" panose="020B0604020202020204" pitchFamily="34" charset="0"/>
              <a:buChar char="•"/>
            </a:pP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자베즈</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1</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호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PEF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통해 현대증권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9.54%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인수 및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Exit </a:t>
            </a:r>
          </a:p>
          <a:p>
            <a:pPr marL="171450" indent="-171450">
              <a:lnSpc>
                <a:spcPct val="150000"/>
              </a:lnSpc>
              <a:buFont typeface="Arial" panose="020B0604020202020204" pitchFamily="34" charset="0"/>
              <a:buChar char="•"/>
            </a:pP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자베즈</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2</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호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PEF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통해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MG</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손해보험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100%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지분 인수</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marL="171450" indent="-171450">
              <a:lnSpc>
                <a:spcPct val="150000"/>
              </a:lnSpc>
              <a:buFont typeface="Arial" panose="020B0604020202020204" pitchFamily="34" charset="0"/>
              <a:buChar char="•"/>
            </a:pP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이프리엠</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2</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호 통해 국내 자동차 부품 회사 지분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44%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인수</a:t>
            </a:r>
          </a:p>
        </p:txBody>
      </p:sp>
    </p:spTree>
    <p:extLst>
      <p:ext uri="{BB962C8B-B14F-4D97-AF65-F5344CB8AC3E}">
        <p14:creationId xmlns:p14="http://schemas.microsoft.com/office/powerpoint/2010/main" val="22792815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1526133" y="2630880"/>
            <a:ext cx="3435833" cy="32589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5" name="직사각형 4"/>
          <p:cNvSpPr/>
          <p:nvPr/>
        </p:nvSpPr>
        <p:spPr>
          <a:xfrm>
            <a:off x="381000" y="1"/>
            <a:ext cx="9144000" cy="742950"/>
          </a:xfrm>
          <a:prstGeom prst="rect">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pic>
        <p:nvPicPr>
          <p:cNvPr id="3" name="그림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34203" y="148070"/>
            <a:ext cx="508759" cy="400050"/>
          </a:xfrm>
          <a:prstGeom prst="rect">
            <a:avLst/>
          </a:prstGeom>
        </p:spPr>
      </p:pic>
      <p:sp>
        <p:nvSpPr>
          <p:cNvPr id="6" name="TextBox 5"/>
          <p:cNvSpPr txBox="1"/>
          <p:nvPr/>
        </p:nvSpPr>
        <p:spPr>
          <a:xfrm>
            <a:off x="581404" y="171421"/>
            <a:ext cx="2596608" cy="400110"/>
          </a:xfrm>
          <a:prstGeom prst="rect">
            <a:avLst/>
          </a:prstGeom>
          <a:noFill/>
        </p:spPr>
        <p:txBody>
          <a:bodyPr wrap="none" rtlCol="0">
            <a:spAutoFit/>
          </a:bodyPr>
          <a:lstStyle/>
          <a:p>
            <a:r>
              <a:rPr lang="en-US" altLang="ko-KR" sz="2000" dirty="0" err="1">
                <a:solidFill>
                  <a:schemeClr val="bg1"/>
                </a:solidFill>
                <a:latin typeface="KoPubWorld돋움체 Medium" panose="00000600000000000000" pitchFamily="2" charset="-127"/>
                <a:ea typeface="KoPubWorld돋움체 Medium" panose="00000600000000000000" pitchFamily="2" charset="-127"/>
              </a:rPr>
              <a:t>Aureum</a:t>
            </a:r>
            <a:r>
              <a:rPr lang="en-US" altLang="ko-KR" sz="2000" dirty="0">
                <a:solidFill>
                  <a:schemeClr val="bg1"/>
                </a:solidFill>
                <a:latin typeface="KoPubWorld돋움체 Medium" panose="00000600000000000000" pitchFamily="2" charset="-127"/>
                <a:ea typeface="KoPubWorld돋움체 Medium" panose="00000600000000000000" pitchFamily="2" charset="-127"/>
              </a:rPr>
              <a:t> PE Co., Ltd.</a:t>
            </a:r>
            <a:endParaRPr lang="ko-KR" altLang="en-US" sz="1000" dirty="0">
              <a:solidFill>
                <a:schemeClr val="bg1"/>
              </a:solidFill>
              <a:latin typeface="KoPubWorld돋움체 Medium" panose="00000600000000000000" pitchFamily="2" charset="-127"/>
              <a:ea typeface="KoPubWorld돋움체 Medium" panose="00000600000000000000" pitchFamily="2" charset="-127"/>
            </a:endParaRPr>
          </a:p>
        </p:txBody>
      </p:sp>
      <p:cxnSp>
        <p:nvCxnSpPr>
          <p:cNvPr id="71" name="직선 연결선 70"/>
          <p:cNvCxnSpPr/>
          <p:nvPr/>
        </p:nvCxnSpPr>
        <p:spPr>
          <a:xfrm>
            <a:off x="676275" y="6505545"/>
            <a:ext cx="8553450" cy="0"/>
          </a:xfrm>
          <a:prstGeom prst="line">
            <a:avLst/>
          </a:prstGeom>
          <a:ln>
            <a:solidFill>
              <a:srgbClr val="483159"/>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45168" y="6515040"/>
            <a:ext cx="5868914" cy="215444"/>
          </a:xfrm>
          <a:prstGeom prst="rect">
            <a:avLst/>
          </a:prstGeom>
          <a:noFill/>
        </p:spPr>
        <p:txBody>
          <a:bodyPr wrap="none" rtlCol="0">
            <a:spAutoFit/>
          </a:bodyPr>
          <a:lstStyle/>
          <a:p>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Co., Ltd. All Rights Reserved. This information is confidential and was prepared by </a:t>
            </a:r>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solely for the use of our client</a:t>
            </a:r>
            <a:endParaRPr lang="ko-KR" altLang="en-US"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endParaRPr>
          </a:p>
        </p:txBody>
      </p:sp>
      <p:sp>
        <p:nvSpPr>
          <p:cNvPr id="2" name="직사각형 1"/>
          <p:cNvSpPr/>
          <p:nvPr/>
        </p:nvSpPr>
        <p:spPr>
          <a:xfrm>
            <a:off x="1098176" y="1255062"/>
            <a:ext cx="7960659" cy="4792725"/>
          </a:xfrm>
          <a:prstGeom prst="rect">
            <a:avLst/>
          </a:prstGeom>
          <a:noFill/>
          <a:ln w="76200">
            <a:solidFill>
              <a:srgbClr val="D5E8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53" name="TextBox 52"/>
          <p:cNvSpPr txBox="1"/>
          <p:nvPr/>
        </p:nvSpPr>
        <p:spPr>
          <a:xfrm>
            <a:off x="2247633" y="1585616"/>
            <a:ext cx="790601" cy="369332"/>
          </a:xfrm>
          <a:prstGeom prst="rect">
            <a:avLst/>
          </a:prstGeom>
          <a:noFill/>
        </p:spPr>
        <p:txBody>
          <a:bodyPr wrap="none" rtlCol="0">
            <a:spAutoFit/>
          </a:bodyPr>
          <a:lstStyle/>
          <a:p>
            <a:r>
              <a:rPr lang="ko-KR" altLang="en-US" b="1" dirty="0">
                <a:latin typeface="KoPubWorld돋움체 Medium" panose="00000600000000000000" pitchFamily="2" charset="-127"/>
                <a:ea typeface="KoPubWorld돋움체 Medium" panose="00000600000000000000" pitchFamily="2" charset="-127"/>
              </a:rPr>
              <a:t>채창환</a:t>
            </a:r>
            <a:endParaRPr lang="en-US" altLang="ko-KR" b="1" dirty="0">
              <a:latin typeface="KoPubWorld돋움체 Medium" panose="00000600000000000000" pitchFamily="2" charset="-127"/>
              <a:ea typeface="KoPubWorld돋움체 Medium" panose="00000600000000000000" pitchFamily="2" charset="-127"/>
            </a:endParaRPr>
          </a:p>
        </p:txBody>
      </p:sp>
      <p:sp>
        <p:nvSpPr>
          <p:cNvPr id="54" name="TextBox 53"/>
          <p:cNvSpPr txBox="1"/>
          <p:nvPr/>
        </p:nvSpPr>
        <p:spPr>
          <a:xfrm>
            <a:off x="2311039" y="1964443"/>
            <a:ext cx="702436" cy="276999"/>
          </a:xfrm>
          <a:prstGeom prst="rect">
            <a:avLst/>
          </a:prstGeom>
          <a:noFill/>
        </p:spPr>
        <p:txBody>
          <a:bodyPr wrap="none" rtlCol="0">
            <a:spAutoFit/>
          </a:bodyPr>
          <a:lstStyle/>
          <a:p>
            <a:r>
              <a:rPr lang="en-US" altLang="ko-KR" sz="1200" dirty="0">
                <a:solidFill>
                  <a:schemeClr val="bg1">
                    <a:lumMod val="50000"/>
                  </a:schemeClr>
                </a:solidFill>
                <a:latin typeface="KoPubWorld돋움체 Medium" panose="00000600000000000000" pitchFamily="2" charset="-127"/>
                <a:ea typeface="KoPubWorld돋움체 Medium" panose="00000600000000000000" pitchFamily="2" charset="-127"/>
              </a:rPr>
              <a:t>Advisor</a:t>
            </a:r>
          </a:p>
        </p:txBody>
      </p:sp>
      <p:cxnSp>
        <p:nvCxnSpPr>
          <p:cNvPr id="7" name="직선 연결선 6"/>
          <p:cNvCxnSpPr/>
          <p:nvPr/>
        </p:nvCxnSpPr>
        <p:spPr>
          <a:xfrm>
            <a:off x="1857241" y="1933664"/>
            <a:ext cx="150405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87777" y="2699983"/>
            <a:ext cx="3103859" cy="2430474"/>
          </a:xfrm>
          <a:prstGeom prst="rect">
            <a:avLst/>
          </a:prstGeom>
          <a:noFill/>
        </p:spPr>
        <p:txBody>
          <a:bodyPr wrap="square" rtlCol="0">
            <a:spAutoFit/>
          </a:bodyPr>
          <a:lstStyle/>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Education</a:t>
            </a:r>
          </a:p>
          <a:p>
            <a:endParaRPr lang="en-US" altLang="ko-KR" sz="5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University of Wisconsin</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JD / MBA</a:t>
            </a: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서울대학교 경영학 학사</a:t>
            </a:r>
          </a:p>
          <a:p>
            <a:endPar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Experience</a:t>
            </a:r>
          </a:p>
          <a:p>
            <a:endParaRPr lang="en-US" altLang="ko-KR" sz="5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파크체이스원</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인베스트먼트</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대표이사</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요즈마</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어드바이저스</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대표</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이스라엘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타임투노우</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한국대표</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레오투자자문</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이사</a:t>
            </a:r>
          </a:p>
          <a:p>
            <a:pPr>
              <a:lnSpc>
                <a:spcPct val="150000"/>
              </a:lnSpc>
            </a:pP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삼성에버랜드</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웅진그룹</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비서실 전략팀장</a:t>
            </a:r>
          </a:p>
        </p:txBody>
      </p:sp>
      <p:sp>
        <p:nvSpPr>
          <p:cNvPr id="14" name="직사각형 13"/>
          <p:cNvSpPr/>
          <p:nvPr/>
        </p:nvSpPr>
        <p:spPr>
          <a:xfrm>
            <a:off x="5211802" y="2621912"/>
            <a:ext cx="3479481" cy="32589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15" name="TextBox 14"/>
          <p:cNvSpPr txBox="1"/>
          <p:nvPr/>
        </p:nvSpPr>
        <p:spPr>
          <a:xfrm>
            <a:off x="5373445" y="2691015"/>
            <a:ext cx="3219226" cy="338554"/>
          </a:xfrm>
          <a:prstGeom prst="rect">
            <a:avLst/>
          </a:prstGeom>
          <a:noFill/>
        </p:spPr>
        <p:txBody>
          <a:bodyPr wrap="square" rtlCol="0">
            <a:spAutoFit/>
          </a:bodyPr>
          <a:lstStyle/>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Selected Transaction</a:t>
            </a:r>
          </a:p>
          <a:p>
            <a:endParaRPr lang="en-US" altLang="ko-KR" sz="5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p:txBody>
      </p:sp>
      <p:sp>
        <p:nvSpPr>
          <p:cNvPr id="4" name="TextBox 3"/>
          <p:cNvSpPr txBox="1"/>
          <p:nvPr/>
        </p:nvSpPr>
        <p:spPr>
          <a:xfrm>
            <a:off x="5427593" y="2925902"/>
            <a:ext cx="3137647" cy="1304203"/>
          </a:xfrm>
          <a:prstGeom prst="rect">
            <a:avLst/>
          </a:prstGeom>
          <a:noFill/>
        </p:spPr>
        <p:txBody>
          <a:bodyPr wrap="square" rtlCol="0">
            <a:spAutoFit/>
          </a:bodyPr>
          <a:lstStyle/>
          <a:p>
            <a:pPr indent="-171450">
              <a:lnSpc>
                <a:spcPct val="150000"/>
              </a:lnSpc>
              <a:buFont typeface="Arial" panose="020B0604020202020204" pitchFamily="34" charset="0"/>
              <a:buChar char="•"/>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대기업 계열사 전기자동차 충전사업 인수 자문</a:t>
            </a:r>
          </a:p>
          <a:p>
            <a:pPr indent="-171450">
              <a:lnSpc>
                <a:spcPct val="150000"/>
              </a:lnSpc>
              <a:buFont typeface="Arial" panose="020B0604020202020204" pitchFamily="34" charset="0"/>
              <a:buChar char="•"/>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국내 사운드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테크</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놀로지</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스타트업 투자유치 자문 </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indent="-171450">
              <a:lnSpc>
                <a:spcPct val="150000"/>
              </a:lnSpc>
              <a:buFont typeface="Arial" panose="020B0604020202020204" pitchFamily="34" charset="0"/>
              <a:buChar char="•"/>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국내 미용기기 회사 등 투자유치 자문</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indent="-171450">
              <a:lnSpc>
                <a:spcPct val="150000"/>
              </a:lnSpc>
              <a:buFont typeface="Arial" panose="020B0604020202020204" pitchFamily="34" charset="0"/>
              <a:buChar char="•"/>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이스라엘  스타트업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대기업 계열사 간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IP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라이센싱</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계약 자문 등  </a:t>
            </a:r>
          </a:p>
        </p:txBody>
      </p:sp>
      <p:sp>
        <p:nvSpPr>
          <p:cNvPr id="17" name="TextBox 16"/>
          <p:cNvSpPr txBox="1"/>
          <p:nvPr/>
        </p:nvSpPr>
        <p:spPr>
          <a:xfrm>
            <a:off x="3632395" y="1620081"/>
            <a:ext cx="1579407" cy="677108"/>
          </a:xfrm>
          <a:prstGeom prst="rect">
            <a:avLst/>
          </a:prstGeom>
          <a:noFill/>
        </p:spPr>
        <p:txBody>
          <a:bodyPr wrap="none" rtlCol="0">
            <a:spAutoFit/>
          </a:bodyPr>
          <a:lstStyle/>
          <a:p>
            <a:r>
              <a:rPr lang="en-US" altLang="ko-KR" sz="12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200" b="1" dirty="0">
                <a:latin typeface="KoPubWorld돋움체 Medium" panose="00000600000000000000" pitchFamily="2" charset="-127"/>
                <a:ea typeface="KoPubWorld돋움체 Medium" panose="00000600000000000000" pitchFamily="2" charset="-127"/>
              </a:rPr>
              <a:t>투자사업 발굴</a:t>
            </a:r>
          </a:p>
          <a:p>
            <a:r>
              <a:rPr lang="en-US" altLang="ko-KR" sz="12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200" b="1" dirty="0">
                <a:latin typeface="KoPubWorld돋움체 Medium" panose="00000600000000000000" pitchFamily="2" charset="-127"/>
                <a:ea typeface="KoPubWorld돋움체 Medium" panose="00000600000000000000" pitchFamily="2" charset="-127"/>
              </a:rPr>
              <a:t>투자자 관리</a:t>
            </a:r>
          </a:p>
          <a:p>
            <a:r>
              <a:rPr lang="en-US" altLang="ko-KR" sz="12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en-US" altLang="ko-KR" sz="1400" b="1" dirty="0">
                <a:latin typeface="KoPubWorld돋움체 Medium" panose="00000600000000000000" pitchFamily="2" charset="-127"/>
                <a:ea typeface="KoPubWorld돋움체 Medium" panose="00000600000000000000" pitchFamily="2" charset="-127"/>
              </a:rPr>
              <a:t>Portfolio</a:t>
            </a:r>
            <a:r>
              <a:rPr lang="en-US" altLang="ko-KR" sz="1200" b="1" dirty="0">
                <a:latin typeface="KoPubWorld돋움체 Medium" panose="00000600000000000000" pitchFamily="2" charset="-127"/>
                <a:ea typeface="KoPubWorld돋움체 Medium" panose="00000600000000000000" pitchFamily="2" charset="-127"/>
              </a:rPr>
              <a:t> </a:t>
            </a:r>
            <a:r>
              <a:rPr lang="ko-KR" altLang="en-US" sz="1200" b="1" dirty="0">
                <a:latin typeface="KoPubWorld돋움체 Medium" panose="00000600000000000000" pitchFamily="2" charset="-127"/>
                <a:ea typeface="KoPubWorld돋움체 Medium" panose="00000600000000000000" pitchFamily="2" charset="-127"/>
              </a:rPr>
              <a:t>회사 관리</a:t>
            </a:r>
            <a:endParaRPr lang="en-US" altLang="ko-KR" sz="1200" b="1" dirty="0">
              <a:latin typeface="KoPubWorld돋움체 Medium" panose="00000600000000000000" pitchFamily="2" charset="-127"/>
              <a:ea typeface="KoPubWorld돋움체 Medium" panose="00000600000000000000" pitchFamily="2" charset="-127"/>
            </a:endParaRPr>
          </a:p>
        </p:txBody>
      </p:sp>
    </p:spTree>
    <p:extLst>
      <p:ext uri="{BB962C8B-B14F-4D97-AF65-F5344CB8AC3E}">
        <p14:creationId xmlns:p14="http://schemas.microsoft.com/office/powerpoint/2010/main" val="17022738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381000" y="1"/>
            <a:ext cx="9144000" cy="742950"/>
          </a:xfrm>
          <a:prstGeom prst="rect">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a typeface="KoPubWorld돋움체 Medium" panose="00000600000000000000" pitchFamily="2" charset="-127"/>
            </a:endParaRPr>
          </a:p>
        </p:txBody>
      </p:sp>
      <p:pic>
        <p:nvPicPr>
          <p:cNvPr id="3" name="그림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34203" y="148070"/>
            <a:ext cx="508759" cy="400050"/>
          </a:xfrm>
          <a:prstGeom prst="rect">
            <a:avLst/>
          </a:prstGeom>
        </p:spPr>
      </p:pic>
      <p:sp>
        <p:nvSpPr>
          <p:cNvPr id="6" name="TextBox 5"/>
          <p:cNvSpPr txBox="1"/>
          <p:nvPr/>
        </p:nvSpPr>
        <p:spPr>
          <a:xfrm>
            <a:off x="581404" y="171421"/>
            <a:ext cx="2596608" cy="400110"/>
          </a:xfrm>
          <a:prstGeom prst="rect">
            <a:avLst/>
          </a:prstGeom>
          <a:noFill/>
        </p:spPr>
        <p:txBody>
          <a:bodyPr wrap="none" rtlCol="0">
            <a:spAutoFit/>
          </a:bodyPr>
          <a:lstStyle/>
          <a:p>
            <a:r>
              <a:rPr lang="en-US" altLang="ko-KR" sz="2000" dirty="0" err="1">
                <a:solidFill>
                  <a:prstClr val="white"/>
                </a:solidFill>
                <a:latin typeface="KoPubWorld돋움체 Medium" panose="00000600000000000000" pitchFamily="2" charset="-127"/>
                <a:ea typeface="KoPubWorld돋움체 Medium" panose="00000600000000000000" pitchFamily="2" charset="-127"/>
              </a:rPr>
              <a:t>Aureum</a:t>
            </a:r>
            <a:r>
              <a:rPr lang="en-US" altLang="ko-KR" sz="2000" dirty="0">
                <a:solidFill>
                  <a:prstClr val="white"/>
                </a:solidFill>
                <a:latin typeface="KoPubWorld돋움체 Medium" panose="00000600000000000000" pitchFamily="2" charset="-127"/>
                <a:ea typeface="KoPubWorld돋움체 Medium" panose="00000600000000000000" pitchFamily="2" charset="-127"/>
              </a:rPr>
              <a:t> PE Co., Ltd.</a:t>
            </a:r>
            <a:endParaRPr lang="ko-KR" altLang="en-US" sz="1000" dirty="0">
              <a:solidFill>
                <a:prstClr val="white"/>
              </a:solidFill>
              <a:latin typeface="KoPubWorld돋움체 Medium" panose="00000600000000000000" pitchFamily="2" charset="-127"/>
              <a:ea typeface="KoPubWorld돋움체 Medium" panose="00000600000000000000" pitchFamily="2" charset="-127"/>
            </a:endParaRPr>
          </a:p>
        </p:txBody>
      </p:sp>
      <p:cxnSp>
        <p:nvCxnSpPr>
          <p:cNvPr id="71" name="직선 연결선 70"/>
          <p:cNvCxnSpPr/>
          <p:nvPr/>
        </p:nvCxnSpPr>
        <p:spPr>
          <a:xfrm>
            <a:off x="676275" y="6505545"/>
            <a:ext cx="8553450" cy="0"/>
          </a:xfrm>
          <a:prstGeom prst="line">
            <a:avLst/>
          </a:prstGeom>
          <a:ln>
            <a:solidFill>
              <a:srgbClr val="483159"/>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45168" y="6515040"/>
            <a:ext cx="5868914" cy="215444"/>
          </a:xfrm>
          <a:prstGeom prst="rect">
            <a:avLst/>
          </a:prstGeom>
          <a:noFill/>
        </p:spPr>
        <p:txBody>
          <a:bodyPr wrap="none" rtlCol="0">
            <a:spAutoFit/>
          </a:bodyPr>
          <a:lstStyle/>
          <a:p>
            <a:r>
              <a:rPr lang="en-US" altLang="ko-KR" sz="800" i="1" dirty="0" err="1">
                <a:solidFill>
                  <a:prstClr val="white">
                    <a:lumMod val="65000"/>
                  </a:prst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prstClr val="white">
                    <a:lumMod val="65000"/>
                  </a:prstClr>
                </a:solidFill>
                <a:latin typeface="Times New Roman" panose="02020603050405020304" pitchFamily="18" charset="0"/>
                <a:ea typeface="KoPubWorld돋움체 Medium" panose="00000600000000000000" pitchFamily="2" charset="-127"/>
                <a:cs typeface="Times New Roman" panose="02020603050405020304" pitchFamily="18" charset="0"/>
              </a:rPr>
              <a:t> PE Co., Ltd. All Rights Reserved. This information is confidential and was prepared by </a:t>
            </a:r>
            <a:r>
              <a:rPr lang="en-US" altLang="ko-KR" sz="800" i="1" dirty="0" err="1">
                <a:solidFill>
                  <a:prstClr val="white">
                    <a:lumMod val="65000"/>
                  </a:prst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prstClr val="white">
                    <a:lumMod val="65000"/>
                  </a:prstClr>
                </a:solidFill>
                <a:latin typeface="Times New Roman" panose="02020603050405020304" pitchFamily="18" charset="0"/>
                <a:ea typeface="KoPubWorld돋움체 Medium" panose="00000600000000000000" pitchFamily="2" charset="-127"/>
                <a:cs typeface="Times New Roman" panose="02020603050405020304" pitchFamily="18" charset="0"/>
              </a:rPr>
              <a:t> PE solely for the use of our client</a:t>
            </a:r>
            <a:endParaRPr lang="ko-KR" altLang="en-US" sz="800" i="1" dirty="0">
              <a:solidFill>
                <a:prstClr val="white">
                  <a:lumMod val="65000"/>
                </a:prstClr>
              </a:solidFill>
              <a:latin typeface="Times New Roman" panose="02020603050405020304" pitchFamily="18" charset="0"/>
              <a:ea typeface="KoPubWorld돋움체 Medium" panose="00000600000000000000" pitchFamily="2" charset="-127"/>
              <a:cs typeface="Times New Roman" panose="02020603050405020304" pitchFamily="18" charset="0"/>
            </a:endParaRPr>
          </a:p>
        </p:txBody>
      </p:sp>
      <p:sp>
        <p:nvSpPr>
          <p:cNvPr id="67" name="직사각형 66"/>
          <p:cNvSpPr/>
          <p:nvPr/>
        </p:nvSpPr>
        <p:spPr>
          <a:xfrm>
            <a:off x="1316988" y="2599754"/>
            <a:ext cx="3595488" cy="25702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a typeface="KoPubWorld돋움체 Medium" panose="00000600000000000000" pitchFamily="2" charset="-127"/>
            </a:endParaRPr>
          </a:p>
        </p:txBody>
      </p:sp>
      <p:sp>
        <p:nvSpPr>
          <p:cNvPr id="68" name="직사각형 67"/>
          <p:cNvSpPr/>
          <p:nvPr/>
        </p:nvSpPr>
        <p:spPr>
          <a:xfrm>
            <a:off x="1114666" y="1240608"/>
            <a:ext cx="7980029" cy="4464625"/>
          </a:xfrm>
          <a:prstGeom prst="rect">
            <a:avLst/>
          </a:prstGeom>
          <a:noFill/>
          <a:ln w="76200">
            <a:solidFill>
              <a:srgbClr val="D5E8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a typeface="KoPubWorld돋움체 Medium" panose="00000600000000000000" pitchFamily="2" charset="-127"/>
            </a:endParaRPr>
          </a:p>
        </p:txBody>
      </p:sp>
      <p:sp>
        <p:nvSpPr>
          <p:cNvPr id="69" name="TextBox 68"/>
          <p:cNvSpPr txBox="1"/>
          <p:nvPr/>
        </p:nvSpPr>
        <p:spPr>
          <a:xfrm>
            <a:off x="2084376" y="1571067"/>
            <a:ext cx="790601" cy="369332"/>
          </a:xfrm>
          <a:prstGeom prst="rect">
            <a:avLst/>
          </a:prstGeom>
          <a:noFill/>
        </p:spPr>
        <p:txBody>
          <a:bodyPr wrap="none" rtlCol="0">
            <a:spAutoFit/>
          </a:bodyPr>
          <a:lstStyle/>
          <a:p>
            <a:r>
              <a:rPr lang="ko-KR" altLang="en-US" b="1" dirty="0">
                <a:solidFill>
                  <a:prstClr val="black"/>
                </a:solidFill>
                <a:latin typeface="KoPubWorld돋움체 Medium" panose="00000600000000000000" pitchFamily="2" charset="-127"/>
                <a:ea typeface="KoPubWorld돋움체 Medium" panose="00000600000000000000" pitchFamily="2" charset="-127"/>
              </a:rPr>
              <a:t>신경진</a:t>
            </a:r>
            <a:endParaRPr lang="en-US" altLang="ko-KR" b="1" dirty="0">
              <a:solidFill>
                <a:prstClr val="black"/>
              </a:solidFill>
              <a:latin typeface="KoPubWorld돋움체 Medium" panose="00000600000000000000" pitchFamily="2" charset="-127"/>
              <a:ea typeface="KoPubWorld돋움체 Medium" panose="00000600000000000000" pitchFamily="2" charset="-127"/>
            </a:endParaRPr>
          </a:p>
        </p:txBody>
      </p:sp>
      <p:sp>
        <p:nvSpPr>
          <p:cNvPr id="70" name="TextBox 69"/>
          <p:cNvSpPr txBox="1"/>
          <p:nvPr/>
        </p:nvSpPr>
        <p:spPr>
          <a:xfrm>
            <a:off x="1478632" y="1941819"/>
            <a:ext cx="1934760" cy="276999"/>
          </a:xfrm>
          <a:prstGeom prst="rect">
            <a:avLst/>
          </a:prstGeom>
          <a:noFill/>
        </p:spPr>
        <p:txBody>
          <a:bodyPr wrap="none" rtlCol="0">
            <a:spAutoFit/>
          </a:bodyPr>
          <a:lstStyle/>
          <a:p>
            <a:pPr algn="ctr"/>
            <a:r>
              <a:rPr lang="en-US" altLang="ko-KR" sz="1200" dirty="0">
                <a:solidFill>
                  <a:prstClr val="white">
                    <a:lumMod val="50000"/>
                  </a:prstClr>
                </a:solidFill>
                <a:latin typeface="KoPubWorld돋움체 Medium" panose="00000600000000000000" pitchFamily="2" charset="-127"/>
                <a:ea typeface="KoPubWorld돋움체 Medium" panose="00000600000000000000" pitchFamily="2" charset="-127"/>
              </a:rPr>
              <a:t>Senior Managing Director</a:t>
            </a:r>
          </a:p>
        </p:txBody>
      </p:sp>
      <p:cxnSp>
        <p:nvCxnSpPr>
          <p:cNvPr id="73" name="직선 연결선 72"/>
          <p:cNvCxnSpPr/>
          <p:nvPr/>
        </p:nvCxnSpPr>
        <p:spPr>
          <a:xfrm>
            <a:off x="1693984" y="1919115"/>
            <a:ext cx="150405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703028" y="1618653"/>
            <a:ext cx="1678665" cy="646331"/>
          </a:xfrm>
          <a:prstGeom prst="rect">
            <a:avLst/>
          </a:prstGeom>
          <a:noFill/>
        </p:spPr>
        <p:txBody>
          <a:bodyPr wrap="none" rtlCol="0">
            <a:spAutoFit/>
          </a:bodyPr>
          <a:lstStyle/>
          <a:p>
            <a:r>
              <a:rPr lang="en-US" altLang="ko-KR" sz="1200" b="1"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 </a:t>
            </a:r>
            <a:r>
              <a:rPr lang="ko-KR" altLang="en-US" sz="1200" b="1" dirty="0" err="1">
                <a:solidFill>
                  <a:prstClr val="black"/>
                </a:solidFill>
                <a:latin typeface="KoPubWorld돋움체 Medium" panose="00000600000000000000" pitchFamily="2" charset="-127"/>
                <a:ea typeface="KoPubWorld돋움체 Medium" panose="00000600000000000000" pitchFamily="2" charset="-127"/>
              </a:rPr>
              <a:t>투자사업성</a:t>
            </a:r>
            <a:r>
              <a:rPr lang="ko-KR" altLang="en-US" sz="1200" b="1" dirty="0">
                <a:solidFill>
                  <a:prstClr val="black"/>
                </a:solidFill>
                <a:latin typeface="KoPubWorld돋움체 Medium" panose="00000600000000000000" pitchFamily="2" charset="-127"/>
                <a:ea typeface="KoPubWorld돋움체 Medium" panose="00000600000000000000" pitchFamily="2" charset="-127"/>
              </a:rPr>
              <a:t> 검토</a:t>
            </a:r>
          </a:p>
          <a:p>
            <a:r>
              <a:rPr lang="en-US" altLang="ko-KR" sz="1200" b="1"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 </a:t>
            </a:r>
            <a:r>
              <a:rPr lang="ko-KR" altLang="en-US" sz="1200" b="1" dirty="0">
                <a:solidFill>
                  <a:prstClr val="black"/>
                </a:solidFill>
                <a:latin typeface="KoPubWorld돋움체 Medium" panose="00000600000000000000" pitchFamily="2" charset="-127"/>
                <a:ea typeface="KoPubWorld돋움체 Medium" panose="00000600000000000000" pitchFamily="2" charset="-127"/>
              </a:rPr>
              <a:t>펀드 총괄 관리</a:t>
            </a:r>
          </a:p>
          <a:p>
            <a:r>
              <a:rPr lang="en-US" altLang="ko-KR" sz="1200" b="1"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 </a:t>
            </a:r>
            <a:r>
              <a:rPr lang="ko-KR" altLang="en-US" sz="1200" b="1" dirty="0">
                <a:solidFill>
                  <a:prstClr val="black"/>
                </a:solidFill>
                <a:latin typeface="KoPubWorld돋움체 Medium" panose="00000600000000000000" pitchFamily="2" charset="-127"/>
                <a:ea typeface="KoPubWorld돋움체 Medium" panose="00000600000000000000" pitchFamily="2" charset="-127"/>
              </a:rPr>
              <a:t>딜의 구조 검토 및 실행</a:t>
            </a:r>
            <a:endParaRPr lang="en-US" altLang="ko-KR" sz="1200" b="1" dirty="0">
              <a:solidFill>
                <a:prstClr val="black"/>
              </a:solidFill>
              <a:latin typeface="KoPubWorld돋움체 Medium" panose="00000600000000000000" pitchFamily="2" charset="-127"/>
              <a:ea typeface="KoPubWorld돋움체 Medium" panose="00000600000000000000" pitchFamily="2" charset="-127"/>
            </a:endParaRPr>
          </a:p>
        </p:txBody>
      </p:sp>
      <p:sp>
        <p:nvSpPr>
          <p:cNvPr id="80" name="TextBox 79"/>
          <p:cNvSpPr txBox="1"/>
          <p:nvPr/>
        </p:nvSpPr>
        <p:spPr>
          <a:xfrm>
            <a:off x="1478632" y="2668858"/>
            <a:ext cx="2791616" cy="2539157"/>
          </a:xfrm>
          <a:prstGeom prst="rect">
            <a:avLst/>
          </a:prstGeom>
          <a:noFill/>
        </p:spPr>
        <p:txBody>
          <a:bodyPr wrap="square" rtlCol="0">
            <a:spAutoFit/>
          </a:bodyPr>
          <a:lstStyle/>
          <a:p>
            <a:r>
              <a:rPr lang="en-US" altLang="ko-KR" sz="1100" b="1"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Education</a:t>
            </a:r>
          </a:p>
          <a:p>
            <a:endParaRPr lang="en-US" altLang="ko-KR" sz="500" dirty="0">
              <a:solidFill>
                <a:prstClr val="black">
                  <a:lumMod val="65000"/>
                  <a:lumOff val="35000"/>
                </a:prstClr>
              </a:solidFill>
              <a:latin typeface="KoPubWorld돋움체 Medium" panose="00000600000000000000" pitchFamily="2" charset="-127"/>
              <a:ea typeface="KoPubWorld돋움체 Medium" panose="00000600000000000000" pitchFamily="2" charset="-127"/>
            </a:endParaRPr>
          </a:p>
          <a:p>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연세대학교 경영학 학사</a:t>
            </a:r>
          </a:p>
          <a:p>
            <a:endParaRPr lang="en-US" altLang="ko-KR" sz="1100" b="1" dirty="0">
              <a:solidFill>
                <a:prstClr val="black">
                  <a:lumMod val="65000"/>
                  <a:lumOff val="35000"/>
                </a:prstClr>
              </a:solidFill>
              <a:latin typeface="KoPubWorld돋움체 Medium" panose="00000600000000000000" pitchFamily="2" charset="-127"/>
              <a:ea typeface="KoPubWorld돋움체 Medium" panose="00000600000000000000" pitchFamily="2" charset="-127"/>
            </a:endParaRPr>
          </a:p>
          <a:p>
            <a:r>
              <a:rPr lang="en-US" altLang="ko-KR" sz="1100" b="1"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Experience</a:t>
            </a:r>
          </a:p>
          <a:p>
            <a:endParaRPr lang="en-US" altLang="ko-KR" sz="500" dirty="0">
              <a:solidFill>
                <a:prstClr val="black">
                  <a:lumMod val="65000"/>
                  <a:lumOff val="35000"/>
                </a:prst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현</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 </a:t>
            </a:r>
            <a:r>
              <a:rPr lang="ko-KR" altLang="en-US" sz="1050" dirty="0" err="1">
                <a:solidFill>
                  <a:prstClr val="black">
                    <a:lumMod val="65000"/>
                    <a:lumOff val="35000"/>
                  </a:prstClr>
                </a:solidFill>
                <a:latin typeface="KoPubWorld돋움체 Medium" panose="00000600000000000000" pitchFamily="2" charset="-127"/>
                <a:ea typeface="KoPubWorld돋움체 Medium" panose="00000600000000000000" pitchFamily="2" charset="-127"/>
              </a:rPr>
              <a:t>오름프라이빗에쿼티</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 </a:t>
            </a:r>
            <a:r>
              <a:rPr lang="ko-KR" altLang="en-US" sz="1050" dirty="0" err="1">
                <a:solidFill>
                  <a:prstClr val="black">
                    <a:lumMod val="65000"/>
                    <a:lumOff val="35000"/>
                  </a:prstClr>
                </a:solidFill>
                <a:latin typeface="KoPubWorld돋움체 Medium" panose="00000600000000000000" pitchFamily="2" charset="-127"/>
                <a:ea typeface="KoPubWorld돋움체 Medium" panose="00000600000000000000" pitchFamily="2" charset="-127"/>
              </a:rPr>
              <a:t>부대표</a:t>
            </a:r>
            <a:endPar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자베즈파트너스</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상무</a:t>
            </a:r>
          </a:p>
          <a:p>
            <a:pPr>
              <a:lnSpc>
                <a:spcPct val="150000"/>
              </a:lnSpc>
            </a:pP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Barclays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증권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IBD,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상무</a:t>
            </a:r>
          </a:p>
          <a:p>
            <a:pPr>
              <a:lnSpc>
                <a:spcPct val="150000"/>
              </a:lnSpc>
            </a:pP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Barclays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은행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Corp Sales,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이사</a:t>
            </a:r>
          </a:p>
          <a:p>
            <a:pPr>
              <a:lnSpc>
                <a:spcPct val="150000"/>
              </a:lnSpc>
            </a:pP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HSBC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은행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Treasury,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차장</a:t>
            </a:r>
          </a:p>
          <a:p>
            <a:pPr>
              <a:lnSpc>
                <a:spcPct val="150000"/>
              </a:lnSpc>
            </a:pP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Deutsche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은행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Global Market,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과장</a:t>
            </a:r>
          </a:p>
          <a:p>
            <a:endParaRPr lang="en-US" altLang="ko-KR" sz="1100" b="1" dirty="0">
              <a:solidFill>
                <a:prstClr val="black">
                  <a:lumMod val="65000"/>
                  <a:lumOff val="35000"/>
                </a:prstClr>
              </a:solidFill>
              <a:latin typeface="KoPubWorld돋움체 Medium" panose="00000600000000000000" pitchFamily="2" charset="-127"/>
              <a:ea typeface="KoPubWorld돋움체 Medium" panose="00000600000000000000" pitchFamily="2" charset="-127"/>
            </a:endParaRPr>
          </a:p>
        </p:txBody>
      </p:sp>
      <p:sp>
        <p:nvSpPr>
          <p:cNvPr id="22" name="직사각형 21"/>
          <p:cNvSpPr/>
          <p:nvPr/>
        </p:nvSpPr>
        <p:spPr>
          <a:xfrm>
            <a:off x="5324212" y="2599754"/>
            <a:ext cx="3411894" cy="25702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a typeface="KoPubWorld돋움체 Medium" panose="00000600000000000000" pitchFamily="2" charset="-127"/>
            </a:endParaRPr>
          </a:p>
        </p:txBody>
      </p:sp>
      <p:sp>
        <p:nvSpPr>
          <p:cNvPr id="23" name="TextBox 22"/>
          <p:cNvSpPr txBox="1"/>
          <p:nvPr/>
        </p:nvSpPr>
        <p:spPr>
          <a:xfrm>
            <a:off x="5485856" y="2668857"/>
            <a:ext cx="3070956" cy="2257349"/>
          </a:xfrm>
          <a:prstGeom prst="rect">
            <a:avLst/>
          </a:prstGeom>
          <a:noFill/>
        </p:spPr>
        <p:txBody>
          <a:bodyPr wrap="square" rtlCol="0">
            <a:spAutoFit/>
          </a:bodyPr>
          <a:lstStyle/>
          <a:p>
            <a:r>
              <a:rPr lang="en-US" altLang="ko-KR" sz="1100" b="1"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Selected Transaction</a:t>
            </a:r>
          </a:p>
          <a:p>
            <a:endParaRPr lang="en-US" altLang="ko-KR" sz="500" b="1" dirty="0">
              <a:solidFill>
                <a:prstClr val="black">
                  <a:lumMod val="65000"/>
                  <a:lumOff val="35000"/>
                </a:prstClr>
              </a:solidFill>
              <a:latin typeface="KoPubWorld돋움체 Medium" panose="00000600000000000000" pitchFamily="2" charset="-127"/>
              <a:ea typeface="KoPubWorld돋움체 Medium" panose="00000600000000000000" pitchFamily="2" charset="-127"/>
            </a:endParaRPr>
          </a:p>
          <a:p>
            <a:pPr marL="171450" indent="-171450">
              <a:lnSpc>
                <a:spcPct val="150000"/>
              </a:lnSpc>
              <a:buFont typeface="Arial" panose="020B0604020202020204" pitchFamily="34" charset="0"/>
              <a:buChar char="•"/>
            </a:pP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자베즈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1</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호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PEF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현대증권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9.54%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주식 시장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Exit </a:t>
            </a:r>
          </a:p>
          <a:p>
            <a:pPr marL="171450" indent="-171450">
              <a:lnSpc>
                <a:spcPct val="150000"/>
              </a:lnSpc>
              <a:buFont typeface="Arial" panose="020B0604020202020204" pitchFamily="34" charset="0"/>
              <a:buChar char="•"/>
            </a:pPr>
            <a:r>
              <a:rPr lang="ko-KR" altLang="en-US" sz="1050" dirty="0" err="1">
                <a:solidFill>
                  <a:prstClr val="black">
                    <a:lumMod val="65000"/>
                    <a:lumOff val="35000"/>
                  </a:prstClr>
                </a:solidFill>
                <a:latin typeface="KoPubWorld돋움체 Medium" panose="00000600000000000000" pitchFamily="2" charset="-127"/>
                <a:ea typeface="KoPubWorld돋움체 Medium" panose="00000600000000000000" pitchFamily="2" charset="-127"/>
              </a:rPr>
              <a:t>이프리엠</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2</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호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PEF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통해 국내 자동차 부품 회사 지분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44%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인수</a:t>
            </a:r>
          </a:p>
          <a:p>
            <a:pPr>
              <a:lnSpc>
                <a:spcPct val="150000"/>
              </a:lnSpc>
            </a:pP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     -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투자 대상 자동차 부품 회사의 공조사업부 분리</a:t>
            </a:r>
            <a:endPar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endParaRPr>
          </a:p>
          <a:p>
            <a:pPr>
              <a:lnSpc>
                <a:spcPct val="150000"/>
              </a:lnSpc>
            </a:pP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        </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 및 </a:t>
            </a:r>
            <a:r>
              <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3</a:t>
            </a: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자 매각</a:t>
            </a:r>
            <a:endPar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endParaRPr>
          </a:p>
          <a:p>
            <a:pPr marL="171450" indent="-171450">
              <a:lnSpc>
                <a:spcPct val="150000"/>
              </a:lnSpc>
              <a:buFont typeface="Arial" panose="020B0604020202020204" pitchFamily="34" charset="0"/>
              <a:buChar char="•"/>
            </a:pP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국내 대기업 계열 마트 및 백화점 매각 자문</a:t>
            </a:r>
            <a:endParaRPr lang="en-US" altLang="ko-KR"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endParaRPr>
          </a:p>
          <a:p>
            <a:pPr marL="171450" indent="-171450">
              <a:lnSpc>
                <a:spcPct val="150000"/>
              </a:lnSpc>
              <a:buFont typeface="Arial" panose="020B0604020202020204" pitchFamily="34" charset="0"/>
              <a:buChar char="•"/>
            </a:pPr>
            <a:r>
              <a:rPr lang="ko-KR" altLang="en-US" sz="1050" dirty="0">
                <a:solidFill>
                  <a:prstClr val="black">
                    <a:lumMod val="65000"/>
                    <a:lumOff val="35000"/>
                  </a:prstClr>
                </a:solidFill>
                <a:latin typeface="KoPubWorld돋움체 Medium" panose="00000600000000000000" pitchFamily="2" charset="-127"/>
                <a:ea typeface="KoPubWorld돋움체 Medium" panose="00000600000000000000" pitchFamily="2" charset="-127"/>
              </a:rPr>
              <a:t>국내 대기업 계열 전선회사 해외 기업 인수 시 인수금융 제공</a:t>
            </a:r>
          </a:p>
        </p:txBody>
      </p:sp>
    </p:spTree>
    <p:extLst>
      <p:ext uri="{BB962C8B-B14F-4D97-AF65-F5344CB8AC3E}">
        <p14:creationId xmlns:p14="http://schemas.microsoft.com/office/powerpoint/2010/main" val="1089378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1423912" y="2604436"/>
            <a:ext cx="3291294" cy="25702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5" name="직사각형 4"/>
          <p:cNvSpPr/>
          <p:nvPr/>
        </p:nvSpPr>
        <p:spPr>
          <a:xfrm>
            <a:off x="381000" y="1"/>
            <a:ext cx="9144000" cy="742950"/>
          </a:xfrm>
          <a:prstGeom prst="rect">
            <a:avLst/>
          </a:prstGeom>
          <a:solidFill>
            <a:srgbClr val="483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pic>
        <p:nvPicPr>
          <p:cNvPr id="3" name="그림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34203" y="148070"/>
            <a:ext cx="508759" cy="400050"/>
          </a:xfrm>
          <a:prstGeom prst="rect">
            <a:avLst/>
          </a:prstGeom>
        </p:spPr>
      </p:pic>
      <p:sp>
        <p:nvSpPr>
          <p:cNvPr id="6" name="TextBox 5"/>
          <p:cNvSpPr txBox="1"/>
          <p:nvPr/>
        </p:nvSpPr>
        <p:spPr>
          <a:xfrm>
            <a:off x="581404" y="171421"/>
            <a:ext cx="2596608" cy="400110"/>
          </a:xfrm>
          <a:prstGeom prst="rect">
            <a:avLst/>
          </a:prstGeom>
          <a:noFill/>
        </p:spPr>
        <p:txBody>
          <a:bodyPr wrap="none" rtlCol="0">
            <a:spAutoFit/>
          </a:bodyPr>
          <a:lstStyle/>
          <a:p>
            <a:r>
              <a:rPr lang="en-US" altLang="ko-KR" sz="2000" dirty="0" err="1">
                <a:solidFill>
                  <a:schemeClr val="bg1"/>
                </a:solidFill>
                <a:latin typeface="KoPubWorld돋움체 Medium" panose="00000600000000000000" pitchFamily="2" charset="-127"/>
                <a:ea typeface="KoPubWorld돋움체 Medium" panose="00000600000000000000" pitchFamily="2" charset="-127"/>
              </a:rPr>
              <a:t>Aureum</a:t>
            </a:r>
            <a:r>
              <a:rPr lang="en-US" altLang="ko-KR" sz="2000" dirty="0">
                <a:solidFill>
                  <a:schemeClr val="bg1"/>
                </a:solidFill>
                <a:latin typeface="KoPubWorld돋움체 Medium" panose="00000600000000000000" pitchFamily="2" charset="-127"/>
                <a:ea typeface="KoPubWorld돋움체 Medium" panose="00000600000000000000" pitchFamily="2" charset="-127"/>
              </a:rPr>
              <a:t> PE Co., Ltd.</a:t>
            </a:r>
            <a:endParaRPr lang="ko-KR" altLang="en-US" sz="1000" dirty="0">
              <a:solidFill>
                <a:schemeClr val="bg1"/>
              </a:solidFill>
              <a:latin typeface="KoPubWorld돋움체 Medium" panose="00000600000000000000" pitchFamily="2" charset="-127"/>
              <a:ea typeface="KoPubWorld돋움체 Medium" panose="00000600000000000000" pitchFamily="2" charset="-127"/>
            </a:endParaRPr>
          </a:p>
        </p:txBody>
      </p:sp>
      <p:cxnSp>
        <p:nvCxnSpPr>
          <p:cNvPr id="71" name="직선 연결선 70"/>
          <p:cNvCxnSpPr/>
          <p:nvPr/>
        </p:nvCxnSpPr>
        <p:spPr>
          <a:xfrm>
            <a:off x="676275" y="6505545"/>
            <a:ext cx="8553450" cy="0"/>
          </a:xfrm>
          <a:prstGeom prst="line">
            <a:avLst/>
          </a:prstGeom>
          <a:ln>
            <a:solidFill>
              <a:srgbClr val="483159"/>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45168" y="6515040"/>
            <a:ext cx="5868914" cy="215444"/>
          </a:xfrm>
          <a:prstGeom prst="rect">
            <a:avLst/>
          </a:prstGeom>
          <a:noFill/>
        </p:spPr>
        <p:txBody>
          <a:bodyPr wrap="none" rtlCol="0">
            <a:spAutoFit/>
          </a:bodyPr>
          <a:lstStyle/>
          <a:p>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Co., Ltd. All Rights Reserved. This information is confidential and was prepared by </a:t>
            </a:r>
            <a:r>
              <a:rPr lang="en-US" altLang="ko-KR" sz="800" i="1" dirty="0" err="1">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Aureum</a:t>
            </a:r>
            <a:r>
              <a:rPr lang="en-US" altLang="ko-KR"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rPr>
              <a:t> PE solely for the use of our client</a:t>
            </a:r>
            <a:endParaRPr lang="ko-KR" altLang="en-US" sz="800" i="1" dirty="0">
              <a:solidFill>
                <a:schemeClr val="bg1">
                  <a:lumMod val="65000"/>
                </a:schemeClr>
              </a:solidFill>
              <a:latin typeface="Times New Roman" panose="02020603050405020304" pitchFamily="18" charset="0"/>
              <a:ea typeface="KoPubWorld돋움체 Medium" panose="00000600000000000000" pitchFamily="2" charset="-127"/>
              <a:cs typeface="Times New Roman" panose="02020603050405020304" pitchFamily="18" charset="0"/>
            </a:endParaRPr>
          </a:p>
        </p:txBody>
      </p:sp>
      <p:sp>
        <p:nvSpPr>
          <p:cNvPr id="2" name="직사각형 1"/>
          <p:cNvSpPr/>
          <p:nvPr/>
        </p:nvSpPr>
        <p:spPr>
          <a:xfrm>
            <a:off x="1131687" y="1258534"/>
            <a:ext cx="7622349" cy="4290608"/>
          </a:xfrm>
          <a:prstGeom prst="rect">
            <a:avLst/>
          </a:prstGeom>
          <a:noFill/>
          <a:ln w="76200">
            <a:solidFill>
              <a:srgbClr val="D5E8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53" name="TextBox 52"/>
          <p:cNvSpPr txBox="1"/>
          <p:nvPr/>
        </p:nvSpPr>
        <p:spPr>
          <a:xfrm>
            <a:off x="2163248" y="1547605"/>
            <a:ext cx="790601" cy="369332"/>
          </a:xfrm>
          <a:prstGeom prst="rect">
            <a:avLst/>
          </a:prstGeom>
          <a:noFill/>
        </p:spPr>
        <p:txBody>
          <a:bodyPr wrap="none" rtlCol="0">
            <a:spAutoFit/>
          </a:bodyPr>
          <a:lstStyle/>
          <a:p>
            <a:r>
              <a:rPr lang="ko-KR" altLang="en-US" b="1" dirty="0" err="1">
                <a:latin typeface="KoPubWorld돋움체 Medium" panose="00000600000000000000" pitchFamily="2" charset="-127"/>
                <a:ea typeface="KoPubWorld돋움체 Medium" panose="00000600000000000000" pitchFamily="2" charset="-127"/>
              </a:rPr>
              <a:t>황인미</a:t>
            </a:r>
            <a:endParaRPr lang="ko-KR" altLang="en-US" b="1" dirty="0">
              <a:latin typeface="KoPubWorld돋움체 Medium" panose="00000600000000000000" pitchFamily="2" charset="-127"/>
              <a:ea typeface="KoPubWorld돋움체 Medium" panose="00000600000000000000" pitchFamily="2" charset="-127"/>
            </a:endParaRPr>
          </a:p>
        </p:txBody>
      </p:sp>
      <p:sp>
        <p:nvSpPr>
          <p:cNvPr id="54" name="TextBox 53"/>
          <p:cNvSpPr txBox="1"/>
          <p:nvPr/>
        </p:nvSpPr>
        <p:spPr>
          <a:xfrm>
            <a:off x="1777115" y="1918357"/>
            <a:ext cx="1495538" cy="276999"/>
          </a:xfrm>
          <a:prstGeom prst="rect">
            <a:avLst/>
          </a:prstGeom>
          <a:noFill/>
        </p:spPr>
        <p:txBody>
          <a:bodyPr wrap="none" rtlCol="0">
            <a:spAutoFit/>
          </a:bodyPr>
          <a:lstStyle/>
          <a:p>
            <a:pPr algn="ctr"/>
            <a:r>
              <a:rPr lang="en-US" altLang="ko-KR" sz="1200" dirty="0">
                <a:solidFill>
                  <a:schemeClr val="bg1">
                    <a:lumMod val="50000"/>
                  </a:schemeClr>
                </a:solidFill>
                <a:latin typeface="KoPubWorld돋움체 Medium" panose="00000600000000000000" pitchFamily="2" charset="-127"/>
                <a:ea typeface="KoPubWorld돋움체 Medium" panose="00000600000000000000" pitchFamily="2" charset="-127"/>
              </a:rPr>
              <a:t>Managing Director</a:t>
            </a:r>
            <a:endParaRPr lang="ko-KR" altLang="en-US" sz="1200" dirty="0">
              <a:solidFill>
                <a:schemeClr val="bg1">
                  <a:lumMod val="50000"/>
                </a:schemeClr>
              </a:solidFill>
              <a:latin typeface="KoPubWorld돋움체 Medium" panose="00000600000000000000" pitchFamily="2" charset="-127"/>
              <a:ea typeface="KoPubWorld돋움체 Medium" panose="00000600000000000000" pitchFamily="2" charset="-127"/>
            </a:endParaRPr>
          </a:p>
        </p:txBody>
      </p:sp>
      <p:cxnSp>
        <p:nvCxnSpPr>
          <p:cNvPr id="7" name="직선 연결선 6"/>
          <p:cNvCxnSpPr/>
          <p:nvPr/>
        </p:nvCxnSpPr>
        <p:spPr>
          <a:xfrm>
            <a:off x="1772856" y="1895653"/>
            <a:ext cx="150405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688441" y="1595191"/>
            <a:ext cx="2082621" cy="646331"/>
          </a:xfrm>
          <a:prstGeom prst="rect">
            <a:avLst/>
          </a:prstGeom>
          <a:noFill/>
        </p:spPr>
        <p:txBody>
          <a:bodyPr wrap="none" rtlCol="0">
            <a:spAutoFit/>
          </a:bodyPr>
          <a:lstStyle/>
          <a:p>
            <a:r>
              <a:rPr lang="en-US" altLang="ko-KR" sz="12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en-US" altLang="ko-KR" sz="1200" b="1" dirty="0">
                <a:latin typeface="KoPubWorld돋움체 Medium" panose="00000600000000000000" pitchFamily="2" charset="-127"/>
                <a:ea typeface="KoPubWorld돋움체 Medium" panose="00000600000000000000" pitchFamily="2" charset="-127"/>
              </a:rPr>
              <a:t>Operation </a:t>
            </a:r>
            <a:r>
              <a:rPr lang="ko-KR" altLang="en-US" sz="1200" b="1" dirty="0">
                <a:latin typeface="KoPubWorld돋움체 Medium" panose="00000600000000000000" pitchFamily="2" charset="-127"/>
                <a:ea typeface="KoPubWorld돋움체 Medium" panose="00000600000000000000" pitchFamily="2" charset="-127"/>
              </a:rPr>
              <a:t>총괄</a:t>
            </a:r>
          </a:p>
          <a:p>
            <a:r>
              <a:rPr lang="en-US" altLang="ko-KR" sz="12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200" b="1" dirty="0">
                <a:latin typeface="KoPubWorld돋움체 Medium" panose="00000600000000000000" pitchFamily="2" charset="-127"/>
                <a:ea typeface="KoPubWorld돋움체 Medium" panose="00000600000000000000" pitchFamily="2" charset="-127"/>
              </a:rPr>
              <a:t>펀드 재무제표 작성 및 검토</a:t>
            </a:r>
          </a:p>
          <a:p>
            <a:r>
              <a:rPr lang="en-US" altLang="ko-KR" sz="12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200" b="1" dirty="0">
                <a:latin typeface="KoPubWorld돋움체 Medium" panose="00000600000000000000" pitchFamily="2" charset="-127"/>
                <a:ea typeface="KoPubWorld돋움체 Medium" panose="00000600000000000000" pitchFamily="2" charset="-127"/>
              </a:rPr>
              <a:t>펀드 </a:t>
            </a:r>
            <a:r>
              <a:rPr lang="ko-KR" altLang="en-US" sz="1200" b="1" dirty="0" err="1">
                <a:latin typeface="KoPubWorld돋움체 Medium" panose="00000600000000000000" pitchFamily="2" charset="-127"/>
                <a:ea typeface="KoPubWorld돋움체 Medium" panose="00000600000000000000" pitchFamily="2" charset="-127"/>
              </a:rPr>
              <a:t>운용보고서</a:t>
            </a:r>
            <a:r>
              <a:rPr lang="ko-KR" altLang="en-US" sz="1200" b="1" dirty="0">
                <a:latin typeface="KoPubWorld돋움체 Medium" panose="00000600000000000000" pitchFamily="2" charset="-127"/>
                <a:ea typeface="KoPubWorld돋움체 Medium" panose="00000600000000000000" pitchFamily="2" charset="-127"/>
              </a:rPr>
              <a:t> 작성 및 검토</a:t>
            </a:r>
          </a:p>
        </p:txBody>
      </p:sp>
      <p:sp>
        <p:nvSpPr>
          <p:cNvPr id="58" name="TextBox 57"/>
          <p:cNvSpPr txBox="1"/>
          <p:nvPr/>
        </p:nvSpPr>
        <p:spPr>
          <a:xfrm>
            <a:off x="1585556" y="2673540"/>
            <a:ext cx="2920992" cy="2349682"/>
          </a:xfrm>
          <a:prstGeom prst="rect">
            <a:avLst/>
          </a:prstGeom>
          <a:noFill/>
        </p:spPr>
        <p:txBody>
          <a:bodyPr wrap="none" rtlCol="0">
            <a:spAutoFit/>
          </a:bodyPr>
          <a:lstStyle/>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Education</a:t>
            </a:r>
          </a:p>
          <a:p>
            <a:endParaRPr lang="en-US" altLang="ko-KR" sz="6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동국대학교 학사</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endParaRPr lang="ko-KR" altLang="en-US" sz="10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Experience</a:t>
            </a:r>
          </a:p>
          <a:p>
            <a:endParaRPr lang="en-US" altLang="ko-KR" sz="6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현</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오름프라이빗에쿼티</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상무</a:t>
            </a: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자베즈파트너스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Operation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이사</a:t>
            </a:r>
          </a:p>
          <a:p>
            <a:pPr>
              <a:lnSpc>
                <a:spcPct val="150000"/>
              </a:lnSpc>
            </a:pP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한국씨티그룹캐피탈</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FP&amp;A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이사</a:t>
            </a: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한국씨티은행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Citigroup Private Bank (CPB)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부장</a:t>
            </a:r>
          </a:p>
          <a:p>
            <a:pPr>
              <a:lnSpc>
                <a:spcPct val="150000"/>
              </a:lnSpc>
            </a:pP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Consultant, KAPCO</a:t>
            </a:r>
          </a:p>
          <a:p>
            <a:pPr>
              <a:lnSpc>
                <a:spcPct val="150000"/>
              </a:lnSpc>
            </a:pP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한국은행 인사부 및 업무부 행원 </a:t>
            </a:r>
            <a:endPar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p:txBody>
      </p:sp>
      <p:sp>
        <p:nvSpPr>
          <p:cNvPr id="20" name="직사각형 19"/>
          <p:cNvSpPr/>
          <p:nvPr/>
        </p:nvSpPr>
        <p:spPr>
          <a:xfrm>
            <a:off x="5162194" y="2604436"/>
            <a:ext cx="3215324" cy="25702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KoPubWorld돋움체 Medium" panose="00000600000000000000" pitchFamily="2" charset="-127"/>
            </a:endParaRPr>
          </a:p>
        </p:txBody>
      </p:sp>
      <p:sp>
        <p:nvSpPr>
          <p:cNvPr id="21" name="TextBox 20"/>
          <p:cNvSpPr txBox="1"/>
          <p:nvPr/>
        </p:nvSpPr>
        <p:spPr>
          <a:xfrm>
            <a:off x="5323838" y="2673540"/>
            <a:ext cx="2249334" cy="795411"/>
          </a:xfrm>
          <a:prstGeom prst="rect">
            <a:avLst/>
          </a:prstGeom>
          <a:noFill/>
        </p:spPr>
        <p:txBody>
          <a:bodyPr wrap="none" rtlCol="0">
            <a:spAutoFit/>
          </a:bodyPr>
          <a:lstStyle/>
          <a:p>
            <a:r>
              <a:rPr lang="en-US" altLang="ko-KR" sz="1100" b="1"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Selected Transaction</a:t>
            </a:r>
          </a:p>
          <a:p>
            <a:endParaRPr lang="en-US" altLang="ko-KR" sz="500" dirty="0">
              <a:solidFill>
                <a:schemeClr val="tx1">
                  <a:lumMod val="65000"/>
                  <a:lumOff val="35000"/>
                </a:schemeClr>
              </a:solidFill>
              <a:latin typeface="KoPubWorld돋움체 Medium" panose="00000600000000000000" pitchFamily="2" charset="-127"/>
              <a:ea typeface="KoPubWorld돋움체 Medium" panose="00000600000000000000" pitchFamily="2" charset="-127"/>
            </a:endParaRPr>
          </a:p>
          <a:p>
            <a:pPr marL="171450" indent="-171450">
              <a:lnSpc>
                <a:spcPct val="150000"/>
              </a:lnSpc>
              <a:buFont typeface="Arial" panose="020B0604020202020204" pitchFamily="34" charset="0"/>
              <a:buChar char="•"/>
            </a:pPr>
            <a:r>
              <a:rPr lang="ko-KR" altLang="en-US" sz="1050" dirty="0" err="1">
                <a:solidFill>
                  <a:schemeClr val="tx1">
                    <a:lumMod val="65000"/>
                    <a:lumOff val="35000"/>
                  </a:schemeClr>
                </a:solidFill>
                <a:latin typeface="KoPubWorld돋움체 Medium" panose="00000600000000000000" pitchFamily="2" charset="-127"/>
                <a:ea typeface="KoPubWorld돋움체 Medium" panose="00000600000000000000" pitchFamily="2" charset="-127"/>
              </a:rPr>
              <a:t>금감원</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 보고 및 대응</a:t>
            </a:r>
          </a:p>
          <a:p>
            <a:pPr marL="171450" indent="-171450">
              <a:lnSpc>
                <a:spcPct val="150000"/>
              </a:lnSpc>
              <a:buFont typeface="Arial" panose="020B0604020202020204" pitchFamily="34" charset="0"/>
              <a:buChar char="•"/>
            </a:pP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PEF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및 </a:t>
            </a:r>
            <a:r>
              <a:rPr lang="en-US" altLang="ko-KR"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SPC </a:t>
            </a:r>
            <a:r>
              <a:rPr lang="ko-KR" altLang="en-US" sz="1050" dirty="0">
                <a:solidFill>
                  <a:schemeClr val="tx1">
                    <a:lumMod val="65000"/>
                    <a:lumOff val="35000"/>
                  </a:schemeClr>
                </a:solidFill>
                <a:latin typeface="KoPubWorld돋움체 Medium" panose="00000600000000000000" pitchFamily="2" charset="-127"/>
                <a:ea typeface="KoPubWorld돋움체 Medium" panose="00000600000000000000" pitchFamily="2" charset="-127"/>
              </a:rPr>
              <a:t>재무제표 작성 및 감사</a:t>
            </a:r>
          </a:p>
        </p:txBody>
      </p:sp>
    </p:spTree>
    <p:extLst>
      <p:ext uri="{BB962C8B-B14F-4D97-AF65-F5344CB8AC3E}">
        <p14:creationId xmlns:p14="http://schemas.microsoft.com/office/powerpoint/2010/main" val="2122071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761747" y="189509"/>
            <a:ext cx="2382507" cy="1684358"/>
          </a:xfrm>
          <a:prstGeom prst="rect">
            <a:avLst/>
          </a:prstGeom>
        </p:spPr>
      </p:pic>
      <p:sp>
        <p:nvSpPr>
          <p:cNvPr id="7" name="TextBox 6"/>
          <p:cNvSpPr txBox="1"/>
          <p:nvPr/>
        </p:nvSpPr>
        <p:spPr>
          <a:xfrm>
            <a:off x="3962986" y="1754226"/>
            <a:ext cx="1867819" cy="523220"/>
          </a:xfrm>
          <a:prstGeom prst="rect">
            <a:avLst/>
          </a:prstGeom>
          <a:noFill/>
        </p:spPr>
        <p:txBody>
          <a:bodyPr wrap="none" rtlCol="0">
            <a:spAutoFit/>
          </a:bodyPr>
          <a:lstStyle/>
          <a:p>
            <a:pPr defTabSz="914400" latinLnBrk="1">
              <a:defRPr/>
            </a:pPr>
            <a:r>
              <a:rPr lang="ko-KR" altLang="en-US" sz="2800" b="1" dirty="0">
                <a:latin typeface="KoPubWorld돋움체 Medium" panose="00000600000000000000" pitchFamily="2" charset="-127"/>
                <a:ea typeface="KoPubWorld돋움체 Medium" panose="00000600000000000000" pitchFamily="2" charset="-127"/>
              </a:rPr>
              <a:t>감사합니다</a:t>
            </a:r>
            <a:r>
              <a:rPr lang="en-US" altLang="ko-KR" sz="2800" b="1" dirty="0">
                <a:latin typeface="KoPubWorld돋움체 Medium" panose="00000600000000000000" pitchFamily="2" charset="-127"/>
                <a:ea typeface="KoPubWorld돋움체 Medium" panose="00000600000000000000" pitchFamily="2" charset="-127"/>
              </a:rPr>
              <a:t>.</a:t>
            </a:r>
          </a:p>
        </p:txBody>
      </p:sp>
      <p:sp>
        <p:nvSpPr>
          <p:cNvPr id="5" name="TextBox 4"/>
          <p:cNvSpPr txBox="1"/>
          <p:nvPr/>
        </p:nvSpPr>
        <p:spPr>
          <a:xfrm>
            <a:off x="2837680" y="2432437"/>
            <a:ext cx="4230645" cy="307777"/>
          </a:xfrm>
          <a:prstGeom prst="rect">
            <a:avLst/>
          </a:prstGeom>
          <a:noFill/>
        </p:spPr>
        <p:txBody>
          <a:bodyPr wrap="none" rtlCol="0">
            <a:spAutoFit/>
          </a:bodyPr>
          <a:lstStyle/>
          <a:p>
            <a:pPr lvl="0" algn="ctr"/>
            <a:r>
              <a:rPr lang="ko-KR" altLang="en-US" sz="1400" b="1" dirty="0">
                <a:latin typeface="KoPubWorld돋움체 Medium" panose="00000600000000000000" pitchFamily="2" charset="-127"/>
                <a:ea typeface="KoPubWorld돋움체 Medium" panose="00000600000000000000" pitchFamily="2" charset="-127"/>
              </a:rPr>
              <a:t>추가정보문의 </a:t>
            </a:r>
            <a:r>
              <a:rPr lang="en-US" altLang="ko-KR" sz="1400" b="1" dirty="0">
                <a:latin typeface="KoPubWorld돋움체 Medium" panose="00000600000000000000" pitchFamily="2" charset="-127"/>
                <a:ea typeface="KoPubWorld돋움체 Medium" panose="00000600000000000000" pitchFamily="2" charset="-127"/>
              </a:rPr>
              <a:t>: </a:t>
            </a:r>
            <a:r>
              <a:rPr lang="ko-KR" altLang="en-US" sz="1400" b="1" dirty="0" err="1">
                <a:latin typeface="KoPubWorld돋움체 Medium" panose="00000600000000000000" pitchFamily="2" charset="-127"/>
                <a:ea typeface="KoPubWorld돋움체 Medium" panose="00000600000000000000" pitchFamily="2" charset="-127"/>
              </a:rPr>
              <a:t>오름프라이빗에쿼티</a:t>
            </a:r>
            <a:r>
              <a:rPr lang="ko-KR" altLang="en-US" sz="1400" b="1" dirty="0">
                <a:latin typeface="KoPubWorld돋움체 Medium" panose="00000600000000000000" pitchFamily="2" charset="-127"/>
                <a:ea typeface="KoPubWorld돋움체 Medium" panose="00000600000000000000" pitchFamily="2" charset="-127"/>
              </a:rPr>
              <a:t>㈜ </a:t>
            </a:r>
            <a:r>
              <a:rPr lang="en-US" altLang="ko-KR" sz="1400" b="1" dirty="0">
                <a:latin typeface="KoPubWorld돋움체 Medium" panose="00000600000000000000" pitchFamily="2" charset="-127"/>
                <a:ea typeface="KoPubWorld돋움체 Medium" panose="00000600000000000000" pitchFamily="2" charset="-127"/>
              </a:rPr>
              <a:t>070-8673-1489</a:t>
            </a:r>
            <a:endParaRPr lang="ko-KR" altLang="en-US" sz="1400" b="1" dirty="0">
              <a:latin typeface="KoPubWorld돋움체 Medium" panose="00000600000000000000" pitchFamily="2" charset="-127"/>
              <a:ea typeface="KoPubWorld돋움체 Medium" panose="00000600000000000000" pitchFamily="2" charset="-127"/>
            </a:endParaRPr>
          </a:p>
        </p:txBody>
      </p:sp>
      <p:sp>
        <p:nvSpPr>
          <p:cNvPr id="9" name="TextBox 8"/>
          <p:cNvSpPr txBox="1"/>
          <p:nvPr/>
        </p:nvSpPr>
        <p:spPr>
          <a:xfrm>
            <a:off x="560512" y="2959184"/>
            <a:ext cx="8784976" cy="3693319"/>
          </a:xfrm>
          <a:prstGeom prst="rect">
            <a:avLst/>
          </a:prstGeom>
          <a:noFill/>
        </p:spPr>
        <p:txBody>
          <a:bodyPr wrap="square" rtlCol="0">
            <a:spAutoFit/>
          </a:bodyPr>
          <a:lstStyle/>
          <a:p>
            <a:pPr algn="just"/>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This Presentation is presented solely for purposes of discussion to assist you in determining whether you have a preliminary interest in the investment opportunity described herein. </a:t>
            </a:r>
            <a:r>
              <a:rPr lang="en-US" altLang="ko-KR" sz="900" dirty="0" err="1">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Aureum</a:t>
            </a:r>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 PE Co., Ltd.(“</a:t>
            </a:r>
            <a:r>
              <a:rPr lang="en-US" altLang="ko-KR" sz="900" dirty="0" err="1">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Aureum</a:t>
            </a:r>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 reserves the right, in its sole and absolute discretion with or without notice, to alter the terms or conditions of this Presentation and/or alter or terminate the potential investment opportunity described herein.  You are not to construe this Presentation as investment, legal or tax advice.  You should consult with your won legal, investment, accounting, regulatory, tax and other advisors to determine the consequences of the potential investment opportunity described herein and to arrive at an independent evaluation of such potential investment opportunity.</a:t>
            </a:r>
          </a:p>
          <a:p>
            <a:pPr algn="just"/>
            <a:endPar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endParaRPr>
          </a:p>
          <a:p>
            <a:pPr algn="just"/>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By accepting this Presentation, the recipient agrees not to copy, distribute, discuss or otherwise disclose this Presentation or the contents hereof (including the potential investment opportunity described) or any other related information provided by </a:t>
            </a:r>
            <a:r>
              <a:rPr lang="en-US" altLang="ko-KR" sz="900" dirty="0" err="1">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Aureum</a:t>
            </a:r>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 or by its agents to any person other than employees of recipient evaluating this potential investment opportunity on recipient’s behalf without the prior written consent of </a:t>
            </a:r>
            <a:r>
              <a:rPr lang="en-US" altLang="ko-KR" sz="900" dirty="0" err="1">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Aureum</a:t>
            </a:r>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a:t>
            </a:r>
          </a:p>
          <a:p>
            <a:pPr algn="just"/>
            <a:endPar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endParaRPr>
          </a:p>
          <a:p>
            <a:pPr algn="just"/>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While the information contained herein has been obtained from various sources which </a:t>
            </a:r>
            <a:r>
              <a:rPr lang="en-US" altLang="ko-KR" sz="900" dirty="0" err="1">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Aureum</a:t>
            </a:r>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 believes, but does not guarantee, to be reliable, </a:t>
            </a:r>
            <a:r>
              <a:rPr lang="en-US" altLang="ko-KR" sz="900" dirty="0" err="1">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Aureum</a:t>
            </a:r>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 does not represent that it is accurate of complete and it should not be relied upon as such.  No person has been authorized to give any information or make any representation or warranty regarding the subject matter hereof, either express or implied, and, if given or made in this Presentation, in other materials or verbally, such information, representation or warranty cannot and should not be relied upon not is any representation or warranty made as to the accuracy, content, suitability or completeness of the information, analysis or conclusions or any information furnished in connection herewith contained in this Presentation and it is not to be relied upon as a substitute for independent review of the underlying documents, available due diligence information and such other information as prospective investors may deem appropriate or prudent to review.  </a:t>
            </a:r>
            <a:r>
              <a:rPr lang="en-US" altLang="ko-KR" sz="900" dirty="0" err="1">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Aureum</a:t>
            </a:r>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 its agents, its respective affiliates, and each of its respective shareholders, members, officers, directors, managers, employees, counsel, advisors, consultants, and agents (“Representatives”), expressly disclaim any and all liability for express or implied representations or warranties that may be contained in, or for omissions from or inaccuracies in, this Presentation or any other oral or written communication transmitted or made available to a prospective investor or its Representatives. Without limiting the generality of the foregoing, nothing contained herein is or shall be relied upon as a promise or representation as to any matter, including, without limitation, the future performance of the potential investment opportunity described herein.  </a:t>
            </a:r>
            <a:r>
              <a:rPr lang="en-US" altLang="ko-KR" sz="900" dirty="0" err="1">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Aureum</a:t>
            </a:r>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 its agents, and its respective Representatives are not under any obligation to correct any inaccuracies or omissions in this Presentation.  You will have the sole responsibility for verifying the accuracy of all information furnished in this Presentation.  There shall be no recourse against </a:t>
            </a:r>
            <a:r>
              <a:rPr lang="en-US" altLang="ko-KR" sz="900" dirty="0" err="1">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Aureum</a:t>
            </a:r>
            <a:r>
              <a:rPr lang="en-US" altLang="ko-KR"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rPr>
              <a:t> and its Representatives in the event of any errors or omissions in the information furnished, the methodology used, the calculations of values or conclusions.  Without limiting the generality of the foregoing, any historical information or information based on past performance included herein is for informational purposed only, has have inherent limitations and is not intended to be a representation, warranty or guarantee of future performance.  All of the information presented herein is subject to change without notice.  Projected performance data shown constitutes “forward-looking information” which is based on numerous assumptions and is speculative in nature.  Actual results may vary significantly from the values and rates of return projected herein.</a:t>
            </a:r>
            <a:endParaRPr lang="ko-KR" altLang="en-US" sz="900" dirty="0">
              <a:solidFill>
                <a:schemeClr val="tx1">
                  <a:alpha val="50000"/>
                </a:schemeClr>
              </a:solidFill>
              <a:latin typeface="Times New Roman" panose="02020603050405020304" pitchFamily="18" charset="0"/>
              <a:ea typeface="HY신명조"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33285414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fAy5Rj.tCEevkC39Z7gD7A"/>
</p:tagLst>
</file>

<file path=ppt/tags/tag10.xml><?xml version="1.0" encoding="utf-8"?>
<p:tagLst xmlns:a="http://schemas.openxmlformats.org/drawingml/2006/main" xmlns:r="http://schemas.openxmlformats.org/officeDocument/2006/relationships" xmlns:p="http://schemas.openxmlformats.org/presentationml/2006/main">
  <p:tag name="FASLEFT" val="140.625"/>
  <p:tag name="FASTOP" val="210.125"/>
  <p:tag name="FASHEIGHT" val="57.5"/>
  <p:tag name="FASWIDTH" val="312"/>
</p:tagLst>
</file>

<file path=ppt/tags/tag11.xml><?xml version="1.0" encoding="utf-8"?>
<p:tagLst xmlns:a="http://schemas.openxmlformats.org/drawingml/2006/main" xmlns:r="http://schemas.openxmlformats.org/officeDocument/2006/relationships" xmlns:p="http://schemas.openxmlformats.org/presentationml/2006/main">
  <p:tag name="FASLEFT" val="140.625"/>
  <p:tag name="FASTOP" val="210.125"/>
  <p:tag name="FASHEIGHT" val="57.5"/>
  <p:tag name="FASWIDTH" val="312"/>
</p:tagLst>
</file>

<file path=ppt/tags/tag12.xml><?xml version="1.0" encoding="utf-8"?>
<p:tagLst xmlns:a="http://schemas.openxmlformats.org/drawingml/2006/main" xmlns:r="http://schemas.openxmlformats.org/officeDocument/2006/relationships" xmlns:p="http://schemas.openxmlformats.org/presentationml/2006/main">
  <p:tag name="FASLEFT" val="140.625"/>
  <p:tag name="FASTOP" val="210.125"/>
  <p:tag name="FASHEIGHT" val="57.5"/>
  <p:tag name="FASWIDTH" val="312"/>
</p:tagLst>
</file>

<file path=ppt/tags/tag13.xml><?xml version="1.0" encoding="utf-8"?>
<p:tagLst xmlns:a="http://schemas.openxmlformats.org/drawingml/2006/main" xmlns:r="http://schemas.openxmlformats.org/officeDocument/2006/relationships" xmlns:p="http://schemas.openxmlformats.org/presentationml/2006/main">
  <p:tag name="FASLEFT" val="140.625"/>
  <p:tag name="FASTOP" val="210.125"/>
  <p:tag name="FASHEIGHT" val="57.5"/>
  <p:tag name="FASWIDTH" val="312"/>
</p:tagLst>
</file>

<file path=ppt/tags/tag14.xml><?xml version="1.0" encoding="utf-8"?>
<p:tagLst xmlns:a="http://schemas.openxmlformats.org/drawingml/2006/main" xmlns:r="http://schemas.openxmlformats.org/officeDocument/2006/relationships" xmlns:p="http://schemas.openxmlformats.org/presentationml/2006/main">
  <p:tag name="FASLEFT" val="140.625"/>
  <p:tag name="FASTOP" val="210.125"/>
  <p:tag name="FASHEIGHT" val="57.5"/>
  <p:tag name="FASWIDTH" val="312"/>
</p:tagLst>
</file>

<file path=ppt/tags/tag2.xml><?xml version="1.0" encoding="utf-8"?>
<p:tagLst xmlns:a="http://schemas.openxmlformats.org/drawingml/2006/main" xmlns:r="http://schemas.openxmlformats.org/officeDocument/2006/relationships" xmlns:p="http://schemas.openxmlformats.org/presentationml/2006/main">
  <p:tag name="FASLEFT" val="258"/>
  <p:tag name="FASTOP" val="198"/>
  <p:tag name="FASHEIGHT" val="14.5"/>
  <p:tag name="FASWIDTH" val="20.25"/>
</p:tagLst>
</file>

<file path=ppt/tags/tag3.xml><?xml version="1.0" encoding="utf-8"?>
<p:tagLst xmlns:a="http://schemas.openxmlformats.org/drawingml/2006/main" xmlns:r="http://schemas.openxmlformats.org/officeDocument/2006/relationships" xmlns:p="http://schemas.openxmlformats.org/presentationml/2006/main">
  <p:tag name="FASLEFT" val="140.625"/>
  <p:tag name="FASTOP" val="210.125"/>
  <p:tag name="FASHEIGHT" val="57.5"/>
  <p:tag name="FASWIDTH" val="312"/>
</p:tagLst>
</file>

<file path=ppt/tags/tag4.xml><?xml version="1.0" encoding="utf-8"?>
<p:tagLst xmlns:a="http://schemas.openxmlformats.org/drawingml/2006/main" xmlns:r="http://schemas.openxmlformats.org/officeDocument/2006/relationships" xmlns:p="http://schemas.openxmlformats.org/presentationml/2006/main">
  <p:tag name="FASLEFT" val="258"/>
  <p:tag name="FASTOP" val="198"/>
  <p:tag name="FASHEIGHT" val="14.5"/>
  <p:tag name="FASWIDTH" val="20.25"/>
</p:tagLst>
</file>

<file path=ppt/tags/tag5.xml><?xml version="1.0" encoding="utf-8"?>
<p:tagLst xmlns:a="http://schemas.openxmlformats.org/drawingml/2006/main" xmlns:r="http://schemas.openxmlformats.org/officeDocument/2006/relationships" xmlns:p="http://schemas.openxmlformats.org/presentationml/2006/main">
  <p:tag name="FASLEFT" val="140.625"/>
  <p:tag name="FASTOP" val="210.125"/>
  <p:tag name="FASHEIGHT" val="57.5"/>
  <p:tag name="FASWIDTH" val="312"/>
</p:tagLst>
</file>

<file path=ppt/tags/tag6.xml><?xml version="1.0" encoding="utf-8"?>
<p:tagLst xmlns:a="http://schemas.openxmlformats.org/drawingml/2006/main" xmlns:r="http://schemas.openxmlformats.org/officeDocument/2006/relationships" xmlns:p="http://schemas.openxmlformats.org/presentationml/2006/main">
  <p:tag name="FASLEFT" val="258"/>
  <p:tag name="FASTOP" val="198"/>
  <p:tag name="FASHEIGHT" val="14.5"/>
  <p:tag name="FASWIDTH" val="20.25"/>
</p:tagLst>
</file>

<file path=ppt/tags/tag7.xml><?xml version="1.0" encoding="utf-8"?>
<p:tagLst xmlns:a="http://schemas.openxmlformats.org/drawingml/2006/main" xmlns:r="http://schemas.openxmlformats.org/officeDocument/2006/relationships" xmlns:p="http://schemas.openxmlformats.org/presentationml/2006/main">
  <p:tag name="FASLEFT" val="258"/>
  <p:tag name="FASTOP" val="198"/>
  <p:tag name="FASHEIGHT" val="14.5"/>
  <p:tag name="FASWIDTH" val="20.25"/>
</p:tagLst>
</file>

<file path=ppt/tags/tag8.xml><?xml version="1.0" encoding="utf-8"?>
<p:tagLst xmlns:a="http://schemas.openxmlformats.org/drawingml/2006/main" xmlns:r="http://schemas.openxmlformats.org/officeDocument/2006/relationships" xmlns:p="http://schemas.openxmlformats.org/presentationml/2006/main">
  <p:tag name="FASLEFT" val="258"/>
  <p:tag name="FASTOP" val="198"/>
  <p:tag name="FASHEIGHT" val="14.5"/>
  <p:tag name="FASWIDTH" val="20.25"/>
</p:tagLst>
</file>

<file path=ppt/tags/tag9.xml><?xml version="1.0" encoding="utf-8"?>
<p:tagLst xmlns:a="http://schemas.openxmlformats.org/drawingml/2006/main" xmlns:r="http://schemas.openxmlformats.org/officeDocument/2006/relationships" xmlns:p="http://schemas.openxmlformats.org/presentationml/2006/main">
  <p:tag name="FASLEFT" val="258"/>
  <p:tag name="FASTOP" val="198"/>
  <p:tag name="FASHEIGHT" val="14.5"/>
  <p:tag name="FASWIDTH" val="20.25"/>
</p:tagLst>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4AC47826AD85E47AE4115EC28499DC1" ma:contentTypeVersion="13" ma:contentTypeDescription="Create a new document." ma:contentTypeScope="" ma:versionID="0f1a1619c6cce826f2f39a23988547a9">
  <xsd:schema xmlns:xsd="http://www.w3.org/2001/XMLSchema" xmlns:xs="http://www.w3.org/2001/XMLSchema" xmlns:p="http://schemas.microsoft.com/office/2006/metadata/properties" xmlns:ns3="6b8a517b-5b72-4ebf-b46f-a8b5505a5a86" xmlns:ns4="86053b17-739f-4944-ae71-140e5ef3b069" targetNamespace="http://schemas.microsoft.com/office/2006/metadata/properties" ma:root="true" ma:fieldsID="4745e407b9226cf414545b4ca1953038" ns3:_="" ns4:_="">
    <xsd:import namespace="6b8a517b-5b72-4ebf-b46f-a8b5505a5a86"/>
    <xsd:import namespace="86053b17-739f-4944-ae71-140e5ef3b06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8a517b-5b72-4ebf-b46f-a8b5505a5a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053b17-739f-4944-ae71-140e5ef3b06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311D02-AA1C-4286-9FE8-79A54F53FC15}">
  <ds:schemaRefs>
    <ds:schemaRef ds:uri="http://schemas.microsoft.com/office/infopath/2007/PartnerControls"/>
    <ds:schemaRef ds:uri="http://schemas.microsoft.com/office/2006/documentManagement/types"/>
    <ds:schemaRef ds:uri="http://schemas.microsoft.com/office/2006/metadata/properties"/>
    <ds:schemaRef ds:uri="86053b17-739f-4944-ae71-140e5ef3b069"/>
    <ds:schemaRef ds:uri="6b8a517b-5b72-4ebf-b46f-a8b5505a5a86"/>
    <ds:schemaRef ds:uri="http://purl.org/dc/terms/"/>
    <ds:schemaRef ds:uri="http://www.w3.org/XML/1998/namespace"/>
    <ds:schemaRef ds:uri="http://schemas.openxmlformats.org/package/2006/metadata/core-properties"/>
    <ds:schemaRef ds:uri="http://purl.org/dc/dcmitype/"/>
    <ds:schemaRef ds:uri="http://purl.org/dc/elements/1.1/"/>
  </ds:schemaRefs>
</ds:datastoreItem>
</file>

<file path=customXml/itemProps2.xml><?xml version="1.0" encoding="utf-8"?>
<ds:datastoreItem xmlns:ds="http://schemas.openxmlformats.org/officeDocument/2006/customXml" ds:itemID="{B3604FE2-1A34-46B3-9CB6-12D22AE1E867}">
  <ds:schemaRefs>
    <ds:schemaRef ds:uri="http://schemas.microsoft.com/office/2006/metadata/contentType"/>
    <ds:schemaRef ds:uri="http://schemas.microsoft.com/office/2006/metadata/properties/metaAttributes"/>
    <ds:schemaRef ds:uri="http://www.w3.org/2000/xmlns/"/>
    <ds:schemaRef ds:uri="http://www.w3.org/2001/XMLSchema"/>
    <ds:schemaRef ds:uri="6b8a517b-5b72-4ebf-b46f-a8b5505a5a86"/>
    <ds:schemaRef ds:uri="86053b17-739f-4944-ae71-140e5ef3b069"/>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4D858D-43A4-4910-BCE4-7F76028B5D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10699</TotalTime>
  <Words>19482</Words>
  <Application>Microsoft Office PowerPoint</Application>
  <PresentationFormat>A4 용지(210x297mm)</PresentationFormat>
  <Paragraphs>4882</Paragraphs>
  <Slides>98</Slides>
  <Notes>76</Notes>
  <HiddenSlides>0</HiddenSlides>
  <MMClips>0</MMClips>
  <ScaleCrop>false</ScaleCrop>
  <HeadingPairs>
    <vt:vector size="8" baseType="variant">
      <vt:variant>
        <vt:lpstr>사용한 글꼴</vt:lpstr>
      </vt:variant>
      <vt:variant>
        <vt:i4>7</vt:i4>
      </vt:variant>
      <vt:variant>
        <vt:lpstr>테마</vt:lpstr>
      </vt:variant>
      <vt:variant>
        <vt:i4>1</vt:i4>
      </vt:variant>
      <vt:variant>
        <vt:lpstr>포함된 OLE 서버</vt:lpstr>
      </vt:variant>
      <vt:variant>
        <vt:i4>1</vt:i4>
      </vt:variant>
      <vt:variant>
        <vt:lpstr>슬라이드 제목</vt:lpstr>
      </vt:variant>
      <vt:variant>
        <vt:i4>98</vt:i4>
      </vt:variant>
    </vt:vector>
  </HeadingPairs>
  <TitlesOfParts>
    <vt:vector size="107" baseType="lpstr">
      <vt:lpstr>KoPubWorld돋움체 Medium</vt:lpstr>
      <vt:lpstr>맑은 고딕</vt:lpstr>
      <vt:lpstr>Arial</vt:lpstr>
      <vt:lpstr>Calibri</vt:lpstr>
      <vt:lpstr>Calibri Light</vt:lpstr>
      <vt:lpstr>Times New Roman</vt:lpstr>
      <vt:lpstr>Wingdings</vt:lpstr>
      <vt:lpstr>Office 테마</vt:lpstr>
      <vt:lpstr>Image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SeoJiHyoung</dc:creator>
  <cp:lastModifiedBy>Kim, Yeong-Uk (KR/Deal Adv1)</cp:lastModifiedBy>
  <cp:revision>820</cp:revision>
  <cp:lastPrinted>2021-04-08T10:24:58Z</cp:lastPrinted>
  <dcterms:created xsi:type="dcterms:W3CDTF">2019-04-09T06:02:56Z</dcterms:created>
  <dcterms:modified xsi:type="dcterms:W3CDTF">2021-04-22T06:15:23Z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0x010100C4AC47826AD85E47AE4115EC28499DC1</vt:lpwstr>
  </property>
</Properties>
</file>